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2" r:id="rId10"/>
    <p:sldId id="266" r:id="rId11"/>
    <p:sldId id="263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2C7D5-2177-4E3F-BE0B-7BC532E102B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88731F-BAB0-4D48-A1DF-DE2FC51EC3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2C7D5-2177-4E3F-BE0B-7BC532E102B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8731F-BAB0-4D48-A1DF-DE2FC51EC3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2C7D5-2177-4E3F-BE0B-7BC532E102B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8731F-BAB0-4D48-A1DF-DE2FC51EC3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642C7D5-2177-4E3F-BE0B-7BC532E102B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388731F-BAB0-4D48-A1DF-DE2FC51EC3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2C7D5-2177-4E3F-BE0B-7BC532E102B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8731F-BAB0-4D48-A1DF-DE2FC51EC3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2C7D5-2177-4E3F-BE0B-7BC532E102B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8731F-BAB0-4D48-A1DF-DE2FC51EC3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8731F-BAB0-4D48-A1DF-DE2FC51EC3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2C7D5-2177-4E3F-BE0B-7BC532E102B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2C7D5-2177-4E3F-BE0B-7BC532E102B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8731F-BAB0-4D48-A1DF-DE2FC51EC3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2C7D5-2177-4E3F-BE0B-7BC532E102B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8731F-BAB0-4D48-A1DF-DE2FC51EC3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642C7D5-2177-4E3F-BE0B-7BC532E102B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388731F-BAB0-4D48-A1DF-DE2FC51EC3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2C7D5-2177-4E3F-BE0B-7BC532E102B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88731F-BAB0-4D48-A1DF-DE2FC51EC3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642C7D5-2177-4E3F-BE0B-7BC532E102B3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388731F-BAB0-4D48-A1DF-DE2FC51EC3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dissolv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Тайны художественного образа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51571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/>
              <a:t>Автор</a:t>
            </a:r>
          </a:p>
          <a:p>
            <a:pPr algn="r"/>
            <a:r>
              <a:rPr lang="ru-RU" dirty="0" smtClean="0"/>
              <a:t>Педагог дополнительного образования</a:t>
            </a:r>
          </a:p>
          <a:p>
            <a:pPr algn="r"/>
            <a:r>
              <a:rPr lang="ru-RU" dirty="0" smtClean="0"/>
              <a:t>ГАОУ МО Химкинский лицей Никанорова </a:t>
            </a:r>
            <a:r>
              <a:rPr lang="ru-RU" dirty="0" smtClean="0"/>
              <a:t>Т.Н</a:t>
            </a: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Питер Брейгель Старший</a:t>
            </a:r>
            <a:br>
              <a:rPr lang="ru-RU" b="1" dirty="0" smtClean="0"/>
            </a:br>
            <a:r>
              <a:rPr lang="ru-RU" dirty="0" smtClean="0"/>
              <a:t> </a:t>
            </a:r>
            <a:r>
              <a:rPr lang="ru-RU" b="1" i="1" dirty="0" smtClean="0"/>
              <a:t>Страна лентяев</a:t>
            </a:r>
            <a:r>
              <a:rPr lang="ru-RU" dirty="0" smtClean="0"/>
              <a:t> 1567</a:t>
            </a:r>
            <a:endParaRPr lang="ru-RU" dirty="0"/>
          </a:p>
        </p:txBody>
      </p:sp>
      <p:pic>
        <p:nvPicPr>
          <p:cNvPr id="1026" name="Picture 2" descr="Schlaraffenla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6408712" cy="45776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2"/>
            <a:ext cx="4968552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7544" y="1196752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Иллюстрация к роману Г.Уэллса «Война миров»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1700808"/>
            <a:ext cx="271355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400" spc="-100" dirty="0">
                <a:ln w="3200">
                  <a:solidFill>
                    <a:srgbClr val="1F497D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Произведения </a:t>
            </a:r>
            <a:r>
              <a:rPr lang="ru-RU" sz="2400" spc="-100" dirty="0" smtClean="0">
                <a:ln w="3200">
                  <a:solidFill>
                    <a:srgbClr val="1F497D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искусства в деталях, в частностях может себе позволить вымысел, но  в главном - в рассказе о людях, оно должно быть правдиво.</a:t>
            </a:r>
            <a:endParaRPr lang="ru-RU" sz="2400" spc="-100" dirty="0">
              <a:ln w="3200">
                <a:solidFill>
                  <a:srgbClr val="1F497D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913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«Мы все знаем, что искусство не есть истина. Искусство- ложь, но эта ложь учит нас постигать истину, по крайней мере, ту истину, какую мы, люди, в состоянии постичь».</a:t>
            </a:r>
          </a:p>
          <a:p>
            <a:pPr>
              <a:buNone/>
            </a:pPr>
            <a:r>
              <a:rPr lang="ru-RU" dirty="0" smtClean="0"/>
              <a:t>П.Пикассо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4578" name="Picture 2" descr="http://smallbay.ru/images3/picasso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132856"/>
            <a:ext cx="5524078" cy="42351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3717032"/>
            <a:ext cx="213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Смерть тореадора.</a:t>
            </a:r>
            <a:endParaRPr lang="ru-RU" dirty="0"/>
          </a:p>
        </p:txBody>
      </p:sp>
    </p:spTree>
  </p:cSld>
  <p:clrMapOvr>
    <a:masterClrMapping/>
  </p:clrMapOvr>
  <p:transition spd="med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962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Легенда о </a:t>
            </a:r>
            <a:r>
              <a:rPr lang="ru-RU" dirty="0" err="1" smtClean="0"/>
              <a:t>Зевкисе</a:t>
            </a:r>
            <a:r>
              <a:rPr lang="ru-RU" dirty="0" smtClean="0"/>
              <a:t> и </a:t>
            </a:r>
            <a:r>
              <a:rPr lang="ru-RU" dirty="0" err="1" smtClean="0"/>
              <a:t>Паррасии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4536504" cy="356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924944"/>
            <a:ext cx="404242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4048" y="764704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2933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Похоже-хорошо                очень похоже-талантливо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Невозможно отличить - гениально</a:t>
            </a:r>
          </a:p>
          <a:p>
            <a:pPr>
              <a:buNone/>
            </a:pPr>
            <a:r>
              <a:rPr lang="ru-RU" dirty="0" smtClean="0"/>
              <a:t>         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С древних времен люди по разному измеряли степень совершенства художественных произведений                           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Самый упрощенный способ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88840"/>
            <a:ext cx="19335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132856"/>
            <a:ext cx="17430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149080"/>
            <a:ext cx="11906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Ван </a:t>
            </a:r>
            <a:r>
              <a:rPr lang="ru-RU" dirty="0" err="1" smtClean="0"/>
              <a:t>Гог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«Подсолнухи»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Искусство  частью  завершает то,  что  природа  не  в состоянии  сделать (Аристотель)</a:t>
            </a:r>
            <a:endParaRPr lang="ru-RU" sz="31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700808"/>
            <a:ext cx="457200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6789440" cy="11471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Создание произведения искусства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21602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3" y="2924944"/>
            <a:ext cx="3672408" cy="3203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32656"/>
            <a:ext cx="212102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3861048"/>
            <a:ext cx="2699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Действительность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581128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(предпосылки для создания произведений  искусства)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95936" y="1988840"/>
            <a:ext cx="14641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Человек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Художник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32240" y="4221088"/>
            <a:ext cx="370724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Произведение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Искусства =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действительность +</a:t>
            </a:r>
          </a:p>
          <a:p>
            <a:r>
              <a:rPr lang="ru-RU" dirty="0">
                <a:solidFill>
                  <a:schemeClr val="bg1"/>
                </a:solidFill>
              </a:rPr>
              <a:t>т</a:t>
            </a:r>
            <a:r>
              <a:rPr lang="ru-RU" dirty="0" smtClean="0">
                <a:solidFill>
                  <a:schemeClr val="bg1"/>
                </a:solidFill>
              </a:rPr>
              <a:t>ворческая фантазия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Художника 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1619672" y="3356992"/>
            <a:ext cx="1008112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6516216" y="2852936"/>
            <a:ext cx="648072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Рембрандт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0000"/>
                </a:solidFill>
              </a:rPr>
              <a:t>Художественный образ </a:t>
            </a:r>
            <a:r>
              <a:rPr lang="ru-RU" sz="2800" dirty="0" smtClean="0"/>
              <a:t>- </a:t>
            </a:r>
            <a:r>
              <a:rPr lang="ru-RU" sz="2800" dirty="0" smtClean="0">
                <a:solidFill>
                  <a:schemeClr val="bg1"/>
                </a:solidFill>
              </a:rPr>
              <a:t>особый способ отражения жизни, в котором преломляется собственный мир  чувств и переживаний художника. 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628800"/>
            <a:ext cx="2952328" cy="3658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660232" y="1052736"/>
            <a:ext cx="1154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Рубенс</a:t>
            </a:r>
            <a:endParaRPr lang="ru-RU" sz="24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916832"/>
            <a:ext cx="2664296" cy="362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347864" y="1484784"/>
            <a:ext cx="2736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«Похищение</a:t>
            </a:r>
          </a:p>
          <a:p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Ганимеда»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5733256"/>
            <a:ext cx="128269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Художественный образ </a:t>
            </a:r>
            <a:r>
              <a:rPr lang="ru-RU" sz="2800" dirty="0" smtClean="0"/>
              <a:t>-</a:t>
            </a:r>
            <a:r>
              <a:rPr lang="ru-RU" sz="2800" dirty="0" smtClean="0">
                <a:solidFill>
                  <a:schemeClr val="bg1"/>
                </a:solidFill>
              </a:rPr>
              <a:t>наглядное выражение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идеи при помощи средств искусства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Свойство художественного образа, воплощение средствами искусства общего, типичного в конкретных художественных образах, формах. Т. понимают также как </a:t>
            </a:r>
            <a:r>
              <a:rPr lang="ru-RU" dirty="0" err="1" smtClean="0"/>
              <a:t>синтезирование</a:t>
            </a:r>
            <a:r>
              <a:rPr lang="ru-RU" dirty="0" smtClean="0"/>
              <a:t> в одном человеческом образе целого ряда типичных черт, которые художник нашел у разных реальных людей.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ТИПИЗАЦИЯ</a:t>
            </a:r>
            <a:endParaRPr lang="ru-RU" dirty="0"/>
          </a:p>
        </p:txBody>
      </p:sp>
      <p:pic>
        <p:nvPicPr>
          <p:cNvPr id="1026" name="Picture 2" descr="http://www.belcanto.ru/media/images/uploaded/onegin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933056"/>
            <a:ext cx="4714875" cy="26765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033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Каждый художественный образ оригинален, конкретен и неповторим.</a:t>
            </a:r>
            <a:endParaRPr lang="ru-RU" dirty="0"/>
          </a:p>
        </p:txBody>
      </p:sp>
      <p:pic>
        <p:nvPicPr>
          <p:cNvPr id="22530" name="Picture 2" descr="Шекспир скачать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3"/>
            <a:ext cx="4032448" cy="252028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5085184"/>
            <a:ext cx="3014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Гамлет </a:t>
            </a:r>
          </a:p>
          <a:p>
            <a:r>
              <a:rPr lang="ru-RU" dirty="0" smtClean="0"/>
              <a:t>в исполнении В.Высоцкого</a:t>
            </a:r>
            <a:endParaRPr lang="ru-RU" dirty="0"/>
          </a:p>
        </p:txBody>
      </p:sp>
      <p:pic>
        <p:nvPicPr>
          <p:cNvPr id="22532" name="Picture 4" descr="papa_gen: Про Гамл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501008"/>
            <a:ext cx="4463430" cy="280831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148064" y="2060848"/>
            <a:ext cx="3745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Гамлет</a:t>
            </a:r>
          </a:p>
          <a:p>
            <a:r>
              <a:rPr lang="ru-RU" dirty="0" smtClean="0"/>
              <a:t>В исполнении И. Смоктуновского</a:t>
            </a: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Условность в искусстве </a:t>
            </a:r>
            <a:r>
              <a:rPr lang="ru-RU" sz="2800" dirty="0" smtClean="0"/>
              <a:t>-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это изменение привычных форм предметов и явлений по воле художника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429000"/>
            <a:ext cx="3456384" cy="317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1" y="1484784"/>
            <a:ext cx="34563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Деление пьесы на акты и действия. В жизни занавес не падает в самом интересном месте  на и смерть героя не дожидается</a:t>
            </a:r>
          </a:p>
          <a:p>
            <a:r>
              <a:rPr lang="ru-RU" dirty="0" smtClean="0"/>
              <a:t> конца спектакля.</a:t>
            </a:r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501008"/>
            <a:ext cx="4762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235417" y="2204864"/>
            <a:ext cx="59085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балетном представлении перед лицом смерти или при объяснении в любви персонажи не говорят, а создают сложный хореографический рисунок.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860032" y="1628800"/>
            <a:ext cx="1525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Примеры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275856" y="1844824"/>
            <a:ext cx="1728192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9" idx="3"/>
          </p:cNvCxnSpPr>
          <p:nvPr/>
        </p:nvCxnSpPr>
        <p:spPr>
          <a:xfrm>
            <a:off x="6385129" y="1859633"/>
            <a:ext cx="347111" cy="48924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771</TotalTime>
  <Words>332</Words>
  <Application>Microsoft Office PowerPoint</Application>
  <PresentationFormat>Экран (4:3)</PresentationFormat>
  <Paragraphs>56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Constantia</vt:lpstr>
      <vt:lpstr>Wingdings 2</vt:lpstr>
      <vt:lpstr>Бумажная</vt:lpstr>
      <vt:lpstr>Тайны художественного образа</vt:lpstr>
      <vt:lpstr> Легенда о Зевкисе и Паррасии</vt:lpstr>
      <vt:lpstr>Самый упрощенный способ </vt:lpstr>
      <vt:lpstr>    Искусство  частью  завершает то,  что  природа  не  в состоянии  сделать (Аристотель)</vt:lpstr>
      <vt:lpstr>Создание произведения искусства</vt:lpstr>
      <vt:lpstr>  Художественный образ - особый способ отражения жизни, в котором преломляется собственный мир  чувств и переживаний художника. </vt:lpstr>
      <vt:lpstr>ТИПИЗАЦИЯ</vt:lpstr>
      <vt:lpstr>Каждый художественный образ оригинален, конкретен и неповторим.</vt:lpstr>
      <vt:lpstr>Условность в искусстве - это изменение привычных форм предметов и явлений по воле художника.</vt:lpstr>
      <vt:lpstr>Питер Брейгель Старший  Страна лентяев 1567</vt:lpstr>
      <vt:lpstr>Презентация PowerPoint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Тайны художественного образа</dc:title>
  <dc:creator>Nikanorova</dc:creator>
  <cp:lastModifiedBy>teacher</cp:lastModifiedBy>
  <cp:revision>8</cp:revision>
  <dcterms:created xsi:type="dcterms:W3CDTF">2013-09-16T10:43:29Z</dcterms:created>
  <dcterms:modified xsi:type="dcterms:W3CDTF">2022-09-24T14:12:49Z</dcterms:modified>
</cp:coreProperties>
</file>