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4" r:id="rId8"/>
    <p:sldId id="262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0C0B88C-1032-4AE6-B30B-FD97AE193CE6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5936C5D-A597-474E-93F7-E33B96386B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 spokes="2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text=%D0%B0%D0%BF%D0%BE%D1%84%D0%B5%D0%BE%D0%B7%20%D0%B2%D0%BE%D0%B9%D0%BD%D1%8B&amp;pos=1&amp;uinfo=sw-1060-sh-708-fw-835-fh-502-pd-1&amp;rpt=simage&amp;img_url=http://img1.liveinternet.ru/images/attach/c/3/74/989/74989027_large__apopheos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text=%D0%B1%D0%B5%D0%B7%D0%BE%D0%B1%D1%80%D0%B0%D0%B7%D0%BD%D0%BE%D0%B5&amp;pos=12&amp;uinfo=sw-1060-sh-708-fw-835-fh-502-pd-1&amp;rpt=simage&amp;img_url=http://basik.ru/images/2265/4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ages.yandex.ru/yandsearch?text=%D0%BA%D0%B2%D0%B0%D0%B7%D0%B8%D0%BC%D0%BE%D0%B4%D0%BE&amp;pos=7&amp;uinfo=sw-1060-sh-708-fw-835-fh-502-pd-1&amp;rpt=simage&amp;img_url=http://os1.i.ua/3/1/6041510_652c5755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text=%D0%B7%D0%B0%D0%BD%D0%B0%D0%B2%D0%B5%D1%81&amp;img_url=http://www.grafamania.net/uploads/posts/2008-07/1215469999_2.jpg&amp;pos=11&amp;uinfo=sw-1060-sh-708-fw-835-fh-502-pd-1&amp;rpt=simag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source=psearch&amp;img_url=http://img.encyc.yandex.net/illustrations/vlasov/pictures/05/359.jpg&amp;uinfo=sw-1060-sh-708-fw-835-fh-502-pd-1&amp;p=1&amp;text=%D1%8D%D1%81%D1%82%D0%B5%D1%82%D0%B8%D1%87%D0%B5%D1%81%D0%BA%D0%B8%D0%B5%20%D0%BA%D0%B0%D1%82%D0%B5%D0%B3%D0%BE%D1%80%D0%B8%D0%B8%20%D1%8D%D1%82%D0%BE&amp;pos=50&amp;lr=10758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images.yandex.ru/yandsearch?text=%D1%81%D1%80%D0%B5%D0%B4%D0%BD%D0%B5%D0%B2%D0%B5%D0%BA%D0%BE%D0%B2%D1%8C%D0%B5&amp;pos=5&amp;uinfo=sw-1060-sh-708-fw-835-fh-502-pd-1&amp;rpt=simage&amp;img_url=http://aeterna.ru/images/0809/img67121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p=1&amp;text=%D0%B0%D0%BB%D0%BC%D0%B0%D0%B7&amp;pos=36&amp;uinfo=sw-1060-sh-708-fw-835-fh-502-pd-1&amp;rpt=simage&amp;img_url=http://cs323616.userapi.com/v323616340/218b/EU6djZ_Nm7I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Часть первая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Основные эстетические категории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45091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/>
              <a:t>Автор</a:t>
            </a:r>
          </a:p>
          <a:p>
            <a:pPr algn="r"/>
            <a:r>
              <a:rPr lang="ru-RU" dirty="0" smtClean="0"/>
              <a:t>педагог дополнительного образования</a:t>
            </a:r>
          </a:p>
          <a:p>
            <a:pPr algn="r"/>
            <a:r>
              <a:rPr lang="ru-RU" dirty="0" smtClean="0"/>
              <a:t>ГАОУ МО </a:t>
            </a:r>
            <a:r>
              <a:rPr lang="ru-RU" smtClean="0"/>
              <a:t>Химкинский лицей Никанорова </a:t>
            </a:r>
            <a:r>
              <a:rPr lang="ru-RU" dirty="0" smtClean="0"/>
              <a:t>Т.Н</a:t>
            </a:r>
            <a:endParaRPr lang="ru-RU" dirty="0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652120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В отличие от красоты в природе,</a:t>
            </a:r>
          </a:p>
          <a:p>
            <a:pPr>
              <a:buNone/>
            </a:pPr>
            <a:r>
              <a:rPr lang="ru-RU" sz="2000" dirty="0" smtClean="0"/>
              <a:t> красота в искусстве является</a:t>
            </a:r>
          </a:p>
          <a:p>
            <a:pPr>
              <a:buNone/>
            </a:pPr>
            <a:r>
              <a:rPr lang="ru-RU" sz="2000" dirty="0" smtClean="0"/>
              <a:t> сознательным воплощением </a:t>
            </a:r>
          </a:p>
          <a:p>
            <a:pPr>
              <a:buNone/>
            </a:pPr>
            <a:r>
              <a:rPr lang="ru-RU" sz="2000" dirty="0" smtClean="0"/>
              <a:t>эстетической идеи.</a:t>
            </a:r>
          </a:p>
          <a:p>
            <a:pPr>
              <a:buNone/>
            </a:pPr>
            <a:r>
              <a:rPr lang="ru-RU" sz="2000" dirty="0" smtClean="0"/>
              <a:t> В этом отношении </a:t>
            </a:r>
          </a:p>
          <a:p>
            <a:pPr>
              <a:buNone/>
            </a:pPr>
            <a:r>
              <a:rPr lang="ru-RU" sz="2000" dirty="0" smtClean="0"/>
              <a:t>прекрасное искусство</a:t>
            </a:r>
          </a:p>
          <a:p>
            <a:pPr>
              <a:buNone/>
            </a:pPr>
            <a:r>
              <a:rPr lang="ru-RU" sz="2000" dirty="0" smtClean="0"/>
              <a:t> должно быть ближе к идеалу,</a:t>
            </a:r>
          </a:p>
          <a:p>
            <a:pPr>
              <a:buNone/>
            </a:pPr>
            <a:r>
              <a:rPr lang="ru-RU" sz="2000" dirty="0" smtClean="0"/>
              <a:t> чем прекрасная природа.</a:t>
            </a:r>
          </a:p>
          <a:p>
            <a:pPr>
              <a:buNone/>
            </a:pPr>
            <a:r>
              <a:rPr lang="ru-RU" sz="2000" dirty="0" smtClean="0"/>
              <a:t> Превосходство искусства </a:t>
            </a:r>
          </a:p>
          <a:p>
            <a:pPr>
              <a:buNone/>
            </a:pPr>
            <a:r>
              <a:rPr lang="ru-RU" sz="2000" dirty="0" smtClean="0"/>
              <a:t>заключается в том, что оно </a:t>
            </a:r>
          </a:p>
          <a:p>
            <a:pPr>
              <a:buNone/>
            </a:pPr>
            <a:r>
              <a:rPr lang="ru-RU" sz="2000" dirty="0" smtClean="0"/>
              <a:t>способно изображать </a:t>
            </a:r>
          </a:p>
          <a:p>
            <a:pPr>
              <a:buNone/>
            </a:pPr>
            <a:r>
              <a:rPr lang="ru-RU" sz="2000" dirty="0" smtClean="0"/>
              <a:t>прекрасными вещи, </a:t>
            </a:r>
          </a:p>
          <a:p>
            <a:pPr>
              <a:buNone/>
            </a:pPr>
            <a:r>
              <a:rPr lang="ru-RU" sz="2000" dirty="0" smtClean="0"/>
              <a:t>в реальности являющиеся безобразными и ужасными</a:t>
            </a:r>
          </a:p>
          <a:p>
            <a:pPr>
              <a:buNone/>
            </a:pPr>
            <a:r>
              <a:rPr lang="ru-RU" sz="2000" dirty="0" smtClean="0"/>
              <a:t>(в произведении искусства они могут быть преобразованы так, что становятся предметом эстетического наслаждения в литературе, живописи, музыке и </a:t>
            </a:r>
            <a:r>
              <a:rPr lang="ru-RU" sz="2000" dirty="0" err="1" smtClean="0"/>
              <a:t>т.д</a:t>
            </a:r>
            <a:r>
              <a:rPr lang="ru-RU" sz="2000" dirty="0" smtClean="0"/>
              <a:t>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92080" y="152400"/>
            <a:ext cx="3394720" cy="12192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В. В. Верещагин. "Апофеоз войны".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2530" name="Picture 2" descr="http://img0.liveinternet.ru/images/attach/c/0/34/49/34049384_vereshaginwarapopheo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340768"/>
            <a:ext cx="3381375" cy="33843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36912"/>
            <a:ext cx="3394720" cy="936104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Безобразное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3554" name="Picture 2" descr="http://nevseoboi.com.ua/uploads/posts/2010-03/1269267953_03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124744"/>
            <a:ext cx="4245471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Безобразное, как и прекрасное, </a:t>
            </a:r>
          </a:p>
          <a:p>
            <a:pPr algn="r">
              <a:buNone/>
            </a:pPr>
            <a:r>
              <a:rPr lang="ru-RU" dirty="0" smtClean="0"/>
              <a:t>является одной из ключевых </a:t>
            </a:r>
          </a:p>
          <a:p>
            <a:pPr algn="r">
              <a:buNone/>
            </a:pPr>
            <a:r>
              <a:rPr lang="ru-RU" dirty="0" smtClean="0"/>
              <a:t>эстетических категорий. </a:t>
            </a:r>
          </a:p>
          <a:p>
            <a:pPr algn="r">
              <a:buNone/>
            </a:pPr>
            <a:r>
              <a:rPr lang="ru-RU" dirty="0" smtClean="0"/>
              <a:t>Оно выражает </a:t>
            </a:r>
          </a:p>
          <a:p>
            <a:pPr algn="r">
              <a:buNone/>
            </a:pPr>
            <a:r>
              <a:rPr lang="ru-RU" dirty="0" smtClean="0"/>
              <a:t>отсутствие совершенства,</a:t>
            </a:r>
          </a:p>
          <a:p>
            <a:pPr algn="r">
              <a:buNone/>
            </a:pPr>
            <a:r>
              <a:rPr lang="ru-RU" dirty="0" smtClean="0"/>
              <a:t> составляет контраст </a:t>
            </a:r>
          </a:p>
          <a:p>
            <a:pPr algn="r">
              <a:buNone/>
            </a:pPr>
            <a:r>
              <a:rPr lang="ru-RU" dirty="0" smtClean="0"/>
              <a:t>по отношению</a:t>
            </a:r>
          </a:p>
          <a:p>
            <a:pPr algn="r">
              <a:buNone/>
            </a:pPr>
            <a:r>
              <a:rPr lang="ru-RU" dirty="0" smtClean="0"/>
              <a:t> к положительному </a:t>
            </a:r>
          </a:p>
          <a:p>
            <a:pPr algn="r">
              <a:buNone/>
            </a:pPr>
            <a:r>
              <a:rPr lang="ru-RU" dirty="0" smtClean="0"/>
              <a:t>эстетическому идеалу </a:t>
            </a:r>
          </a:p>
          <a:p>
            <a:pPr algn="r">
              <a:buNone/>
            </a:pPr>
            <a:r>
              <a:rPr lang="ru-RU" dirty="0" smtClean="0"/>
              <a:t>и содержит в себе скрытое </a:t>
            </a:r>
          </a:p>
          <a:p>
            <a:pPr algn="r">
              <a:buNone/>
            </a:pPr>
            <a:r>
              <a:rPr lang="ru-RU" dirty="0" smtClean="0"/>
              <a:t>желание возрождение этого идеала.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http://www.artscroll.ru/Images/2008/e/Edward%20Kont/00002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1196752"/>
            <a:ext cx="3096344" cy="3888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err="1" smtClean="0"/>
              <a:t>Пр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25602" name="Picture 2" descr="http://im0-tub-ru.yandex.net/i?id=46304438-01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8280920" cy="64533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3244334"/>
            <a:ext cx="75882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Продолжение следует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2192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Эстетика-</a:t>
            </a:r>
            <a:r>
              <a:rPr lang="ru-RU" sz="3200" dirty="0" smtClean="0"/>
              <a:t> наука о прекрасном в художественном творчестве, в природе и в жизни.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266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19050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268760"/>
            <a:ext cx="4392488" cy="539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Категории </a:t>
            </a:r>
            <a:r>
              <a:rPr lang="ru-RU" dirty="0" smtClean="0"/>
              <a:t>(греч. </a:t>
            </a:r>
            <a:r>
              <a:rPr lang="ru-RU" dirty="0" err="1" smtClean="0"/>
              <a:t>kategoria</a:t>
            </a:r>
            <a:r>
              <a:rPr lang="ru-RU" dirty="0" smtClean="0"/>
              <a:t> - указание, свидетельство) - это основные понятия, отражающие наиболее общие и существенные свойства явлений действительности и познания.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219200"/>
          </a:xfrm>
        </p:spPr>
        <p:txBody>
          <a:bodyPr/>
          <a:lstStyle/>
          <a:p>
            <a:endParaRPr lang="ru-RU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645024"/>
            <a:ext cx="345638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Прекрасное</a:t>
            </a:r>
            <a:r>
              <a:rPr lang="ru-RU" dirty="0" smtClean="0"/>
              <a:t>                           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Безобразное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Возвышенное </a:t>
            </a:r>
            <a:r>
              <a:rPr lang="ru-RU" dirty="0" smtClean="0"/>
              <a:t>                        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Низменное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Комическое </a:t>
            </a:r>
            <a:r>
              <a:rPr lang="ru-RU" dirty="0" smtClean="0"/>
              <a:t>                           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Трагическое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эстетические категории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843808" y="1772816"/>
            <a:ext cx="223224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059832" y="3212976"/>
            <a:ext cx="208823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987824" y="4653136"/>
            <a:ext cx="208823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5808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Прекрасное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628800"/>
            <a:ext cx="441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Древние цивилизации</a:t>
            </a:r>
            <a:r>
              <a:rPr lang="ru-RU" dirty="0" smtClean="0"/>
              <a:t>:   </a:t>
            </a:r>
            <a:r>
              <a:rPr lang="ru-RU" sz="2800" dirty="0" smtClean="0"/>
              <a:t>наиболее полезное- самое прекрасное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sz="36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Древняя Греция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Отношение к прекрасному…</a:t>
            </a:r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636912"/>
            <a:ext cx="2664296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4211960" y="4725144"/>
            <a:ext cx="1656184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995936" y="5661248"/>
            <a:ext cx="144016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940152" y="4293096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Хаос  (беспорядок)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8104" y="5229200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Космос (порядок,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всеобщая гармония и красота)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Средние века: </a:t>
            </a:r>
            <a:r>
              <a:rPr lang="ru-RU" sz="2400" b="1" dirty="0" smtClean="0"/>
              <a:t>божественное происхождение </a:t>
            </a:r>
            <a:br>
              <a:rPr lang="ru-RU" sz="2400" b="1" dirty="0" smtClean="0"/>
            </a:br>
            <a:r>
              <a:rPr lang="ru-RU" sz="2400" b="1" dirty="0" smtClean="0"/>
              <a:t>красоты (чувственная красота </a:t>
            </a:r>
            <a:br>
              <a:rPr lang="ru-RU" sz="2400" b="1" dirty="0" smtClean="0"/>
            </a:br>
            <a:r>
              <a:rPr lang="ru-RU" sz="2400" b="1" dirty="0" smtClean="0"/>
              <a:t>признавалась греховной)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Эпоха Возрождения: </a:t>
            </a:r>
            <a:r>
              <a:rPr lang="ru-RU" b="1" dirty="0" smtClean="0"/>
              <a:t>утверждение</a:t>
            </a:r>
          </a:p>
          <a:p>
            <a:pPr>
              <a:buNone/>
            </a:pPr>
            <a:r>
              <a:rPr lang="ru-RU" b="1" dirty="0" smtClean="0"/>
              <a:t> красоты самой природы</a:t>
            </a:r>
          </a:p>
          <a:p>
            <a:pPr>
              <a:buNone/>
            </a:pPr>
            <a:r>
              <a:rPr lang="ru-RU" b="1" dirty="0" smtClean="0"/>
              <a:t> и радость ее восприятия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13716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2800" dirty="0"/>
          </a:p>
        </p:txBody>
      </p:sp>
      <p:pic>
        <p:nvPicPr>
          <p:cNvPr id="1026" name="Picture 2" descr="http://im6-tub-ru.yandex.net/i?id=56140486-3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365104"/>
            <a:ext cx="2520280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30" name="Picture 6" descr="http://aeterna.ru/images/0803/img3386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1124744"/>
            <a:ext cx="2190750" cy="4095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В.Соловьев           «…воплощение идеи».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И.Кант                  «…выражение эстетической идеи»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Платон                    …совершенство формы вылепленной в соответствии с неким идеальным образцом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Красота это…</a:t>
            </a:r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124744"/>
            <a:ext cx="962025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429000"/>
            <a:ext cx="1905000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Красота есть преображение материи через воплощение в ней </a:t>
            </a:r>
            <a:r>
              <a:rPr lang="ru-RU" dirty="0" err="1" smtClean="0"/>
              <a:t>сверхматериального</a:t>
            </a:r>
            <a:r>
              <a:rPr lang="ru-RU" dirty="0" smtClean="0"/>
              <a:t> начала (в природе это свет, звук и т.д.)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stihi.ru/pics/2013/04/06/182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068960"/>
            <a:ext cx="3381375" cy="25336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229</TotalTime>
  <Words>307</Words>
  <Application>Microsoft Office PowerPoint</Application>
  <PresentationFormat>Экран (4:3)</PresentationFormat>
  <Paragraphs>71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Constantia</vt:lpstr>
      <vt:lpstr>Wingdings 2</vt:lpstr>
      <vt:lpstr>Бумажная</vt:lpstr>
      <vt:lpstr>Основные эстетические категории</vt:lpstr>
      <vt:lpstr>Эстетика- наука о прекрасном в художественном творчестве, в природе и в жизни. </vt:lpstr>
      <vt:lpstr>Презентация PowerPoint</vt:lpstr>
      <vt:lpstr>Основные эстетические категории</vt:lpstr>
      <vt:lpstr>Прекрасное </vt:lpstr>
      <vt:lpstr>Отношение к прекрасному…</vt:lpstr>
      <vt:lpstr>        </vt:lpstr>
      <vt:lpstr>Красота это…</vt:lpstr>
      <vt:lpstr>Презентация PowerPoint</vt:lpstr>
      <vt:lpstr>В. В. Верещагин. "Апофеоз войны". </vt:lpstr>
      <vt:lpstr>Безобразное</vt:lpstr>
      <vt:lpstr>Презентация PowerPoint</vt:lpstr>
      <vt:lpstr>Пр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эстетические категории</dc:title>
  <dc:creator>Nikanorova</dc:creator>
  <cp:lastModifiedBy>teacher</cp:lastModifiedBy>
  <cp:revision>6</cp:revision>
  <dcterms:created xsi:type="dcterms:W3CDTF">2013-09-03T06:44:36Z</dcterms:created>
  <dcterms:modified xsi:type="dcterms:W3CDTF">2022-09-24T14:14:57Z</dcterms:modified>
</cp:coreProperties>
</file>