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917B78-43FC-4669-995E-7827CCA990E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F157A1F-65A7-4D89-B1AD-EF1FB71CBE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split orient="vert" dir="in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Возвышенное, низменное, трагическое, комическое.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564905"/>
            <a:ext cx="8458200" cy="1008111"/>
          </a:xfrm>
        </p:spPr>
        <p:txBody>
          <a:bodyPr/>
          <a:lstStyle/>
          <a:p>
            <a:pPr algn="ctr"/>
            <a:r>
              <a:rPr lang="ru-RU" smtClean="0"/>
              <a:t>Основные эстетические </a:t>
            </a:r>
            <a:r>
              <a:rPr lang="ru-RU" dirty="0" smtClean="0"/>
              <a:t>категории (2 часть)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19324" y="52292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Автор</a:t>
            </a:r>
          </a:p>
          <a:p>
            <a:pPr algn="r"/>
            <a:r>
              <a:rPr lang="ru-RU" dirty="0" smtClean="0"/>
              <a:t>педагог дополнительного образования</a:t>
            </a:r>
          </a:p>
          <a:p>
            <a:pPr algn="r"/>
            <a:r>
              <a:rPr lang="ru-RU" dirty="0" smtClean="0"/>
              <a:t>ГАОУ МО </a:t>
            </a:r>
            <a:r>
              <a:rPr lang="ru-RU" smtClean="0"/>
              <a:t>Химкинский лицей Никанорова </a:t>
            </a:r>
            <a:r>
              <a:rPr lang="ru-RU" dirty="0" smtClean="0"/>
              <a:t>Т.Н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308762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Трагическое в Древней Греции связано сбыло связано с понятием рока, судьбы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623731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Софокл</a:t>
            </a:r>
            <a:endParaRPr lang="ru-RU" dirty="0" smtClean="0"/>
          </a:p>
          <a:p>
            <a:r>
              <a:rPr lang="ru-RU" dirty="0" smtClean="0"/>
              <a:t>Царь Эдип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67945" y="1844824"/>
            <a:ext cx="31683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Катарсис</a:t>
            </a:r>
            <a:r>
              <a:rPr lang="ru-RU" sz="2400" dirty="0" smtClean="0"/>
              <a:t> –</a:t>
            </a:r>
          </a:p>
          <a:p>
            <a:r>
              <a:rPr lang="ru-RU" sz="2400" dirty="0" smtClean="0"/>
              <a:t>нравственное очищение через</a:t>
            </a:r>
          </a:p>
          <a:p>
            <a:r>
              <a:rPr lang="ru-RU" sz="2400" dirty="0" smtClean="0"/>
              <a:t>Чувство сострадание к происходящему на сцене</a:t>
            </a:r>
          </a:p>
          <a:p>
            <a:r>
              <a:rPr lang="ru-RU" sz="2400" dirty="0" smtClean="0"/>
              <a:t>(по Аристотелю)</a:t>
            </a:r>
            <a:endParaRPr lang="ru-RU" sz="24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3528392" cy="48354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Комическое в искусстве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594928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В.Васнецов.</a:t>
            </a:r>
          </a:p>
          <a:p>
            <a:r>
              <a:rPr lang="ru-RU" dirty="0" smtClean="0"/>
              <a:t>Царевна </a:t>
            </a:r>
            <a:r>
              <a:rPr lang="ru-RU" dirty="0" err="1" smtClean="0"/>
              <a:t>Несмеяна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4032448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44008" y="5589240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Кадр из кинофильма</a:t>
            </a:r>
          </a:p>
          <a:p>
            <a:r>
              <a:rPr lang="ru-RU" dirty="0" smtClean="0"/>
              <a:t> «Как Иванушка- </a:t>
            </a:r>
            <a:r>
              <a:rPr lang="ru-RU" dirty="0" err="1" smtClean="0"/>
              <a:t>дурачок</a:t>
            </a:r>
            <a:r>
              <a:rPr lang="ru-RU" dirty="0" smtClean="0"/>
              <a:t> за чудом ходил»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Отзывчивость человека</a:t>
            </a:r>
          </a:p>
          <a:p>
            <a:pPr>
              <a:buNone/>
            </a:pPr>
            <a:r>
              <a:rPr lang="ru-RU" dirty="0" smtClean="0"/>
              <a:t> на смешное, </a:t>
            </a:r>
          </a:p>
          <a:p>
            <a:pPr>
              <a:buNone/>
            </a:pPr>
            <a:r>
              <a:rPr lang="ru-RU" dirty="0" smtClean="0"/>
              <a:t>веселое в жизни</a:t>
            </a:r>
          </a:p>
          <a:p>
            <a:pPr>
              <a:buNone/>
            </a:pPr>
            <a:r>
              <a:rPr lang="ru-RU" dirty="0" smtClean="0"/>
              <a:t> –очень важное и</a:t>
            </a:r>
          </a:p>
          <a:p>
            <a:pPr>
              <a:buNone/>
            </a:pPr>
            <a:r>
              <a:rPr lang="ru-RU" dirty="0" smtClean="0"/>
              <a:t> крайне </a:t>
            </a:r>
          </a:p>
          <a:p>
            <a:pPr>
              <a:buNone/>
            </a:pPr>
            <a:r>
              <a:rPr lang="ru-RU" dirty="0" smtClean="0"/>
              <a:t>необходимое </a:t>
            </a:r>
          </a:p>
          <a:p>
            <a:pPr>
              <a:buNone/>
            </a:pPr>
            <a:r>
              <a:rPr lang="ru-RU" dirty="0" smtClean="0"/>
              <a:t>для него качество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340768"/>
            <a:ext cx="4358258" cy="49457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115617" y="4941168"/>
            <a:ext cx="432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2400" dirty="0" smtClean="0"/>
              <a:t>Засмеяться добрым,</a:t>
            </a:r>
          </a:p>
          <a:p>
            <a:r>
              <a:rPr lang="ru-RU" sz="2400" dirty="0" smtClean="0"/>
              <a:t> светлым смехом</a:t>
            </a:r>
          </a:p>
          <a:p>
            <a:r>
              <a:rPr lang="ru-RU" sz="2400" dirty="0" smtClean="0"/>
              <a:t> может только глубоко добрая душа»</a:t>
            </a:r>
          </a:p>
          <a:p>
            <a:r>
              <a:rPr lang="ru-RU" sz="2400" dirty="0" smtClean="0"/>
              <a:t>Н.В.Гоголь</a:t>
            </a:r>
            <a:endParaRPr lang="ru-RU" sz="24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41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Смешное </a:t>
            </a:r>
            <a:r>
              <a:rPr lang="ru-RU" dirty="0" smtClean="0"/>
              <a:t>                       </a:t>
            </a:r>
            <a:r>
              <a:rPr lang="ru-RU" dirty="0" smtClean="0">
                <a:solidFill>
                  <a:srgbClr val="C00000"/>
                </a:solidFill>
              </a:rPr>
              <a:t> Комическое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3270299" cy="50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52736"/>
            <a:ext cx="4248894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99992" y="4797152"/>
            <a:ext cx="36295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Комическое всегда смешно,</a:t>
            </a:r>
          </a:p>
          <a:p>
            <a:r>
              <a:rPr lang="ru-RU" sz="2800" dirty="0" smtClean="0"/>
              <a:t>но не все смешное комично</a:t>
            </a:r>
            <a:endParaRPr lang="ru-RU" sz="28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978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Понятие смешного значительно шире понятия комического, так как смешное может  охватить не только социальные, общественные явления, но и явления внеэстетические (физиологические, биологические, природные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636912"/>
            <a:ext cx="324036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23528" y="3429000"/>
            <a:ext cx="54726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«…можно смеяться от смеха;</a:t>
            </a:r>
          </a:p>
          <a:p>
            <a:r>
              <a:rPr lang="ru-RU" sz="2000" b="1" u="sng" dirty="0" smtClean="0"/>
              <a:t> можно смеяться, когда тебя щекочут под мышкой. Физическое явление-это знак ; он ничего не означает, когда его вызывают физическим путем.»</a:t>
            </a:r>
          </a:p>
          <a:p>
            <a:r>
              <a:rPr lang="ru-RU" sz="2000" dirty="0" smtClean="0"/>
              <a:t>Стендаль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4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Комическое всегда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социально,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общественно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значимо,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оно способно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оказывать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огромное влияние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 формирование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души человека.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692696"/>
            <a:ext cx="2376265" cy="5661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72200" y="2636912"/>
            <a:ext cx="68735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Смех не только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казнит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несовершенство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мира,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но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одновременно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преображает,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Улучшает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этот мир.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79712" y="2132856"/>
            <a:ext cx="4914596" cy="4525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08138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Сущность комического заключается в противоречии, основанном на неоправданном притязании человека на значительность, на несоответствии внешних поступков, поведения с его внутренней сущностью.</a:t>
            </a:r>
            <a:endParaRPr lang="ru-RU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348880"/>
            <a:ext cx="1143000" cy="1428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636912"/>
            <a:ext cx="1143000" cy="1428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725144"/>
            <a:ext cx="1905000" cy="1428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4797152"/>
            <a:ext cx="1905000" cy="1428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24744"/>
            <a:ext cx="2952328" cy="33123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437112"/>
            <a:ext cx="59584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 проявлениям (видам) комического традиционно относят  юмор, сарказм, гротеск, иронию , сатиру</a:t>
            </a:r>
            <a:endParaRPr lang="ru-RU" sz="28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41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Юмор- дружелюбный, беззлобный смех, который чаще всего затрагивает интересы отдельной личности, а не всего общества в целом.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04864"/>
            <a:ext cx="3744416" cy="40118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80928"/>
            <a:ext cx="2289043" cy="214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24944"/>
            <a:ext cx="22303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Сатира предполагает смех бескомпромиссный, безжалостный , затрагивающий интересы всего общества.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4440" y="2636912"/>
            <a:ext cx="3312368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древнейших времен высота зовет и манит к себе людей. Покорение высот связано для человека с воплощением его вечной мечты о достижении идеала.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Возвышенное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284984"/>
            <a:ext cx="36004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3"/>
            <a:ext cx="374441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Возвышенное в природе.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844824"/>
            <a:ext cx="388843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5013176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Возвышенное всегда выражает </a:t>
            </a:r>
          </a:p>
          <a:p>
            <a:r>
              <a:rPr lang="ru-RU" dirty="0" smtClean="0"/>
              <a:t>устремленность людей к еще более высоким , идеальным целям и задачам.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 algn="r"/>
            <a:r>
              <a:rPr lang="ru-RU" dirty="0" smtClean="0">
                <a:solidFill>
                  <a:srgbClr val="FF0000"/>
                </a:solidFill>
              </a:rPr>
              <a:t>Возвышенное- </a:t>
            </a:r>
            <a:r>
              <a:rPr lang="ru-RU" dirty="0" smtClean="0"/>
              <a:t>это все то,</a:t>
            </a:r>
          </a:p>
          <a:p>
            <a:pPr algn="r">
              <a:buNone/>
            </a:pPr>
            <a:r>
              <a:rPr lang="ru-RU" dirty="0" smtClean="0"/>
              <a:t> что перекрывает </a:t>
            </a:r>
          </a:p>
          <a:p>
            <a:pPr algn="r">
              <a:buNone/>
            </a:pPr>
            <a:r>
              <a:rPr lang="ru-RU" dirty="0" smtClean="0"/>
              <a:t>масштаб обычных, </a:t>
            </a:r>
          </a:p>
          <a:p>
            <a:pPr algn="r">
              <a:buNone/>
            </a:pPr>
            <a:r>
              <a:rPr lang="ru-RU" dirty="0" smtClean="0"/>
              <a:t>соразмерных с человеком</a:t>
            </a:r>
          </a:p>
          <a:p>
            <a:pPr algn="r">
              <a:buNone/>
            </a:pPr>
            <a:r>
              <a:rPr lang="ru-RU" dirty="0" smtClean="0"/>
              <a:t> явлений и предметов,</a:t>
            </a:r>
          </a:p>
          <a:p>
            <a:pPr algn="r">
              <a:buNone/>
            </a:pPr>
            <a:r>
              <a:rPr lang="ru-RU" dirty="0" smtClean="0"/>
              <a:t> но в то же время </a:t>
            </a:r>
          </a:p>
          <a:p>
            <a:pPr algn="r">
              <a:buNone/>
            </a:pPr>
            <a:r>
              <a:rPr lang="ru-RU" dirty="0" smtClean="0"/>
              <a:t>не подавляет, </a:t>
            </a:r>
          </a:p>
          <a:p>
            <a:pPr algn="r">
              <a:buNone/>
            </a:pPr>
            <a:r>
              <a:rPr lang="ru-RU" dirty="0" smtClean="0"/>
              <a:t>а возвеличивает его,</a:t>
            </a:r>
          </a:p>
          <a:p>
            <a:pPr algn="r">
              <a:buNone/>
            </a:pPr>
            <a:r>
              <a:rPr lang="ru-RU" dirty="0" smtClean="0"/>
              <a:t> рождая в нем стремление</a:t>
            </a:r>
          </a:p>
          <a:p>
            <a:pPr algn="r">
              <a:buNone/>
            </a:pPr>
            <a:r>
              <a:rPr lang="ru-RU" dirty="0" smtClean="0"/>
              <a:t> к познанию и освоению мира.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Возвышенными мы называем такие явления действительности, которые вызывают у нас особый духовный подъем, чувство восхищения, преклонения, ощущение величия</a:t>
            </a:r>
            <a:endParaRPr lang="ru-RU" sz="18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2016224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Низменное пробуждает в человеке такие чувства, как ужас, страх, отвращение, презрение. Оно несет в себе отрицательный смысл и значение для человечества. Особенно наглядно в произведениях искусства низменное проявляется в изображении ужасов войны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Низменное.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2664296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11560" y="6021288"/>
            <a:ext cx="3378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Микеланджело</a:t>
            </a:r>
          </a:p>
          <a:p>
            <a:r>
              <a:rPr lang="ru-RU" dirty="0" smtClean="0"/>
              <a:t>Битва титанов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645024"/>
            <a:ext cx="2880320" cy="20882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extBox 6"/>
          <p:cNvSpPr txBox="1"/>
          <p:nvPr/>
        </p:nvSpPr>
        <p:spPr>
          <a:xfrm>
            <a:off x="4355976" y="5805264"/>
            <a:ext cx="3123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Леонардо да Винчи</a:t>
            </a:r>
          </a:p>
          <a:p>
            <a:r>
              <a:rPr lang="ru-RU" dirty="0" smtClean="0"/>
              <a:t>Битва при </a:t>
            </a:r>
            <a:r>
              <a:rPr lang="ru-RU" dirty="0" err="1" smtClean="0"/>
              <a:t>Ангиари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38350" y="1524000"/>
            <a:ext cx="50673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И.Босх «Несение креста»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5112568" cy="4008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Трагическое.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7" y="5949280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К. </a:t>
            </a:r>
            <a:r>
              <a:rPr lang="ru-RU" dirty="0" err="1" smtClean="0"/>
              <a:t>Брюлов</a:t>
            </a:r>
            <a:endParaRPr lang="ru-RU" dirty="0" smtClean="0"/>
          </a:p>
          <a:p>
            <a:r>
              <a:rPr lang="ru-RU" dirty="0" smtClean="0"/>
              <a:t>Последний день Помпеи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556792"/>
            <a:ext cx="300188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940152" y="5733256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жизни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686800" cy="5030019"/>
          </a:xfrm>
        </p:spPr>
        <p:txBody>
          <a:bodyPr/>
          <a:lstStyle/>
          <a:p>
            <a:r>
              <a:rPr lang="ru-RU" dirty="0" smtClean="0"/>
              <a:t>Глубокое, непримиримое противоречие между идеалом и реальностью, новым и старым лежит в основе трагического.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4864"/>
            <a:ext cx="367240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84168" y="4293096"/>
            <a:ext cx="1584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Франсиско Хосе де Гойя</a:t>
            </a:r>
          </a:p>
          <a:p>
            <a:r>
              <a:rPr lang="ru-RU" b="1" dirty="0" smtClean="0"/>
              <a:t>Сон</a:t>
            </a:r>
            <a:r>
              <a:rPr lang="ru-RU" dirty="0" smtClean="0"/>
              <a:t> </a:t>
            </a:r>
            <a:r>
              <a:rPr lang="ru-RU" b="1" dirty="0" smtClean="0"/>
              <a:t>разума</a:t>
            </a:r>
            <a:r>
              <a:rPr lang="ru-RU" dirty="0" smtClean="0"/>
              <a:t> </a:t>
            </a:r>
            <a:r>
              <a:rPr lang="ru-RU" b="1" dirty="0" smtClean="0"/>
              <a:t>рождает</a:t>
            </a:r>
            <a:r>
              <a:rPr lang="ru-RU" dirty="0" smtClean="0"/>
              <a:t> </a:t>
            </a:r>
            <a:r>
              <a:rPr lang="ru-RU" b="1" dirty="0" smtClean="0"/>
              <a:t>чудовищ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Трагический герой</a:t>
            </a:r>
          </a:p>
          <a:p>
            <a:pPr>
              <a:buNone/>
            </a:pPr>
            <a:r>
              <a:rPr lang="ru-RU" sz="2400" dirty="0" smtClean="0"/>
              <a:t> в произведениях искусства </a:t>
            </a:r>
          </a:p>
          <a:p>
            <a:pPr>
              <a:buNone/>
            </a:pPr>
            <a:r>
              <a:rPr lang="ru-RU" sz="2400" dirty="0" smtClean="0"/>
              <a:t>буквально соткан из противоречий. </a:t>
            </a:r>
          </a:p>
          <a:p>
            <a:pPr>
              <a:buNone/>
            </a:pPr>
            <a:r>
              <a:rPr lang="ru-RU" sz="2400" dirty="0" smtClean="0"/>
              <a:t>Его стремление</a:t>
            </a:r>
          </a:p>
          <a:p>
            <a:pPr>
              <a:buNone/>
            </a:pPr>
            <a:r>
              <a:rPr lang="ru-RU" sz="2400" dirty="0" smtClean="0"/>
              <a:t> преодолеть эти противоречия</a:t>
            </a:r>
          </a:p>
          <a:p>
            <a:pPr>
              <a:buNone/>
            </a:pPr>
            <a:r>
              <a:rPr lang="ru-RU" sz="2400" dirty="0" smtClean="0"/>
              <a:t> неосуществимо</a:t>
            </a:r>
          </a:p>
          <a:p>
            <a:pPr>
              <a:buNone/>
            </a:pPr>
            <a:r>
              <a:rPr lang="ru-RU" sz="2400" dirty="0" smtClean="0"/>
              <a:t> и от него не зависит,</a:t>
            </a:r>
          </a:p>
          <a:p>
            <a:pPr>
              <a:buNone/>
            </a:pPr>
            <a:r>
              <a:rPr lang="ru-RU" sz="2400" dirty="0" smtClean="0"/>
              <a:t> а поэтому герой </a:t>
            </a:r>
          </a:p>
          <a:p>
            <a:pPr>
              <a:buNone/>
            </a:pPr>
            <a:r>
              <a:rPr lang="ru-RU" sz="2400" dirty="0" smtClean="0"/>
              <a:t>особенно остро осознает </a:t>
            </a:r>
          </a:p>
          <a:p>
            <a:pPr>
              <a:buNone/>
            </a:pPr>
            <a:r>
              <a:rPr lang="ru-RU" sz="2400" dirty="0" smtClean="0"/>
              <a:t>свою собственную,</a:t>
            </a:r>
          </a:p>
          <a:p>
            <a:pPr>
              <a:buNone/>
            </a:pPr>
            <a:r>
              <a:rPr lang="ru-RU" sz="2400" dirty="0" smtClean="0"/>
              <a:t> личную вину</a:t>
            </a:r>
          </a:p>
          <a:p>
            <a:pPr>
              <a:buNone/>
            </a:pPr>
            <a:r>
              <a:rPr lang="ru-RU" sz="2400" dirty="0" smtClean="0"/>
              <a:t> от невозможности</a:t>
            </a:r>
          </a:p>
          <a:p>
            <a:pPr>
              <a:buNone/>
            </a:pPr>
            <a:r>
              <a:rPr lang="ru-RU" sz="2400" dirty="0" smtClean="0"/>
              <a:t> что-то изменить в жизни.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4664"/>
            <a:ext cx="3079254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404</TotalTime>
  <Words>547</Words>
  <Application>Microsoft Office PowerPoint</Application>
  <PresentationFormat>Экран (4:3)</PresentationFormat>
  <Paragraphs>101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Constantia</vt:lpstr>
      <vt:lpstr>Wingdings 2</vt:lpstr>
      <vt:lpstr>Бумажная</vt:lpstr>
      <vt:lpstr>Основные эстетические категории (2 часть)</vt:lpstr>
      <vt:lpstr>Возвышенное</vt:lpstr>
      <vt:lpstr>Возвышенное в природе.</vt:lpstr>
      <vt:lpstr>Возвышенными мы называем такие явления действительности, которые вызывают у нас особый духовный подъем, чувство восхищения, преклонения, ощущение величия</vt:lpstr>
      <vt:lpstr>Низменное.</vt:lpstr>
      <vt:lpstr>И.Босх «Несение креста»</vt:lpstr>
      <vt:lpstr>Трагическое.</vt:lpstr>
      <vt:lpstr>Презентация PowerPoint</vt:lpstr>
      <vt:lpstr>Презентация PowerPoint</vt:lpstr>
      <vt:lpstr>Трагическое в Древней Греции связано сбыло связано с понятием рока, судьбы</vt:lpstr>
      <vt:lpstr>Комическое в искусстве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Сущность комического заключается в противоречии, основанном на неоправданном притязании человека на значительность, на несоответствии внешних поступков, поведения с его внутренней сущностью.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Эстетические категории (2 часть)</dc:title>
  <dc:creator>Nikanorova</dc:creator>
  <cp:lastModifiedBy>teacher</cp:lastModifiedBy>
  <cp:revision>15</cp:revision>
  <dcterms:created xsi:type="dcterms:W3CDTF">2013-10-08T06:39:39Z</dcterms:created>
  <dcterms:modified xsi:type="dcterms:W3CDTF">2022-09-24T14:38:24Z</dcterms:modified>
</cp:coreProperties>
</file>