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85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87" r:id="rId12"/>
    <p:sldId id="288" r:id="rId13"/>
    <p:sldId id="276" r:id="rId14"/>
    <p:sldId id="281" r:id="rId15"/>
    <p:sldId id="280" r:id="rId16"/>
    <p:sldId id="279" r:id="rId17"/>
    <p:sldId id="278" r:id="rId18"/>
    <p:sldId id="282" r:id="rId19"/>
    <p:sldId id="277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2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BC2FE-0454-4264-AD2D-633947F779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DDEF-4CAC-4BAD-A001-7492B0D87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00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60DA22D-6DFF-431E-8597-65814AB831A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12E77CE-A443-4D81-9AAE-0D57CFCE7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8064896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Синус, косинус, </a:t>
            </a:r>
            <a:r>
              <a:rPr lang="ru-RU" dirty="0" smtClean="0"/>
              <a:t>тангенс, котангенс </a:t>
            </a:r>
            <a:br>
              <a:rPr lang="ru-RU" dirty="0" smtClean="0"/>
            </a:br>
            <a:r>
              <a:rPr lang="ru-RU" dirty="0" smtClean="0"/>
              <a:t>острого угла прямоугольного треугольника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789040"/>
            <a:ext cx="4183360" cy="1144632"/>
          </a:xfrm>
        </p:spPr>
        <p:txBody>
          <a:bodyPr/>
          <a:lstStyle/>
          <a:p>
            <a:r>
              <a:rPr lang="ru-RU" dirty="0" smtClean="0"/>
              <a:t>Подготовка к ОГЭ </a:t>
            </a:r>
            <a:r>
              <a:rPr lang="ru-RU" dirty="0" smtClean="0"/>
              <a:t>2022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28184" y="5373216"/>
            <a:ext cx="3915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Подготовила: учитель математики </a:t>
            </a:r>
          </a:p>
          <a:p>
            <a:r>
              <a:rPr lang="ru-RU" dirty="0" smtClean="0"/>
              <a:t>Пучкина Г.П.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sdamgia.ru/get_file?id=34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999222"/>
            <a:ext cx="3714767" cy="357718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930297" y="291336"/>
            <a:ext cx="34692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i="1" dirty="0">
                <a:solidFill>
                  <a:prstClr val="white"/>
                </a:solidFill>
              </a:rPr>
              <a:t>Задание  </a:t>
            </a:r>
            <a:r>
              <a:rPr lang="ru-RU" sz="4000" b="1" i="1" dirty="0" smtClean="0">
                <a:solidFill>
                  <a:prstClr val="white"/>
                </a:solidFill>
              </a:rPr>
              <a:t>№8</a:t>
            </a:r>
            <a:endParaRPr lang="ru-RU" sz="4000" b="1" i="1" dirty="0">
              <a:solidFill>
                <a:prstClr val="white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611560" y="5085184"/>
                <a:ext cx="7776864" cy="840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indent="1587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В треугольнике АВС угол С равен 90°,</a:t>
                </a:r>
                <a:r>
                  <a:rPr lang="ru-RU" sz="20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 АС = 15, со</a:t>
                </a:r>
                <a:r>
                  <a:rPr lang="en-US" sz="20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ru-RU" sz="2000" dirty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А=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prstClr val="white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ru-RU" sz="2000" i="1">
                            <a:solidFill>
                              <a:prstClr val="white"/>
                            </a:solidFill>
                            <a:latin typeface="Cambria Math"/>
                            <a:cs typeface="Arial" pitchFamily="34" charset="0"/>
                          </a:rPr>
                          <m:t>5</m:t>
                        </m:r>
                      </m:num>
                      <m:den>
                        <m:r>
                          <a:rPr lang="ru-RU" sz="2000" i="1">
                            <a:solidFill>
                              <a:prstClr val="white"/>
                            </a:solidFill>
                            <a:latin typeface="Cambria Math"/>
                            <a:cs typeface="Arial" pitchFamily="34" charset="0"/>
                          </a:rPr>
                          <m:t>7</m:t>
                        </m:r>
                      </m:den>
                    </m:f>
                    <m:r>
                      <a:rPr lang="ru-RU" sz="2000" i="1">
                        <a:solidFill>
                          <a:prstClr val="white"/>
                        </a:solidFill>
                        <a:latin typeface="Cambria Math"/>
                        <a:cs typeface="Arial" pitchFamily="34" charset="0"/>
                      </a:rPr>
                      <m:t>. </m:t>
                    </m:r>
                  </m:oMath>
                </a14:m>
                <a:endParaRPr lang="ru-RU" sz="20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indent="1587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dirty="0" smtClean="0">
                    <a:solidFill>
                      <a:prstClr val="white"/>
                    </a:solidFill>
                    <a:latin typeface="Arial" pitchFamily="34" charset="0"/>
                    <a:cs typeface="Arial" pitchFamily="34" charset="0"/>
                  </a:rPr>
                  <a:t>Найдите АВ.</a:t>
                </a:r>
                <a:endParaRPr lang="ru-RU" sz="20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085184"/>
                <a:ext cx="7776864" cy="840230"/>
              </a:xfrm>
              <a:prstGeom prst="rect">
                <a:avLst/>
              </a:prstGeom>
              <a:blipFill rotWithShape="1">
                <a:blip r:embed="rId3"/>
                <a:stretch>
                  <a:fillRect b="-123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123728" y="1844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?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29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15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" b="83859"/>
          <a:stretch/>
        </p:blipFill>
        <p:spPr bwMode="auto">
          <a:xfrm>
            <a:off x="90736" y="556453"/>
            <a:ext cx="9053264" cy="761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" t="17960" r="51812" b="7960"/>
          <a:stretch/>
        </p:blipFill>
        <p:spPr bwMode="auto">
          <a:xfrm>
            <a:off x="395536" y="1620949"/>
            <a:ext cx="3779912" cy="465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9" t="50000" r="10148" b="16154"/>
          <a:stretch/>
        </p:blipFill>
        <p:spPr bwMode="auto">
          <a:xfrm>
            <a:off x="4788024" y="3947156"/>
            <a:ext cx="31949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t="41991" r="68404" b="32792"/>
          <a:stretch/>
        </p:blipFill>
        <p:spPr bwMode="auto">
          <a:xfrm>
            <a:off x="4788024" y="1772816"/>
            <a:ext cx="2880320" cy="197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5826006"/>
            <a:ext cx="72008" cy="4254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09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219200" y="685800"/>
            <a:ext cx="4648200" cy="2667000"/>
            <a:chOff x="768" y="432"/>
            <a:chExt cx="2928" cy="1680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152" y="816"/>
              <a:ext cx="2016" cy="864"/>
              <a:chOff x="1152" y="816"/>
              <a:chExt cx="2016" cy="864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1152" y="816"/>
                <a:ext cx="2016" cy="864"/>
              </a:xfrm>
              <a:prstGeom prst="rtTriangl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cs typeface="Arial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1152" y="15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cs typeface="Arial"/>
                </a:endParaRPr>
              </a:p>
            </p:txBody>
          </p:sp>
        </p:grp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2160" y="1248"/>
              <a:ext cx="33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383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5955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527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099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342900" marR="0" lvl="0" indent="-34290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SzPct val="65000"/>
                <a:buFont typeface="Wingdings" pitchFamily="2" charset="2"/>
                <a:buNone/>
                <a:tabLst/>
                <a:defRPr/>
              </a:pPr>
              <a:r>
                <a:rPr kumimoji="0" lang="el-GR" altLang="ru-RU" sz="4400" b="1" i="1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charset="0"/>
                  <a:cs typeface="Arial" charset="0"/>
                </a:rPr>
                <a:t>α</a:t>
              </a:r>
              <a:endParaRPr kumimoji="0" lang="ru-RU" altLang="ru-RU" sz="4400" b="1" i="1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 flipH="1">
              <a:off x="2592" y="1440"/>
              <a:ext cx="48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Arial"/>
              </a:endParaRPr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768" y="432"/>
              <a:ext cx="432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383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5955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527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099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342900" marR="0" lvl="0" indent="-34290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SzPct val="65000"/>
                <a:buFont typeface="Wingdings" pitchFamily="2" charset="2"/>
                <a:buNone/>
                <a:tabLst/>
                <a:defRPr/>
              </a:pPr>
              <a:r>
                <a:rPr kumimoji="0" lang="en-US" altLang="ru-RU" sz="44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charset="0"/>
                  <a:cs typeface="Arial" charset="0"/>
                </a:rPr>
                <a:t>N</a:t>
              </a:r>
              <a:endPara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3264" y="1440"/>
              <a:ext cx="432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383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5955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527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099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342900" marR="0" lvl="0" indent="-34290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SzPct val="65000"/>
                <a:buFont typeface="Wingdings" pitchFamily="2" charset="2"/>
                <a:buNone/>
                <a:tabLst/>
                <a:defRPr/>
              </a:pPr>
              <a:r>
                <a:rPr kumimoji="0" lang="en-US" altLang="ru-RU" sz="4400" b="1" i="1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charset="0"/>
                  <a:cs typeface="Arial" charset="0"/>
                </a:rPr>
                <a:t>M</a:t>
              </a:r>
              <a:endParaRPr kumimoji="0" lang="ru-RU" altLang="ru-RU" sz="4400" b="1" i="1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768" y="1632"/>
              <a:ext cx="384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383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5955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527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099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342900" marR="0" lvl="0" indent="-34290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SzPct val="65000"/>
                <a:buFont typeface="Wingdings" pitchFamily="2" charset="2"/>
                <a:buNone/>
                <a:tabLst/>
                <a:defRPr/>
              </a:pPr>
              <a:r>
                <a:rPr kumimoji="0" lang="en-US" altLang="ru-RU" sz="4400" b="1" i="1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charset="0"/>
                  <a:cs typeface="Arial" charset="0"/>
                </a:rPr>
                <a:t>K</a:t>
              </a:r>
              <a:endParaRPr kumimoji="0" lang="ru-RU" altLang="ru-RU" sz="4400" b="1" i="1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" y="3933056"/>
            <a:ext cx="11906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507" y="3363670"/>
            <a:ext cx="14192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44" y="2116748"/>
            <a:ext cx="11906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545" y="837467"/>
            <a:ext cx="11906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387" y="3535973"/>
            <a:ext cx="11906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616" y="3645024"/>
            <a:ext cx="13716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211" y="188640"/>
            <a:ext cx="328612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2176" y="5575300"/>
            <a:ext cx="8254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ct val="0"/>
              </a:spcAft>
              <a:buClr>
                <a:srgbClr val="009999"/>
              </a:buClr>
            </a:pPr>
            <a:r>
              <a:rPr lang="en-US" altLang="ru-RU" sz="4400" dirty="0" smtClean="0">
                <a:cs typeface="Arial"/>
              </a:rPr>
              <a:t>sin</a:t>
            </a:r>
            <a:r>
              <a:rPr lang="el-GR" altLang="ru-RU" sz="4400" i="1" dirty="0" smtClean="0">
                <a:cs typeface="Arial"/>
              </a:rPr>
              <a:t>α</a:t>
            </a:r>
            <a:r>
              <a:rPr lang="ru-RU" altLang="ru-RU" sz="4400" i="1" dirty="0" smtClean="0">
                <a:cs typeface="Arial"/>
              </a:rPr>
              <a:t>=</a:t>
            </a:r>
            <a:r>
              <a:rPr lang="en-US" altLang="ru-RU" sz="4400" i="1" dirty="0" smtClean="0">
                <a:cs typeface="Arial"/>
              </a:rPr>
              <a:t>      </a:t>
            </a:r>
            <a:r>
              <a:rPr lang="en-US" altLang="ru-RU" sz="4400" i="1" dirty="0">
                <a:cs typeface="Arial"/>
              </a:rPr>
              <a:t>cos</a:t>
            </a:r>
            <a:r>
              <a:rPr lang="el-GR" altLang="ru-RU" sz="4400" i="1" dirty="0" smtClean="0">
                <a:cs typeface="Arial"/>
              </a:rPr>
              <a:t>α</a:t>
            </a:r>
            <a:r>
              <a:rPr lang="ru-RU" altLang="ru-RU" sz="4400" i="1" dirty="0" smtClean="0">
                <a:cs typeface="Arial"/>
              </a:rPr>
              <a:t>=</a:t>
            </a:r>
            <a:r>
              <a:rPr lang="en-US" altLang="ru-RU" sz="4400" i="1" dirty="0" smtClean="0">
                <a:cs typeface="Arial"/>
              </a:rPr>
              <a:t>      </a:t>
            </a:r>
            <a:r>
              <a:rPr lang="en-US" altLang="ru-RU" sz="4400" i="1" dirty="0" err="1">
                <a:cs typeface="Arial"/>
              </a:rPr>
              <a:t>tg</a:t>
            </a:r>
            <a:r>
              <a:rPr lang="el-GR" altLang="ru-RU" sz="4400" i="1" dirty="0" smtClean="0">
                <a:cs typeface="Arial"/>
              </a:rPr>
              <a:t>α</a:t>
            </a:r>
            <a:r>
              <a:rPr lang="ru-RU" altLang="ru-RU" sz="4400" i="1" dirty="0" smtClean="0">
                <a:cs typeface="Arial"/>
              </a:rPr>
              <a:t>=</a:t>
            </a:r>
            <a:r>
              <a:rPr lang="en-US" altLang="ru-RU" sz="4400" i="1" dirty="0" smtClean="0">
                <a:cs typeface="Arial"/>
              </a:rPr>
              <a:t>     </a:t>
            </a:r>
            <a:r>
              <a:rPr lang="en-US" altLang="ru-RU" sz="4400" i="1" dirty="0" err="1">
                <a:cs typeface="Arial"/>
              </a:rPr>
              <a:t>ctg</a:t>
            </a:r>
            <a:r>
              <a:rPr lang="el-GR" altLang="ru-RU" sz="4400" i="1" dirty="0" smtClean="0">
                <a:cs typeface="Arial"/>
              </a:rPr>
              <a:t>α</a:t>
            </a:r>
            <a:r>
              <a:rPr lang="ru-RU" altLang="ru-RU" sz="4400" i="1" dirty="0" smtClean="0">
                <a:cs typeface="Arial"/>
              </a:rPr>
              <a:t>=</a:t>
            </a:r>
            <a:endParaRPr lang="ru-RU" altLang="ru-RU" sz="4400" i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813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kern="0" dirty="0">
                <a:ea typeface="+mj-ea"/>
                <a:cs typeface="Arial"/>
              </a:rPr>
              <a:t>Задача</a:t>
            </a:r>
            <a:r>
              <a:rPr lang="en-US" altLang="ru-RU" sz="3600" kern="0" dirty="0">
                <a:ea typeface="+mj-ea"/>
                <a:cs typeface="Arial"/>
              </a:rPr>
              <a:t> </a:t>
            </a:r>
            <a:r>
              <a:rPr lang="ru-RU" altLang="ru-RU" sz="3600" kern="0" dirty="0">
                <a:ea typeface="+mj-ea"/>
                <a:cs typeface="Arial"/>
              </a:rPr>
              <a:t>1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4032299" cy="226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 descr="https://fhd.videouroki.net/tests/519877/image_5e7de03a663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816424" cy="316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387484">
            <a:off x="6714908" y="2407077"/>
            <a:ext cx="68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5556738" y="2309446"/>
            <a:ext cx="422031" cy="304800"/>
          </a:xfrm>
          <a:custGeom>
            <a:avLst/>
            <a:gdLst>
              <a:gd name="connsiteX0" fmla="*/ 0 w 422031"/>
              <a:gd name="connsiteY0" fmla="*/ 304800 h 304800"/>
              <a:gd name="connsiteX1" fmla="*/ 293077 w 422031"/>
              <a:gd name="connsiteY1" fmla="*/ 211016 h 304800"/>
              <a:gd name="connsiteX2" fmla="*/ 422031 w 422031"/>
              <a:gd name="connsiteY2" fmla="*/ 0 h 304800"/>
              <a:gd name="connsiteX3" fmla="*/ 422031 w 422031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031" h="304800">
                <a:moveTo>
                  <a:pt x="0" y="304800"/>
                </a:moveTo>
                <a:cubicBezTo>
                  <a:pt x="111369" y="283308"/>
                  <a:pt x="222739" y="261816"/>
                  <a:pt x="293077" y="211016"/>
                </a:cubicBezTo>
                <a:cubicBezTo>
                  <a:pt x="363415" y="160216"/>
                  <a:pt x="422031" y="0"/>
                  <a:pt x="422031" y="0"/>
                </a:cubicBezTo>
                <a:lnTo>
                  <a:pt x="42203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75945" y="421833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5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295" y="260648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600" kern="0" dirty="0">
                <a:solidFill>
                  <a:prstClr val="white"/>
                </a:solidFill>
                <a:cs typeface="Arial"/>
              </a:rPr>
              <a:t>Задача</a:t>
            </a:r>
            <a:r>
              <a:rPr lang="en-US" altLang="ru-RU" sz="3600" kern="0" dirty="0">
                <a:solidFill>
                  <a:prstClr val="white"/>
                </a:solidFill>
                <a:cs typeface="Arial"/>
              </a:rPr>
              <a:t> </a:t>
            </a:r>
            <a:r>
              <a:rPr lang="ru-RU" altLang="ru-RU" sz="3600" kern="0" dirty="0" smtClean="0">
                <a:solidFill>
                  <a:prstClr val="white"/>
                </a:solidFill>
                <a:cs typeface="Arial"/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1039"/>
            <a:ext cx="4176464" cy="309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https://ucarecdn.com/665c35ff-1897-450c-891c-5b3400e1c9f9/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72816"/>
            <a:ext cx="391169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4088" y="414908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6826043" y="2088141"/>
            <a:ext cx="432048" cy="3556811"/>
          </a:xfrm>
          <a:prstGeom prst="leftBrace">
            <a:avLst>
              <a:gd name="adj1" fmla="val 8333"/>
              <a:gd name="adj2" fmla="val 4835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346758" y="24615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600" kern="0" dirty="0">
                <a:solidFill>
                  <a:prstClr val="white"/>
                </a:solidFill>
                <a:cs typeface="Arial"/>
              </a:rPr>
              <a:t>Задача</a:t>
            </a:r>
            <a:r>
              <a:rPr lang="en-US" altLang="ru-RU" sz="3600" kern="0" dirty="0">
                <a:solidFill>
                  <a:prstClr val="white"/>
                </a:solidFill>
                <a:cs typeface="Arial"/>
              </a:rPr>
              <a:t> </a:t>
            </a:r>
            <a:r>
              <a:rPr lang="ru-RU" altLang="ru-RU" sz="3600" kern="0" dirty="0" smtClean="0">
                <a:solidFill>
                  <a:prstClr val="white"/>
                </a:solidFill>
                <a:cs typeface="Arial"/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85"/>
          <a:stretch/>
        </p:blipFill>
        <p:spPr bwMode="auto">
          <a:xfrm>
            <a:off x="395536" y="1731404"/>
            <a:ext cx="4294295" cy="2442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816350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92896"/>
            <a:ext cx="4270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5085184"/>
            <a:ext cx="2476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со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835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600" kern="0" dirty="0">
                <a:solidFill>
                  <a:prstClr val="white"/>
                </a:solidFill>
                <a:cs typeface="Arial"/>
              </a:rPr>
              <a:t>Задача</a:t>
            </a:r>
            <a:r>
              <a:rPr lang="en-US" altLang="ru-RU" sz="3600" kern="0" dirty="0">
                <a:solidFill>
                  <a:prstClr val="white"/>
                </a:solidFill>
                <a:cs typeface="Arial"/>
              </a:rPr>
              <a:t> </a:t>
            </a:r>
            <a:r>
              <a:rPr lang="ru-RU" altLang="ru-RU" sz="3600" kern="0" dirty="0" smtClean="0">
                <a:solidFill>
                  <a:prstClr val="white"/>
                </a:solidFill>
                <a:cs typeface="Arial"/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49937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58108"/>
            <a:ext cx="3822700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92896"/>
            <a:ext cx="4270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9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179" y="476672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600" kern="0" dirty="0">
                <a:solidFill>
                  <a:prstClr val="white"/>
                </a:solidFill>
                <a:cs typeface="Arial"/>
              </a:rPr>
              <a:t>Задача</a:t>
            </a:r>
            <a:r>
              <a:rPr lang="en-US" altLang="ru-RU" sz="3600" kern="0" dirty="0">
                <a:solidFill>
                  <a:prstClr val="white"/>
                </a:solidFill>
                <a:cs typeface="Arial"/>
              </a:rPr>
              <a:t> </a:t>
            </a:r>
            <a:r>
              <a:rPr lang="ru-RU" altLang="ru-RU" sz="3600" kern="0" dirty="0" smtClean="0">
                <a:solidFill>
                  <a:prstClr val="white"/>
                </a:solidFill>
                <a:cs typeface="Arial"/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33595"/>
            <a:ext cx="4068304" cy="2349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35047"/>
            <a:ext cx="3822700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20888"/>
            <a:ext cx="4270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0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65527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900" i="1" kern="0" dirty="0">
                <a:ea typeface="+mj-ea"/>
                <a:cs typeface="Arial"/>
              </a:rPr>
              <a:t>Используя буквы, составьте принятые в тригонометрии сокращения:</a:t>
            </a:r>
            <a:r>
              <a:rPr lang="en-US" altLang="ru-RU" sz="3900" i="1" kern="0" dirty="0">
                <a:ea typeface="+mj-ea"/>
                <a:cs typeface="Arial"/>
              </a:rPr>
              <a:t/>
            </a:r>
            <a:br>
              <a:rPr lang="en-US" altLang="ru-RU" sz="3900" i="1" kern="0" dirty="0">
                <a:ea typeface="+mj-ea"/>
                <a:cs typeface="Arial"/>
              </a:rPr>
            </a:br>
            <a:r>
              <a:rPr lang="en-US" altLang="ru-RU" sz="4400" b="1" i="1" kern="0" dirty="0">
                <a:ea typeface="+mj-ea"/>
                <a:cs typeface="Arial"/>
              </a:rPr>
              <a:t>s, c, t, </a:t>
            </a:r>
            <a:r>
              <a:rPr lang="en-US" altLang="ru-RU" sz="4400" b="1" i="1" kern="0" dirty="0" err="1">
                <a:ea typeface="+mj-ea"/>
                <a:cs typeface="Arial"/>
              </a:rPr>
              <a:t>i</a:t>
            </a:r>
            <a:r>
              <a:rPr lang="en-US" altLang="ru-RU" sz="4400" b="1" i="1" kern="0" dirty="0">
                <a:ea typeface="+mj-ea"/>
                <a:cs typeface="Arial"/>
              </a:rPr>
              <a:t>, o, n, g</a:t>
            </a:r>
            <a:r>
              <a:rPr lang="en-US" altLang="ru-RU" sz="3900" b="1" i="1" kern="0" dirty="0">
                <a:ea typeface="+mj-ea"/>
                <a:cs typeface="Arial"/>
              </a:rPr>
              <a:t>, </a:t>
            </a:r>
            <a:r>
              <a:rPr lang="el-GR" altLang="ru-RU" sz="4400" b="1" i="1" kern="0" dirty="0">
                <a:ea typeface="+mj-ea"/>
                <a:cs typeface="Arial"/>
              </a:rPr>
              <a:t>α</a:t>
            </a:r>
            <a:r>
              <a:rPr lang="ru-RU" altLang="ru-RU" sz="4400" i="1" kern="0" dirty="0">
                <a:ea typeface="+mj-ea"/>
                <a:cs typeface="Arial"/>
              </a:rPr>
              <a:t>.</a:t>
            </a:r>
            <a:r>
              <a:rPr lang="ru-RU" altLang="ru-RU" sz="3900" i="1" kern="0" dirty="0">
                <a:ea typeface="+mj-ea"/>
                <a:cs typeface="Arial"/>
              </a:rPr>
              <a:t/>
            </a:r>
            <a:br>
              <a:rPr lang="ru-RU" altLang="ru-RU" sz="3900" i="1" kern="0" dirty="0">
                <a:ea typeface="+mj-ea"/>
                <a:cs typeface="Arial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7002" y="4178027"/>
            <a:ext cx="76394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SzPct val="65000"/>
            </a:pPr>
            <a:r>
              <a:rPr lang="en-US" altLang="ru-RU" sz="4400" b="1" kern="0" dirty="0">
                <a:solidFill>
                  <a:srgbClr val="FF0000"/>
                </a:solidFill>
                <a:cs typeface="Arial"/>
              </a:rPr>
              <a:t>sin</a:t>
            </a:r>
            <a:r>
              <a:rPr lang="el-GR" altLang="ru-RU" sz="4400" b="1" i="1" kern="0" dirty="0">
                <a:solidFill>
                  <a:srgbClr val="FF0000"/>
                </a:solidFill>
                <a:cs typeface="Arial"/>
              </a:rPr>
              <a:t>α</a:t>
            </a:r>
            <a:r>
              <a:rPr lang="en-US" altLang="ru-RU" sz="4400" b="1" i="1" kern="0" dirty="0">
                <a:solidFill>
                  <a:srgbClr val="FF0000"/>
                </a:solidFill>
                <a:cs typeface="Arial"/>
              </a:rPr>
              <a:t>,</a:t>
            </a:r>
            <a:r>
              <a:rPr lang="el-GR" altLang="ru-RU" sz="4400" b="1" i="1" kern="0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altLang="ru-RU" sz="4400" b="1" i="1" kern="0" dirty="0">
                <a:solidFill>
                  <a:srgbClr val="FF0000"/>
                </a:solidFill>
                <a:cs typeface="Arial"/>
              </a:rPr>
              <a:t> cos</a:t>
            </a:r>
            <a:r>
              <a:rPr lang="el-GR" altLang="ru-RU" sz="4400" b="1" i="1" kern="0" dirty="0">
                <a:solidFill>
                  <a:srgbClr val="FF0000"/>
                </a:solidFill>
                <a:cs typeface="Arial"/>
              </a:rPr>
              <a:t>α</a:t>
            </a:r>
            <a:r>
              <a:rPr lang="en-US" altLang="ru-RU" sz="4400" b="1" i="1" kern="0" dirty="0">
                <a:solidFill>
                  <a:srgbClr val="FF0000"/>
                </a:solidFill>
                <a:cs typeface="Arial"/>
              </a:rPr>
              <a:t>,  </a:t>
            </a:r>
            <a:r>
              <a:rPr lang="en-US" altLang="ru-RU" sz="4400" b="1" i="1" kern="0" dirty="0" err="1">
                <a:solidFill>
                  <a:srgbClr val="FF0000"/>
                </a:solidFill>
                <a:cs typeface="Arial"/>
              </a:rPr>
              <a:t>tg</a:t>
            </a:r>
            <a:r>
              <a:rPr lang="el-GR" altLang="ru-RU" sz="4400" b="1" i="1" kern="0" dirty="0">
                <a:solidFill>
                  <a:srgbClr val="FF0000"/>
                </a:solidFill>
                <a:cs typeface="Arial"/>
              </a:rPr>
              <a:t>α</a:t>
            </a:r>
            <a:r>
              <a:rPr lang="en-US" altLang="ru-RU" sz="4400" b="1" i="1" kern="0" dirty="0">
                <a:solidFill>
                  <a:srgbClr val="FF0000"/>
                </a:solidFill>
                <a:cs typeface="Arial"/>
              </a:rPr>
              <a:t>,  </a:t>
            </a:r>
            <a:r>
              <a:rPr lang="en-US" altLang="ru-RU" sz="4400" b="1" i="1" kern="0" dirty="0" err="1">
                <a:solidFill>
                  <a:srgbClr val="FF0000"/>
                </a:solidFill>
                <a:cs typeface="Arial"/>
              </a:rPr>
              <a:t>ctg</a:t>
            </a:r>
            <a:r>
              <a:rPr lang="el-GR" altLang="ru-RU" sz="4400" b="1" i="1" kern="0" dirty="0">
                <a:solidFill>
                  <a:srgbClr val="FF0000"/>
                </a:solidFill>
                <a:cs typeface="Arial"/>
              </a:rPr>
              <a:t>α</a:t>
            </a:r>
            <a:endParaRPr lang="ru-RU" altLang="ru-RU" sz="4400" b="1" i="1" kern="0" dirty="0">
              <a:solidFill>
                <a:srgbClr val="FF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10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04"/>
          <a:stretch/>
        </p:blipFill>
        <p:spPr bwMode="auto">
          <a:xfrm>
            <a:off x="251519" y="116632"/>
            <a:ext cx="8903471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96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16824" cy="487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15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files.liveworksheets.com/def_files/2020/6/14/61420532388153/61420532388153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" t="7906" r="6443" b="4791"/>
          <a:stretch/>
        </p:blipFill>
        <p:spPr bwMode="auto">
          <a:xfrm>
            <a:off x="1115616" y="766092"/>
            <a:ext cx="7189722" cy="532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766092"/>
            <a:ext cx="3733338" cy="38380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8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500042"/>
            <a:ext cx="76438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Найдите тангенс угла  АОВ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D4B4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13500" b="0" i="0" u="none" strike="noStrike" cap="none" normalizeH="0" baseline="0" dirty="0" smtClean="0">
              <a:ln>
                <a:noFill/>
              </a:ln>
              <a:solidFill>
                <a:srgbClr val="4D4B4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MA.OB10.B4.92/inner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28800"/>
            <a:ext cx="4429156" cy="4370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MA.OB10.B4.95/inner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2161" y="1844824"/>
            <a:ext cx="4588240" cy="4527868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500042"/>
            <a:ext cx="76438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Найдите тангенс угла  АОВ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D4B4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13500" b="0" i="0" u="none" strike="noStrike" cap="none" normalizeH="0" baseline="0" dirty="0" smtClean="0">
              <a:ln>
                <a:noFill/>
              </a:ln>
              <a:solidFill>
                <a:srgbClr val="4D4B4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MA.OB10.B4.98/inner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1772816"/>
            <a:ext cx="4572032" cy="4511874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500042"/>
            <a:ext cx="76438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Найдите тангенс угла  АОВ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D4B4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13500" b="0" i="0" u="none" strike="noStrike" cap="none" normalizeH="0" baseline="0" dirty="0" smtClean="0">
              <a:ln>
                <a:noFill/>
              </a:ln>
              <a:solidFill>
                <a:srgbClr val="4D4B4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28662" y="428604"/>
            <a:ext cx="73716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Найдите тангенс угла  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D4B4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7000" b="0" i="0" u="none" strike="noStrike" cap="none" normalizeH="0" baseline="0" dirty="0" smtClean="0">
              <a:ln>
                <a:noFill/>
              </a:ln>
              <a:solidFill>
                <a:srgbClr val="4D4B4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3" name="Picture 5" descr="http://sdamgia.ru/get_file?id=580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51483" y="1916832"/>
            <a:ext cx="7212075" cy="4334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damgia.ru/get_file?id=58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206" y="2132856"/>
            <a:ext cx="7997287" cy="3744416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57225" y="428604"/>
            <a:ext cx="74295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Найдите тангенс угла  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D4B4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7000" b="0" i="0" u="none" strike="noStrike" cap="none" normalizeH="0" baseline="0" dirty="0" smtClean="0">
              <a:ln>
                <a:noFill/>
              </a:ln>
              <a:solidFill>
                <a:srgbClr val="4D4B4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39022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Задание  </a:t>
            </a:r>
            <a:r>
              <a:rPr lang="ru-RU" sz="4000" b="1" i="1" dirty="0" smtClean="0"/>
              <a:t>№7 </a:t>
            </a:r>
          </a:p>
          <a:p>
            <a:pPr algn="ctr"/>
            <a:r>
              <a:rPr lang="ru-RU" sz="2000" dirty="0" smtClean="0"/>
              <a:t>В </a:t>
            </a:r>
            <a:r>
              <a:rPr lang="ru-RU" sz="2000" dirty="0" smtClean="0"/>
              <a:t>треугольнике</a:t>
            </a:r>
            <a:r>
              <a:rPr lang="ru-RU" sz="2000" dirty="0"/>
              <a:t> </a:t>
            </a:r>
            <a:r>
              <a:rPr lang="ru-RU" sz="2000" i="1" dirty="0"/>
              <a:t>ABC</a:t>
            </a:r>
            <a:r>
              <a:rPr lang="ru-RU" sz="2000" dirty="0"/>
              <a:t> угол </a:t>
            </a:r>
            <a:r>
              <a:rPr lang="ru-RU" sz="2000" i="1" dirty="0"/>
              <a:t>C</a:t>
            </a:r>
            <a:r>
              <a:rPr lang="ru-RU" sz="2000" dirty="0"/>
              <a:t> </a:t>
            </a:r>
            <a:r>
              <a:rPr lang="ru-RU" sz="2000" dirty="0" smtClean="0"/>
              <a:t>прямой</a:t>
            </a:r>
            <a:r>
              <a:rPr lang="ru-RU" sz="2000" dirty="0"/>
              <a:t>, </a:t>
            </a:r>
            <a:r>
              <a:rPr lang="ru-RU" sz="2000" i="1" dirty="0"/>
              <a:t>BC</a:t>
            </a:r>
            <a:r>
              <a:rPr lang="ru-RU" sz="2000" dirty="0"/>
              <a:t> = 8 , </a:t>
            </a:r>
            <a:r>
              <a:rPr lang="ru-RU" sz="2000" dirty="0" err="1"/>
              <a:t>sin</a:t>
            </a:r>
            <a:r>
              <a:rPr lang="ru-RU" sz="2000" dirty="0"/>
              <a:t> </a:t>
            </a:r>
            <a:r>
              <a:rPr lang="ru-RU" sz="2000" i="1" dirty="0"/>
              <a:t>A</a:t>
            </a:r>
            <a:r>
              <a:rPr lang="ru-RU" sz="2000" dirty="0"/>
              <a:t> = 0,4.   </a:t>
            </a:r>
            <a:r>
              <a:rPr lang="ru-RU" sz="2000" dirty="0" smtClean="0"/>
              <a:t>Найдите</a:t>
            </a:r>
            <a:r>
              <a:rPr lang="ru-RU" sz="2000" dirty="0"/>
              <a:t> </a:t>
            </a:r>
            <a:r>
              <a:rPr lang="ru-RU" sz="2000" i="1" dirty="0"/>
              <a:t>AB</a:t>
            </a:r>
            <a:r>
              <a:rPr lang="ru-RU" sz="2000" dirty="0"/>
              <a:t>.</a:t>
            </a:r>
          </a:p>
        </p:txBody>
      </p:sp>
      <p:pic>
        <p:nvPicPr>
          <p:cNvPr id="19458" name="Picture 2" descr="http://sdamgia.ru/get_file?id=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924944"/>
            <a:ext cx="4143404" cy="35108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393305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131</TotalTime>
  <Words>121</Words>
  <Application>Microsoft Office PowerPoint</Application>
  <PresentationFormat>Экран (4:3)</PresentationFormat>
  <Paragraphs>38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Перспектива</vt:lpstr>
      <vt:lpstr>Синус, косинус, тангенс, котангенс  острого угла прямоугольного треугольника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maks</dc:creator>
  <cp:lastModifiedBy>User</cp:lastModifiedBy>
  <cp:revision>18</cp:revision>
  <dcterms:created xsi:type="dcterms:W3CDTF">2015-02-24T14:33:09Z</dcterms:created>
  <dcterms:modified xsi:type="dcterms:W3CDTF">2022-09-24T14:52:46Z</dcterms:modified>
</cp:coreProperties>
</file>