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4" r:id="rId3"/>
    <p:sldId id="275" r:id="rId4"/>
    <p:sldId id="259" r:id="rId5"/>
    <p:sldId id="263" r:id="rId6"/>
    <p:sldId id="264" r:id="rId7"/>
    <p:sldId id="261" r:id="rId8"/>
    <p:sldId id="285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276" r:id="rId17"/>
    <p:sldId id="286" r:id="rId18"/>
    <p:sldId id="262" r:id="rId19"/>
    <p:sldId id="277" r:id="rId20"/>
    <p:sldId id="289" r:id="rId21"/>
    <p:sldId id="306" r:id="rId22"/>
    <p:sldId id="305" r:id="rId23"/>
    <p:sldId id="291" r:id="rId24"/>
    <p:sldId id="292" r:id="rId25"/>
    <p:sldId id="307" r:id="rId26"/>
    <p:sldId id="293" r:id="rId27"/>
    <p:sldId id="258" r:id="rId28"/>
    <p:sldId id="287" r:id="rId29"/>
    <p:sldId id="310" r:id="rId30"/>
    <p:sldId id="257" r:id="rId31"/>
    <p:sldId id="280" r:id="rId32"/>
    <p:sldId id="308" r:id="rId33"/>
    <p:sldId id="309" r:id="rId34"/>
    <p:sldId id="281" r:id="rId35"/>
    <p:sldId id="279" r:id="rId36"/>
    <p:sldId id="282" r:id="rId37"/>
    <p:sldId id="283" r:id="rId38"/>
    <p:sldId id="294" r:id="rId39"/>
    <p:sldId id="295" r:id="rId40"/>
    <p:sldId id="296" r:id="rId4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8021D9E-C573-4D7C-A56C-A11C7A5C6AAF}">
          <p14:sldIdLst>
            <p14:sldId id="260"/>
            <p14:sldId id="284"/>
            <p14:sldId id="275"/>
            <p14:sldId id="259"/>
            <p14:sldId id="263"/>
            <p14:sldId id="264"/>
            <p14:sldId id="261"/>
            <p14:sldId id="285"/>
            <p14:sldId id="297"/>
            <p14:sldId id="298"/>
            <p14:sldId id="299"/>
            <p14:sldId id="300"/>
            <p14:sldId id="301"/>
            <p14:sldId id="302"/>
            <p14:sldId id="303"/>
            <p14:sldId id="276"/>
            <p14:sldId id="286"/>
            <p14:sldId id="262"/>
            <p14:sldId id="277"/>
            <p14:sldId id="289"/>
            <p14:sldId id="306"/>
            <p14:sldId id="305"/>
            <p14:sldId id="291"/>
            <p14:sldId id="292"/>
            <p14:sldId id="307"/>
            <p14:sldId id="293"/>
            <p14:sldId id="258"/>
            <p14:sldId id="287"/>
            <p14:sldId id="310"/>
            <p14:sldId id="257"/>
            <p14:sldId id="280"/>
            <p14:sldId id="308"/>
            <p14:sldId id="309"/>
            <p14:sldId id="281"/>
            <p14:sldId id="279"/>
            <p14:sldId id="282"/>
            <p14:sldId id="283"/>
            <p14:sldId id="294"/>
            <p14:sldId id="295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4" d="100"/>
          <a:sy n="64" d="100"/>
        </p:scale>
        <p:origin x="157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47495-630F-4DDB-B310-BC55F671876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C213D-645A-4BFC-A2BF-983CE7C15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.jpe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7%D0%B0%D1%82%D1%85%D0%B0%D0%BD" TargetMode="External"/><Relationship Id="rId13" Type="http://schemas.openxmlformats.org/officeDocument/2006/relationships/hyperlink" Target="https://ru.wikipedia.org/wiki/1958_%D0%B3%D0%BE%D0%B4" TargetMode="External"/><Relationship Id="rId3" Type="http://schemas.openxmlformats.org/officeDocument/2006/relationships/hyperlink" Target="https://ru.wikipedia.org/wiki/%D0%A2%D0%B0%D1%85%D0%BF%D0%B0%D1%85" TargetMode="External"/><Relationship Id="rId7" Type="http://schemas.openxmlformats.org/officeDocument/2006/relationships/hyperlink" Target="https://ru.wikipedia.org/wiki/%D0%A5%D0%B0%D0%B9%D0%B4%D0%B6%D0%B8" TargetMode="External"/><Relationship Id="rId12" Type="http://schemas.openxmlformats.org/officeDocument/2006/relationships/hyperlink" Target="https://ru.wikipedia.org/wiki/%D0%90%D1%84%D1%80%D0%B8%D0%BA%D0%B0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hyperlink" Target="https://ru.wikipedia.org/wiki/%D0%90%D0%B7%D0%B8%D1%8F" TargetMode="External"/><Relationship Id="rId5" Type="http://schemas.openxmlformats.org/officeDocument/2006/relationships/hyperlink" Target="https://ru.wikipedia.org/wiki/1954" TargetMode="External"/><Relationship Id="rId15" Type="http://schemas.openxmlformats.org/officeDocument/2006/relationships/hyperlink" Target="https://ru.wikipedia.org/wiki/%D0%A0%D0%B5%D1%81%D0%BF%D1%83%D0%B1%D0%BB%D0%B8%D0%BA%D0%B0_%D0%A5%D0%B0%D0%BA%D0%B0%D1%81%D0%B8%D1%8F" TargetMode="External"/><Relationship Id="rId10" Type="http://schemas.openxmlformats.org/officeDocument/2006/relationships/hyperlink" Target="https://ru.wikipedia.org/wiki/1954_%D0%B3%D0%BE%D0%B4" TargetMode="External"/><Relationship Id="rId4" Type="http://schemas.openxmlformats.org/officeDocument/2006/relationships/hyperlink" Target="https://ru.wikipedia.org/wiki/%D0%A1%D0%BE%D1%8E%D0%B7_%D0%BF%D0%B8%D1%81%D0%B0%D1%82%D0%B5%D0%BB%D0%B5%D0%B9_%D0%A1%D0%A1%D0%A1%D0%A0" TargetMode="External"/><Relationship Id="rId9" Type="http://schemas.openxmlformats.org/officeDocument/2006/relationships/hyperlink" Target="https://ru.wikipedia.org/wiki/%D0%A5%D0%BE%D0%BC%D1%8B%D1%81" TargetMode="External"/><Relationship Id="rId14" Type="http://schemas.openxmlformats.org/officeDocument/2006/relationships/hyperlink" Target="https://ru.wikipedia.org/wiki/%D0%A2%D0%B0%D1%88%D0%BA%D0%B5%D0%BD%D1%82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2" descr="Фото: i.ytimg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564904"/>
            <a:ext cx="7189446" cy="4017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39552" y="260648"/>
            <a:ext cx="842493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Arial Black" pitchFamily="34" charset="0"/>
              </a:rPr>
              <a:t>Литературная гостиная</a:t>
            </a: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Arial Black" pitchFamily="34" charset="0"/>
              </a:rPr>
              <a:t>Хакасский героический эпос</a:t>
            </a:r>
            <a:br>
              <a:rPr lang="ru-RU" sz="1100" dirty="0">
                <a:solidFill>
                  <a:srgbClr val="C00000"/>
                </a:solidFill>
              </a:rPr>
            </a:br>
            <a:endParaRPr lang="ru-RU" sz="1100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56738" y="62068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Туроператор Хакасии Туристская Компания Дискавери отдых в Хакасии -  Экскурсионная программа «Саянская мозаика» - 4 дня - Туроператор Хакасии  Туристская Компания Дискавери отдых в Хакасии">
            <a:extLst>
              <a:ext uri="{FF2B5EF4-FFF2-40B4-BE49-F238E27FC236}">
                <a16:creationId xmlns:a16="http://schemas.microsoft.com/office/drawing/2014/main" id="{9E6BB982-C6E8-41AE-8180-37D1BA66CD0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7056784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1471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" y="-99392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56738" y="62068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ак жили древние хакасы? — Ворон и Ёж">
            <a:extLst>
              <a:ext uri="{FF2B5EF4-FFF2-40B4-BE49-F238E27FC236}">
                <a16:creationId xmlns:a16="http://schemas.microsoft.com/office/drawing/2014/main" id="{1CC10D04-08C5-4176-8253-55CED27331A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20688"/>
            <a:ext cx="6480720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1248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05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56738" y="62068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ассказ. Первая встреча с тайгой">
            <a:extLst>
              <a:ext uri="{FF2B5EF4-FFF2-40B4-BE49-F238E27FC236}">
                <a16:creationId xmlns:a16="http://schemas.microsoft.com/office/drawing/2014/main" id="{D3797292-295F-4DC3-A58D-1E6BC73A039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739" y="974631"/>
            <a:ext cx="6552728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6125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586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56738" y="62068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0AD12B-C165-49CF-B556-C039231DAE1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5976663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6093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05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56738" y="62068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Какими узлами паук связывает паутину">
            <a:extLst>
              <a:ext uri="{FF2B5EF4-FFF2-40B4-BE49-F238E27FC236}">
                <a16:creationId xmlns:a16="http://schemas.microsoft.com/office/drawing/2014/main" id="{647CD42C-9C29-4ED5-B7C9-4FDF478A702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156" y="1275259"/>
            <a:ext cx="5616624" cy="42770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4229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41" y="-99392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56738" y="62068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2BA532-C38B-4E82-AB80-8FC5D195DCB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904656" cy="51020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5645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Хакасская песня - Чаркова Юля. Чатхан. Этника Сибири.">
            <a:hlinkClick r:id="" action="ppaction://media"/>
            <a:extLst>
              <a:ext uri="{FF2B5EF4-FFF2-40B4-BE49-F238E27FC236}">
                <a16:creationId xmlns:a16="http://schemas.microsoft.com/office/drawing/2014/main" id="{B20BFBA9-B093-433B-97B9-9C20C08344C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7" name="Хакасская песня - Чаркова Юля. Чатхан. Этника Сибири.">
            <a:hlinkClick r:id="" action="ppaction://media"/>
            <a:extLst>
              <a:ext uri="{FF2B5EF4-FFF2-40B4-BE49-F238E27FC236}">
                <a16:creationId xmlns:a16="http://schemas.microsoft.com/office/drawing/2014/main" id="{EE24B889-2238-47E5-82E7-4897767E45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0824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7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3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33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620688"/>
            <a:ext cx="865115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«Хакасские сказители и певцы» </a:t>
            </a:r>
          </a:p>
          <a:p>
            <a:pPr algn="ctr"/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(Хакас </a:t>
            </a:r>
            <a:r>
              <a:rPr lang="ru-RU" sz="4000" b="1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чонныӊ хайҷы-нымахчылары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паза </a:t>
            </a:r>
            <a:r>
              <a:rPr lang="ru-RU" sz="4000" b="1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сарынҷылары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6" name="Picture 2" descr="https://upload.wikimedia.org/wikipedia/ru/b/ba/%D0%9A%D0%B0%D0%B4%D1%8B%D1%88%D0%B5%D0%B2.JPG"/>
          <p:cNvPicPr>
            <a:picLocks noChangeAspect="1" noChangeArrowheads="1"/>
          </p:cNvPicPr>
          <p:nvPr/>
        </p:nvPicPr>
        <p:blipFill>
          <a:blip r:embed="rId3" cstate="print"/>
          <a:srcRect b="3558"/>
          <a:stretch>
            <a:fillRect/>
          </a:stretch>
        </p:blipFill>
        <p:spPr bwMode="auto">
          <a:xfrm>
            <a:off x="467544" y="2060848"/>
            <a:ext cx="2160240" cy="3445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s://sun9-33.userapi.com/c855420/v855420733/1306d2/Gzv1KpxWZZ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4275791"/>
            <a:ext cx="3168352" cy="25822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s://abakan-news.ru/wp-content/uploads/2019/12/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890235"/>
            <a:ext cx="2256050" cy="29677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Завхоз\Desktop\2021-01-25\001.jpg"/>
          <p:cNvPicPr/>
          <p:nvPr/>
        </p:nvPicPr>
        <p:blipFill>
          <a:blip r:embed="rId6" cstate="print"/>
          <a:srcRect l="21857" t="45455" r="20596" b="16200"/>
          <a:stretch>
            <a:fillRect/>
          </a:stretch>
        </p:blipFill>
        <p:spPr bwMode="auto">
          <a:xfrm>
            <a:off x="4211960" y="2564904"/>
            <a:ext cx="2880320" cy="2520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31814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188640"/>
            <a:ext cx="79928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Семен Прокопьевич </a:t>
            </a:r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Кадышев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(1885-1977)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1052736"/>
            <a:ext cx="691276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Хакасский 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хайджи-нымахчи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, мастер исполнения  героических сказаний – 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алыптығ нымахов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, сказитель,  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чатханист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  <a:hlinkClick r:id="rId3" tooltip="Тахпах"/>
              </a:rPr>
              <a:t>тахпахчи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, член 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  <a:hlinkClick r:id="rId4" tooltip="Союз писателей СССР"/>
              </a:rPr>
              <a:t>Союза писателей СССР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  <a:hlinkClick r:id="rId5" tooltip="1954"/>
              </a:rPr>
              <a:t>1954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). </a:t>
            </a:r>
          </a:p>
        </p:txBody>
      </p:sp>
      <p:pic>
        <p:nvPicPr>
          <p:cNvPr id="20482" name="Picture 2" descr="https://upload.wikimedia.org/wikipedia/ru/b/ba/%D0%9A%D0%B0%D0%B4%D1%8B%D1%88%D0%B5%D0%B2.JPG"/>
          <p:cNvPicPr>
            <a:picLocks noChangeAspect="1" noChangeArrowheads="1"/>
          </p:cNvPicPr>
          <p:nvPr/>
        </p:nvPicPr>
        <p:blipFill>
          <a:blip r:embed="rId6" cstate="print"/>
          <a:srcRect b="3558"/>
          <a:stretch>
            <a:fillRect/>
          </a:stretch>
        </p:blipFill>
        <p:spPr bwMode="auto">
          <a:xfrm>
            <a:off x="683568" y="1988840"/>
            <a:ext cx="2889503" cy="4608512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707904" y="1988840"/>
            <a:ext cx="49685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Родился в бедной многодетной семье охотника и сказителя. Искусство 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  <a:hlinkClick r:id="rId7" tooltip="Хайджи"/>
              </a:rPr>
              <a:t>хайджи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перенял у отца. Род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Кадышевых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из поколения в поколение славился своими потомственными сказителями, мастерски владевшими хакасскими народными инструментами — 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  <a:hlinkClick r:id="rId8" tooltip="Чатхан"/>
              </a:rPr>
              <a:t>чатханом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  <a:hlinkClick r:id="rId9" tooltip="Хомыс"/>
              </a:rPr>
              <a:t>хомысом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С. П. </a:t>
            </a:r>
            <a:r>
              <a:rPr kumimoji="0" lang="ru-RU" sz="16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Кадышев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знал свыше тридцати героических сказаний, десятки легенд, преданий и сказок. Первые героические сказания «</a:t>
            </a:r>
            <a:r>
              <a:rPr kumimoji="0" lang="ru-RU" sz="16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Албынжи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и «Богатырь на буланом коне» были опубликованы в 50-е годы XX века. В 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 tooltip="1954 год"/>
              </a:rPr>
              <a:t>1954 году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С. П. </a:t>
            </a:r>
            <a:r>
              <a:rPr kumimoji="0" lang="ru-RU" sz="16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Кадышев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первым из хакасских фольклористов был принят в члены 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tooltip="Союз писателей СССР"/>
              </a:rPr>
              <a:t>Союза писателей СССР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Его слушали писатели 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1" tooltip="Азия"/>
              </a:rPr>
              <a:t>Азии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и 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2" tooltip="Африка"/>
              </a:rPr>
              <a:t>Африки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на проходившем в 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3" tooltip="1958 год"/>
              </a:rPr>
              <a:t>1958 году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съезде в 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4" tooltip="Ташкент"/>
              </a:rPr>
              <a:t>Ташкенте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Им написаны книги: «Песни </a:t>
            </a:r>
            <a:r>
              <a:rPr kumimoji="0" lang="ru-RU" sz="16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хайджи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(1962), «Славный путь» (1965).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Из всех многочисленных сказителей 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5" tooltip="Республика Хакасия"/>
              </a:rPr>
              <a:t>Хакасии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имел самую громкую славу. </a:t>
            </a:r>
            <a:endParaRPr kumimoji="0" 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9" y="-1590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1026" name="Picture 2" descr="Республика Хакасия, Земля курганов и менгиров">
            <a:extLst>
              <a:ext uri="{FF2B5EF4-FFF2-40B4-BE49-F238E27FC236}">
                <a16:creationId xmlns:a16="http://schemas.microsoft.com/office/drawing/2014/main" id="{E924403C-159A-4555-A656-9649225D0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24" y="57802"/>
            <a:ext cx="4459016" cy="3371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Моя Россия: Хакасия">
            <a:extLst>
              <a:ext uri="{FF2B5EF4-FFF2-40B4-BE49-F238E27FC236}">
                <a16:creationId xmlns:a16="http://schemas.microsoft.com/office/drawing/2014/main" id="{FB598818-713F-4E46-BF65-2FF095D51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488392"/>
            <a:ext cx="4459016" cy="296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912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2" descr="Фото: i.ytimg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564904"/>
            <a:ext cx="7189446" cy="4017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39552" y="260648"/>
            <a:ext cx="8424936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Arial Black" pitchFamily="34" charset="0"/>
              </a:rPr>
              <a:t>2021год в Республике объявлен </a:t>
            </a: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Arial Black" pitchFamily="34" charset="0"/>
              </a:rPr>
              <a:t>Годом хакасского героического эпоса</a:t>
            </a:r>
            <a:br>
              <a:rPr lang="ru-RU" sz="1100" dirty="0">
                <a:solidFill>
                  <a:srgbClr val="C00000"/>
                </a:solidFill>
              </a:rPr>
            </a:br>
            <a:endParaRPr lang="ru-RU" sz="1100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6829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306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3074" name="Picture 2" descr="Хакасский заповедник — Википедия">
            <a:extLst>
              <a:ext uri="{FF2B5EF4-FFF2-40B4-BE49-F238E27FC236}">
                <a16:creationId xmlns:a16="http://schemas.microsoft.com/office/drawing/2014/main" id="{5152B702-2C85-47E4-8FAC-1AF532F3C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4638"/>
            <a:ext cx="5904656" cy="608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9390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57" y="-34280"/>
            <a:ext cx="9042947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2050" name="Picture 2" descr="Енисейские Кыргызы | Воины и военная техника вики | Fandom">
            <a:extLst>
              <a:ext uri="{FF2B5EF4-FFF2-40B4-BE49-F238E27FC236}">
                <a16:creationId xmlns:a16="http://schemas.microsoft.com/office/drawing/2014/main" id="{DBFB97B1-32BA-4113-A60F-E7DE0D91E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474" y="553975"/>
            <a:ext cx="4536504" cy="523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4569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4098" name="Picture 2" descr="Хакасские степи (Тома Александрова) / Стихи.ру">
            <a:extLst>
              <a:ext uri="{FF2B5EF4-FFF2-40B4-BE49-F238E27FC236}">
                <a16:creationId xmlns:a16="http://schemas.microsoft.com/office/drawing/2014/main" id="{753027CA-24A7-46DE-877B-0D6A6C56F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69176"/>
            <a:ext cx="6840760" cy="531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7549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5122" name="Picture 2" descr="Главная - Хакасская баранина">
            <a:extLst>
              <a:ext uri="{FF2B5EF4-FFF2-40B4-BE49-F238E27FC236}">
                <a16:creationId xmlns:a16="http://schemas.microsoft.com/office/drawing/2014/main" id="{C2ECBC34-CD98-43D7-BA27-E9B49C611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31837"/>
            <a:ext cx="6624735" cy="486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93454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6146" name="Picture 2" descr="Хакасская автономная область. В ковыльной степи">
            <a:extLst>
              <a:ext uri="{FF2B5EF4-FFF2-40B4-BE49-F238E27FC236}">
                <a16:creationId xmlns:a16="http://schemas.microsoft.com/office/drawing/2014/main" id="{E2D8C61A-B7E6-4718-A5C6-9D1A4D910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354" y="1074223"/>
            <a:ext cx="7416824" cy="437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5552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7" name="Рисунок 6" descr="Ятаган (музыкальный инструмент) — Википедия">
            <a:extLst>
              <a:ext uri="{FF2B5EF4-FFF2-40B4-BE49-F238E27FC236}">
                <a16:creationId xmlns:a16="http://schemas.microsoft.com/office/drawing/2014/main" id="{C5C65E73-C363-4651-A98F-B47E4089963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92277"/>
            <a:ext cx="6624735" cy="35655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3200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1E74D05-49C8-40E1-BBB0-B33087A21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420" y="731837"/>
            <a:ext cx="8107184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091178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https://media.nazaccent.ru/files/67/0b/670bbd55fcfca8b7dac35f2f4a6459f7_7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media.nazaccent.ru/files/67/0b/670bbd55fcfca8b7dac35f2f4a6459f7_7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media.nazaccent.ru/files/67/0b/670bbd55fcfca8b7dac35f2f4a6459f7_7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3"/>
            <a:ext cx="8480043" cy="607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56738" y="62068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2A47822-CD99-447C-B79C-3F22A634A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17638"/>
            <a:ext cx="3960440" cy="5165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11207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56738" y="62068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200F660D-BE54-4D2C-A3EB-5D8A6BE88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40" y="1311062"/>
            <a:ext cx="807716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534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865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5911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В.О. Коновалов поздравляет молодых исследователей с годом хакасского героического эпоса.-1">
            <a:hlinkClick r:id="" action="ppaction://media"/>
            <a:extLst>
              <a:ext uri="{FF2B5EF4-FFF2-40B4-BE49-F238E27FC236}">
                <a16:creationId xmlns:a16="http://schemas.microsoft.com/office/drawing/2014/main" id="{03709F7C-EA3C-48D3-B38D-FBFC4D27589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275" y="1166018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357083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3" y="857232"/>
            <a:ext cx="8469189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11" name="Picture 2" descr="C:\Documents and Settings\Администратор\Рабочий стол\lабббаa.jpg">
            <a:extLst>
              <a:ext uri="{FF2B5EF4-FFF2-40B4-BE49-F238E27FC236}">
                <a16:creationId xmlns:a16="http://schemas.microsoft.com/office/drawing/2014/main" id="{22D6D923-A45D-4D83-9492-EC0C22198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546" y="285728"/>
            <a:ext cx="5429288" cy="6286496"/>
          </a:xfrm>
          <a:prstGeom prst="rect">
            <a:avLst/>
          </a:prstGeom>
          <a:noFill/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624C9C4-22DC-43E0-9409-062DE9E7A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721" y="57015"/>
            <a:ext cx="4500562" cy="6500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084D2918-E050-4DC2-8B85-53667DE8A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2812" y="102232"/>
            <a:ext cx="4572000" cy="289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D73E3822-6291-48CF-A958-924005593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4055" y="2992140"/>
            <a:ext cx="4786313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29190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9A47A306-4210-47F3-A8AA-9BE6199DF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26" y="458788"/>
            <a:ext cx="7739406" cy="566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72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824DC68-F134-490F-8C58-BEFDA2F75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348" y="625386"/>
            <a:ext cx="6371303" cy="513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84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EBE7C325-296C-4A4E-BAEE-4BCEEB766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188" y="303554"/>
            <a:ext cx="392909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Documents and Settings\Администратор\Рабочий стол\фол\image.jpg">
            <a:extLst>
              <a:ext uri="{FF2B5EF4-FFF2-40B4-BE49-F238E27FC236}">
                <a16:creationId xmlns:a16="http://schemas.microsoft.com/office/drawing/2014/main" id="{AC039642-94D1-4EF1-B148-B792D2EE7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23772" y="874152"/>
            <a:ext cx="5143504" cy="5143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83490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28258B2-BA63-40B1-A7C7-BA18AB274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7" y="144462"/>
            <a:ext cx="7535591" cy="628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889656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805C0CF6-52A7-4E40-A350-57BFE3DBB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00726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Documents and Settings\Администратор\Рабочий стол\фол\321.jpg">
            <a:extLst>
              <a:ext uri="{FF2B5EF4-FFF2-40B4-BE49-F238E27FC236}">
                <a16:creationId xmlns:a16="http://schemas.microsoft.com/office/drawing/2014/main" id="{4FA64094-23D4-44F3-B171-EFFCFC687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0"/>
            <a:ext cx="3357586" cy="2714620"/>
          </a:xfrm>
          <a:prstGeom prst="rect">
            <a:avLst/>
          </a:prstGeom>
          <a:noFill/>
        </p:spPr>
      </p:pic>
      <p:pic>
        <p:nvPicPr>
          <p:cNvPr id="9" name="Picture 2" descr="http://rasfokus.ru/images/photos/medium/b14f6140aeb5a2bca71d0d12b8a99aba.jpg">
            <a:extLst>
              <a:ext uri="{FF2B5EF4-FFF2-40B4-BE49-F238E27FC236}">
                <a16:creationId xmlns:a16="http://schemas.microsoft.com/office/drawing/2014/main" id="{C05AA6E1-2C14-44FF-A483-475A26519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928934"/>
            <a:ext cx="9144000" cy="39290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90315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909" y="-87605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7" name="Picture 2" descr="C:\Documents and Settings\Администратор\Рабочий стол\фол\ndPMa3xgEl8.jpg">
            <a:extLst>
              <a:ext uri="{FF2B5EF4-FFF2-40B4-BE49-F238E27FC236}">
                <a16:creationId xmlns:a16="http://schemas.microsoft.com/office/drawing/2014/main" id="{A768DFC9-4F05-45AB-9C19-C6A476437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6176" y="648553"/>
            <a:ext cx="6082568" cy="5286412"/>
          </a:xfrm>
          <a:prstGeom prst="rect">
            <a:avLst/>
          </a:prstGeom>
          <a:noFill/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EE8E342B-9FE8-4DDF-8C92-53BD077FE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"/>
            <a:ext cx="2471726" cy="251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">
            <a:extLst>
              <a:ext uri="{FF2B5EF4-FFF2-40B4-BE49-F238E27FC236}">
                <a16:creationId xmlns:a16="http://schemas.microsoft.com/office/drawing/2014/main" id="{FE58F961-0A19-44CF-B78E-852CEE6CC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9266" y="2510613"/>
            <a:ext cx="261620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000575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540B64-9DBA-448F-BD13-C4612A4D6658}"/>
              </a:ext>
            </a:extLst>
          </p:cNvPr>
          <p:cNvSpPr txBox="1"/>
          <p:nvPr/>
        </p:nvSpPr>
        <p:spPr>
          <a:xfrm>
            <a:off x="2236763" y="-82607"/>
            <a:ext cx="4639493" cy="7052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000" b="1" dirty="0">
              <a:solidFill>
                <a:srgbClr val="99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/>
            <a:r>
              <a:rPr lang="ru-RU" sz="20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М.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Кильчичаков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r"/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8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Моя Хакасия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   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          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Хакасия, край мой! Родные просторы,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 мне улыбаетесь морем огней.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Широкие степи, высокие горы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Навеки в душе сохранятся моей.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Мне слышится песня девчат круглолицых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тучных полях, где работа кипит.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 звонкая песня их – вольная птица –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Шахтеров в глубоком забое бодрит.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где бы я ни был, я в думах с тобою,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Родная Хакасия – солнечный край!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Ты вышедших к знанью дорогой прямою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Детей своих с Ленинских гор ожидай!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рада столица – Москва дорогая, 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Привет через дали тебе она шлет.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мать за ребенком своим наблюдая, 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Когда он на землю впервые встает.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рада столица тебе возрожденной,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Хакасия – младшая из дочерей.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Красуйся, расти ты, мой край обновленный,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Согретый заботой Отчизны моей!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kern="1800" dirty="0"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78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F89A7C-CD15-475A-ABE6-32E0C4DDC221}"/>
              </a:ext>
            </a:extLst>
          </p:cNvPr>
          <p:cNvSpPr txBox="1"/>
          <p:nvPr/>
        </p:nvSpPr>
        <p:spPr>
          <a:xfrm>
            <a:off x="2236763" y="-3127479"/>
            <a:ext cx="4670474" cy="9787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ru-RU" sz="18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endParaRPr lang="ru-RU" sz="18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endParaRPr lang="ru-RU" sz="18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endParaRPr lang="ru-RU" sz="18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endParaRPr lang="ru-RU" sz="18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endParaRPr lang="ru-RU" sz="18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 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</a:t>
            </a:r>
            <a:r>
              <a:rPr lang="ru-RU" sz="18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М. Е. </a:t>
            </a:r>
            <a:r>
              <a:rPr lang="ru-RU" sz="1800" b="0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Кильчичаков</a:t>
            </a:r>
            <a:endParaRPr lang="ru-RU" sz="1800" b="0" i="1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ctr"/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Клятва  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sz="1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…Я вижу снова вихри непогод.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Земля изрыта язвами воронок.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Исходит кровью сорок первый год,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 раненый волками жеребенок.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Я был тогда безусым…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Но успел я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Сквозь дым атак пройти уже не раз;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Когда под Ржевом смерть в глаза смотрела,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Случайный дуб меня от смерти спас.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Широкой грудью принял он гранату,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Врагами предназначенную мне.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Война звала…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я ушел,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огне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Обняв калеку, как солдата.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я сказал: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– Я все снесу в борьбе,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Но о тебе вовек не позабуду.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Когда-нибудь я людям о тебе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Слагать стихи в своем улусе буду…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9611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260648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Героический эпос (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алыптығ нымах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 – самый популярный фольклорный жанр у хакасов – даётся не каждому.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Во-первых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в его основе лежит сложная мифологическая система: вселенная делится на три мира, в каждом из которых обитают свои божества, духи и природные явления, и в этих непростых условиях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алыпы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- богатыри совершают свои воинские подвиги.</a:t>
            </a:r>
          </a:p>
        </p:txBody>
      </p:sp>
      <p:pic>
        <p:nvPicPr>
          <p:cNvPr id="17422" name="Picture 14" descr="https://xakac.info/files/news/bb/b1/304.jpg"/>
          <p:cNvPicPr>
            <a:picLocks noChangeAspect="1" noChangeArrowheads="1"/>
          </p:cNvPicPr>
          <p:nvPr/>
        </p:nvPicPr>
        <p:blipFill>
          <a:blip r:embed="rId3" cstate="print"/>
          <a:srcRect b="21276"/>
          <a:stretch>
            <a:fillRect/>
          </a:stretch>
        </p:blipFill>
        <p:spPr bwMode="auto">
          <a:xfrm>
            <a:off x="2771800" y="4653136"/>
            <a:ext cx="3664573" cy="2001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C3DB02-1D51-400E-97C8-798A37E5C990}"/>
              </a:ext>
            </a:extLst>
          </p:cNvPr>
          <p:cNvSpPr txBox="1"/>
          <p:nvPr/>
        </p:nvSpPr>
        <p:spPr>
          <a:xfrm>
            <a:off x="2236763" y="-218990"/>
            <a:ext cx="4670474" cy="701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с берегов степного Абакана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Я возвращусь узнать каков ты стал,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Цветешь ли вновь, болит ли твоя рана?-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нынче летом клятву я сдержал.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вот стоим мы в дальней стороне.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Вновь старый дуб чего-то шепчет мне.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вот стоим мы рядом – два калеки…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Она в огне сдружила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навеки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Нам руки покалечила она…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Что ж, боль проходит, раны заживают,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Но не забыть былого, не простить!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если буря дерево ломает,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То остаются корни чтобы жить.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 где гуляли пули да метели,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Растут теперь зеленые дубки…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Я вижу сына в детской колыбели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помню боль простреленной руки…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Нет, не хотим мы , чтобы наши дети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Шли вновь 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скозь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кровь, и пламя, и металл.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Нет, не допустим мы, чтоб нивы эти,</a:t>
            </a:r>
            <a:b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Края мои чужой солдат топтал!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602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260648"/>
            <a:ext cx="7992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Во-вторых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в памяти приходится держать довольно большой объем информации: средняя «продолжительность» эпоса – 10-15 тысяч строк, т.е. 150-200 печатных страниц!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2636912"/>
            <a:ext cx="4860032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rgbClr val="FFFF00"/>
                </a:solidFill>
              </a:rPr>
              <a:t>Албынжи</a:t>
            </a:r>
            <a:r>
              <a:rPr lang="ru-RU" sz="2000" b="1" dirty="0">
                <a:solidFill>
                  <a:srgbClr val="FFFF00"/>
                </a:solidFill>
              </a:rPr>
              <a:t>. Хакасский народный эпос</a:t>
            </a:r>
          </a:p>
          <a:p>
            <a:pPr algn="ctr"/>
            <a:r>
              <a:rPr lang="ru-RU" sz="2000" b="1" i="1" dirty="0" err="1"/>
              <a:t>Хулатай</a:t>
            </a:r>
            <a:r>
              <a:rPr lang="ru-RU" sz="2000" b="1" i="1" dirty="0"/>
              <a:t> превращается в камень</a:t>
            </a:r>
          </a:p>
          <a:p>
            <a:pPr algn="ctr"/>
            <a:r>
              <a:rPr lang="ru-RU" sz="2000" dirty="0"/>
              <a:t>Зарождаться земля начинала тогда,</a:t>
            </a:r>
          </a:p>
          <a:p>
            <a:pPr algn="ctr"/>
            <a:r>
              <a:rPr lang="ru-RU" sz="2000" dirty="0"/>
              <a:t>Медь начинала твердеть тогда,</a:t>
            </a:r>
          </a:p>
          <a:p>
            <a:pPr algn="ctr"/>
            <a:r>
              <a:rPr lang="ru-RU" sz="2000" dirty="0"/>
              <a:t>Русла в горах пробивали ручьи,</a:t>
            </a:r>
          </a:p>
          <a:p>
            <a:pPr algn="ctr"/>
            <a:r>
              <a:rPr lang="ru-RU" sz="2000" dirty="0"/>
              <a:t>Звезды небес загорались в ночи,</a:t>
            </a:r>
          </a:p>
          <a:p>
            <a:pPr algn="ctr"/>
            <a:r>
              <a:rPr lang="ru-RU" sz="2000" dirty="0"/>
              <a:t>Деревья корнями за землю брались,</a:t>
            </a:r>
          </a:p>
          <a:p>
            <a:pPr algn="ctr"/>
            <a:r>
              <a:rPr lang="ru-RU" sz="2000" dirty="0"/>
              <a:t>Верхушки свои устремляя в высь.</a:t>
            </a:r>
          </a:p>
          <a:p>
            <a:pPr algn="ctr"/>
            <a:r>
              <a:rPr lang="ru-RU" sz="2000" dirty="0"/>
              <a:t>Но выше всех гор в этом месте был</a:t>
            </a:r>
          </a:p>
          <a:p>
            <a:pPr algn="ctr"/>
            <a:r>
              <a:rPr lang="ru-RU" sz="2000" dirty="0"/>
              <a:t>Могучий красавец </a:t>
            </a:r>
            <a:r>
              <a:rPr lang="ru-RU" sz="2000" dirty="0" err="1"/>
              <a:t>Кирим-тасхыл</a:t>
            </a:r>
            <a:r>
              <a:rPr lang="ru-RU" sz="2000" dirty="0"/>
              <a:t>.</a:t>
            </a:r>
          </a:p>
          <a:p>
            <a:pPr algn="ctr"/>
            <a:r>
              <a:rPr lang="ru-RU" sz="2000" dirty="0"/>
              <a:t>От подножья </a:t>
            </a:r>
            <a:r>
              <a:rPr lang="ru-RU" sz="2000" dirty="0" err="1"/>
              <a:t>тасхыла</a:t>
            </a:r>
            <a:r>
              <a:rPr lang="ru-RU" sz="2000" dirty="0"/>
              <a:t>, покинув юг,</a:t>
            </a:r>
          </a:p>
          <a:p>
            <a:pPr algn="ctr"/>
            <a:r>
              <a:rPr lang="ru-RU" sz="2000" dirty="0"/>
              <a:t>Мчался на север </a:t>
            </a:r>
            <a:r>
              <a:rPr lang="ru-RU" sz="2000" dirty="0" err="1"/>
              <a:t>Хан-Харасуг</a:t>
            </a:r>
            <a:r>
              <a:rPr lang="ru-RU" sz="2000" dirty="0"/>
              <a:t>,</a:t>
            </a:r>
          </a:p>
          <a:p>
            <a:pPr algn="ctr"/>
            <a:r>
              <a:rPr lang="ru-RU" sz="2000" dirty="0" err="1"/>
              <a:t>Хан-Харасуг</a:t>
            </a:r>
            <a:r>
              <a:rPr lang="ru-RU" sz="2000" dirty="0"/>
              <a:t> - звонкий ручей.</a:t>
            </a:r>
          </a:p>
          <a:p>
            <a:pPr algn="ctr"/>
            <a:endParaRPr lang="ru-RU" sz="2000" dirty="0"/>
          </a:p>
          <a:p>
            <a:pPr algn="ctr"/>
            <a:br>
              <a:rPr lang="ru-RU" dirty="0"/>
            </a:br>
            <a:endParaRPr lang="ru-RU" dirty="0"/>
          </a:p>
        </p:txBody>
      </p:sp>
      <p:pic>
        <p:nvPicPr>
          <p:cNvPr id="21506" name="Picture 2" descr="https://p.calameoassets.com/140306145649-240872066335e07757f9745936868c24/p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420888"/>
            <a:ext cx="3096344" cy="41284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188640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В-третьих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исполняют эпос в технике низкого горлового пения (хай), под аккомпанемент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чатхана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Неудивительно, что сказители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хайджи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пользуются огромным уважением. В прошлом, эти достойные люди даже были освобождены от уплаты налогов. А послушать заезжего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хайджи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собирался народ изо всех окрестных деревень.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фольклор, обычаи и прикладное искусство хакас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286125"/>
            <a:ext cx="4762500" cy="357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260648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Традиционно выделяются ведущие темы: борьба героев с чудовищами, героическое сватовство, семейные конфликты.</a:t>
            </a:r>
          </a:p>
        </p:txBody>
      </p:sp>
      <p:pic>
        <p:nvPicPr>
          <p:cNvPr id="19458" name="Picture 2" descr="https://lh5.googleusercontent.com/proxy/xPHhnIGStCF1zyE-sqHH1iTNx26NN74ZfoZEyS2fpke8KdZ_b0Y_EtZNrnZF7-DHbYtUdzzI1yJHfEGKWc6X3n7SbgCkD_yYUfpvW3jL0WrUOnkRAsE=w1200-h630-p-k-no-n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88840"/>
            <a:ext cx="4490864" cy="4079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ttps://ds04.infourok.ru/uploads/ex/0f72/000a8339-6b7810ab/hello_html_m8ce182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9961" y="2060848"/>
            <a:ext cx="3492451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56738" y="62068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Волшебный чатхан (Хакасская... - Кочевники Великой степи | Facebook">
            <a:extLst>
              <a:ext uri="{FF2B5EF4-FFF2-40B4-BE49-F238E27FC236}">
                <a16:creationId xmlns:a16="http://schemas.microsoft.com/office/drawing/2014/main" id="{34B305C6-4467-47B5-A711-2C795A446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290" y="274638"/>
            <a:ext cx="3608742" cy="315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Художественный мир Сибири: График хакасского этноса">
            <a:extLst>
              <a:ext uri="{FF2B5EF4-FFF2-40B4-BE49-F238E27FC236}">
                <a16:creationId xmlns:a16="http://schemas.microsoft.com/office/drawing/2014/main" id="{25B5A164-C042-4A6F-A0BA-7CB935BA9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08920"/>
            <a:ext cx="3312368" cy="387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086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886/0003ec9d-d23f22d7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967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56738" y="62068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584E7-E9DD-4BDF-8DEA-0DC26B6A6A0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453515"/>
            <a:ext cx="5940425" cy="39509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92008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903</Words>
  <Application>Microsoft Office PowerPoint</Application>
  <PresentationFormat>Экран (4:3)</PresentationFormat>
  <Paragraphs>93</Paragraphs>
  <Slides>40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5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республике 2021год объявлен Годом хакасского эпоса</dc:title>
  <dc:creator>Завхоз</dc:creator>
  <cp:lastModifiedBy>Александр Абдиримов</cp:lastModifiedBy>
  <cp:revision>54</cp:revision>
  <dcterms:created xsi:type="dcterms:W3CDTF">2021-01-25T01:35:50Z</dcterms:created>
  <dcterms:modified xsi:type="dcterms:W3CDTF">2022-09-24T15:11:30Z</dcterms:modified>
</cp:coreProperties>
</file>