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11" roundtripDataSignature="AMtx7miG2zufYVKWHjCxop0cUJslQspi6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11" Type="http://customschemas.google.com/relationships/presentationmetadata" Target="metadata"/><Relationship Id="rId10" Type="http://schemas.openxmlformats.org/officeDocument/2006/relationships/slide" Target="slides/slide6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Google Shape;94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" name="Google Shape;114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9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9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вертикальный текст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8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Вертикальный заголовок и текст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9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9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объект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0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раздела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1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1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Два объекта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2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2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Сравнение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3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3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3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3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3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олько заголовок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 слайд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Объект с подписью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6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6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6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Рисунок с подписью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7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7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4" name="Google Shape;64;p17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8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/>
          <p:nvPr>
            <p:ph type="ctrTitle"/>
          </p:nvPr>
        </p:nvSpPr>
        <p:spPr>
          <a:xfrm>
            <a:off x="0" y="30797"/>
            <a:ext cx="9144000" cy="156940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Calibri"/>
              <a:buNone/>
            </a:pPr>
            <a:r>
              <a:rPr lang="ru-RU" sz="5400">
                <a:solidFill>
                  <a:schemeClr val="lt1"/>
                </a:solidFill>
              </a:rPr>
              <a:t>Колокольность в музыке и изобразительном искусстве</a:t>
            </a:r>
            <a:endParaRPr/>
          </a:p>
        </p:txBody>
      </p:sp>
      <p:sp>
        <p:nvSpPr>
          <p:cNvPr id="85" name="Google Shape;85;p1"/>
          <p:cNvSpPr txBox="1"/>
          <p:nvPr>
            <p:ph idx="1" type="subTitle"/>
          </p:nvPr>
        </p:nvSpPr>
        <p:spPr>
          <a:xfrm>
            <a:off x="0" y="6045200"/>
            <a:ext cx="12192000" cy="81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ru-RU"/>
              <a:t>14 февраля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2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75769" y="286074"/>
            <a:ext cx="9040462" cy="5358946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2"/>
          <p:cNvSpPr txBox="1"/>
          <p:nvPr/>
        </p:nvSpPr>
        <p:spPr>
          <a:xfrm>
            <a:off x="1575769" y="5684289"/>
            <a:ext cx="904046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Горбатов Т. И. Торжок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 rotWithShape="1">
          <a:blip r:embed="rId3">
            <a:alphaModFix/>
          </a:blip>
          <a:tile algn="tl" flip="none" tx="0" sx="100000" ty="0" sy="100000"/>
        </a:blipFill>
      </p:bgPr>
    </p:bg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3"/>
          <p:cNvSpPr txBox="1"/>
          <p:nvPr>
            <p:ph type="title"/>
          </p:nvPr>
        </p:nvSpPr>
        <p:spPr>
          <a:xfrm>
            <a:off x="838200" y="365126"/>
            <a:ext cx="10515600" cy="68923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Calibri"/>
              <a:buNone/>
            </a:pPr>
            <a:r>
              <a:rPr lang="ru-RU" sz="3959"/>
              <a:t>Колокола в русской музыке</a:t>
            </a:r>
            <a:endParaRPr/>
          </a:p>
        </p:txBody>
      </p:sp>
      <p:sp>
        <p:nvSpPr>
          <p:cNvPr id="97" name="Google Shape;97;p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/>
              <a:t>Колокольный звон широко применялся в творчестве русских композиторов XIX века. М. И. Глинка использовал колокола в заключительном хоре «Славься» из оперы «Иван Сусанин», М. П. Мусоргский — в пьесе «Богатырские ворота…» цикла «Картинки с выставки» и в опере «Борис Годунов», А. П. Бородин — в пьесе «В монастыре» из «Маленькой сюиты», Н. А. Римский-Корсаков — в «Псковитянке», «Сказке о царе Салтане», «Сказании о невидимом граде Китеже», П. Чайковский — в «Опричнике». В XX веке эта традиция была продолжена Г. Свиридовым, Р. Щедриным, В. Гаврилиным. Сегодня мы снова обратимся к творчеству Сергея Рахманинова. 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 rotWithShape="1">
          <a:blip r:embed="rId3">
            <a:alphaModFix/>
          </a:blip>
          <a:tile algn="tl" flip="none" tx="0" sx="100000" ty="0" sy="100000"/>
        </a:blipFill>
      </p:bgPr>
    </p:bg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4"/>
          <p:cNvSpPr txBox="1"/>
          <p:nvPr>
            <p:ph type="title"/>
          </p:nvPr>
        </p:nvSpPr>
        <p:spPr>
          <a:xfrm>
            <a:off x="838200" y="365125"/>
            <a:ext cx="10515600" cy="5772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Calibri"/>
              <a:buNone/>
            </a:pPr>
            <a:r>
              <a:rPr i="1" lang="ru-RU" sz="3959"/>
              <a:t>Весть святого торжества</a:t>
            </a:r>
            <a:endParaRPr/>
          </a:p>
        </p:txBody>
      </p:sp>
      <p:sp>
        <p:nvSpPr>
          <p:cNvPr id="103" name="Google Shape;103;p4"/>
          <p:cNvSpPr txBox="1"/>
          <p:nvPr>
            <p:ph idx="1" type="body"/>
          </p:nvPr>
        </p:nvSpPr>
        <p:spPr>
          <a:xfrm>
            <a:off x="1268962" y="1060515"/>
            <a:ext cx="9731829" cy="54323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just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90"/>
              <a:buNone/>
            </a:pPr>
            <a:r>
              <a:rPr lang="ru-RU" sz="2590"/>
              <a:t>Две колокольные музыкальные картины – заключительные части Сюиты для двух фортепиано («Фантазии») – были навеяны С. Рахманинову воспоминаниями детства. Вот как композитор писал об этом.</a:t>
            </a:r>
            <a:endParaRPr/>
          </a:p>
          <a:p>
            <a:pPr indent="0" lvl="0" marL="0" rtl="0" algn="just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None/>
            </a:pPr>
            <a:r>
              <a:rPr i="1" lang="ru-RU" sz="2590"/>
              <a:t>Одно из самых дорогих для меня воспоминаний детства связано с четырьмя нотами, вызванивавшимися большими колоколами Новгородского Софийского собора, которые я часто слышал, когда бабушка вела меня в город по праздничным дням. Звонари были артистами. Четыре ноты складывались во вновь и вновь повторяющуюся тему, четыре серебряные плачущие ноты, окружённые непрестанно меняющимся аккомпанементом. У меня с ними всегда ассоциировалась мысль о слезах. Несколько лет спустя я сочинил сюиту для двух фортепиано в четырёх частях. Для третьей части, которой предпослано стихотворение Тютчева «Слёзы», я тотчас нашёл идеальную тему – мне вновь запел колокол Новгородского собора. 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5"/>
          <p:cNvSpPr txBox="1"/>
          <p:nvPr>
            <p:ph type="title"/>
          </p:nvPr>
        </p:nvSpPr>
        <p:spPr>
          <a:xfrm>
            <a:off x="838200" y="365125"/>
            <a:ext cx="10515600" cy="70789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/>
              <a:t>Виды церковного колокольного звона</a:t>
            </a:r>
            <a:endParaRPr/>
          </a:p>
        </p:txBody>
      </p:sp>
      <p:sp>
        <p:nvSpPr>
          <p:cNvPr id="109" name="Google Shape;109;p5"/>
          <p:cNvSpPr txBox="1"/>
          <p:nvPr>
            <p:ph idx="1" type="body"/>
          </p:nvPr>
        </p:nvSpPr>
        <p:spPr>
          <a:xfrm>
            <a:off x="474306" y="1545705"/>
            <a:ext cx="6001139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just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b="1" i="1" lang="ru-RU" sz="2590"/>
              <a:t>Благовест</a:t>
            </a:r>
            <a:r>
              <a:rPr lang="ru-RU" sz="2590"/>
              <a:t> – церковный звон одним большим колоколом, извещающий о начале богослужения. Он совершается так: сначала производится три редких, медленных протяжных удара, а затем следуют мерные удары. </a:t>
            </a:r>
            <a:endParaRPr/>
          </a:p>
          <a:p>
            <a:pPr indent="-228600" lvl="0" marL="228600" rtl="0" algn="just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b="1" i="1" lang="ru-RU" sz="2590"/>
              <a:t>Трезвон</a:t>
            </a:r>
            <a:r>
              <a:rPr lang="ru-RU" sz="2590"/>
              <a:t> – праздничный радостный звон в несколько колоколов.</a:t>
            </a:r>
            <a:endParaRPr/>
          </a:p>
          <a:p>
            <a:pPr indent="-228600" lvl="0" marL="228600" rtl="0" algn="just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b="1" i="1" lang="ru-RU" sz="2590"/>
              <a:t>Перезвон</a:t>
            </a:r>
            <a:r>
              <a:rPr lang="ru-RU" sz="2590"/>
              <a:t> – поочерёдные удары (от одного до семи) в каждый колокол от большого к малым.</a:t>
            </a:r>
            <a:endParaRPr/>
          </a:p>
          <a:p>
            <a:pPr indent="0" lvl="0" marL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None/>
            </a:pPr>
            <a:r>
              <a:t/>
            </a:r>
            <a:endParaRPr sz="2590"/>
          </a:p>
        </p:txBody>
      </p:sp>
      <p:pic>
        <p:nvPicPr>
          <p:cNvPr id="110" name="Google Shape;110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83495" y="1168291"/>
            <a:ext cx="4867804" cy="4887275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5"/>
          <p:cNvSpPr txBox="1"/>
          <p:nvPr/>
        </p:nvSpPr>
        <p:spPr>
          <a:xfrm>
            <a:off x="6683495" y="6123543"/>
            <a:ext cx="4867804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Б. М. Кустодиев. На Волге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6"/>
          <p:cNvSpPr txBox="1"/>
          <p:nvPr>
            <p:ph idx="1" type="body"/>
          </p:nvPr>
        </p:nvSpPr>
        <p:spPr>
          <a:xfrm>
            <a:off x="688900" y="2310325"/>
            <a:ext cx="4937400" cy="245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ru-RU" sz="2000"/>
              <a:t>Слёзы людские, о слёзы людские,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ru-RU" sz="2000"/>
              <a:t>Льётесь вы ранней и поздней порой…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ru-RU" sz="2000"/>
              <a:t>Льётесь безвестные, льётесь незримые,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ru-RU" sz="2000"/>
              <a:t>Неистощимые, неисчислимые, –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ru-RU" sz="2000"/>
              <a:t>Льётесь, как льются струи дождевые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ru-RU" sz="2000"/>
              <a:t>В осень глухую, порою ночной.</a:t>
            </a:r>
            <a:endParaRPr/>
          </a:p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ru-RU" sz="2000"/>
              <a:t>Ф. Тютчев</a:t>
            </a:r>
            <a:endParaRPr/>
          </a:p>
        </p:txBody>
      </p:sp>
      <p:sp>
        <p:nvSpPr>
          <p:cNvPr id="117" name="Google Shape;117;p6"/>
          <p:cNvSpPr txBox="1"/>
          <p:nvPr/>
        </p:nvSpPr>
        <p:spPr>
          <a:xfrm>
            <a:off x="688900" y="4900299"/>
            <a:ext cx="4937400" cy="16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И мощный звон промчался над землёю,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И воздух весь, гудя, затрепетал,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Певучие, серебряные громы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Сказали весть святого торжества…</a:t>
            </a:r>
            <a:endParaRPr/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А. Хомяков</a:t>
            </a:r>
            <a:endParaRPr/>
          </a:p>
        </p:txBody>
      </p:sp>
      <p:sp>
        <p:nvSpPr>
          <p:cNvPr id="118" name="Google Shape;118;p6"/>
          <p:cNvSpPr txBox="1"/>
          <p:nvPr/>
        </p:nvSpPr>
        <p:spPr>
          <a:xfrm>
            <a:off x="811763" y="447869"/>
            <a:ext cx="10691328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Прочитайте поэтические эпиграфы к 3 части «Слёзы» и 4 части «Светлый праздник». Послушайте эти части Сюиты для двух фортепиано. Какое из средств музыкальной выразительности лучше всего передаёт “колокольность” музыки?</a:t>
            </a:r>
            <a:endParaRPr/>
          </a:p>
        </p:txBody>
      </p:sp>
      <p:pic>
        <p:nvPicPr>
          <p:cNvPr id="119" name="Google Shape;119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419534" y="1972161"/>
            <a:ext cx="5212531" cy="4212701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6"/>
          <p:cNvSpPr txBox="1"/>
          <p:nvPr/>
        </p:nvSpPr>
        <p:spPr>
          <a:xfrm>
            <a:off x="6419547" y="6184862"/>
            <a:ext cx="52125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Д. Журавлёв. Новгород Великий. Гроза надвигается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2021-02-06T09:06:26Z</dcterms:created>
  <dc:creator>eldoradosale12@outlook.com</dc:creator>
</cp:coreProperties>
</file>