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61" r:id="rId6"/>
    <p:sldId id="259" r:id="rId7"/>
    <p:sldId id="263" r:id="rId8"/>
    <p:sldId id="264" r:id="rId9"/>
    <p:sldId id="260"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43" y="2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715D32-942F-4F18-B7FC-71402185563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A5C25B88-5E55-4B82-B8AA-BD16ACD9D5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6E9C8B0B-1082-43E7-BF55-58FCC705D193}"/>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E097FDF1-ED59-45FE-BD8A-1A9F67F72AB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4183421-B5C7-4F7F-80B8-447E703B2E2F}"/>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1322076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03A817B-4185-4289-8ADF-EF08E0DE16A8}"/>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2062D647-BBBC-4CE2-A5C7-8183CB70F20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6032A46-343B-4ADC-B2DE-11E91F6C00F8}"/>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90EECFB5-31C4-4C80-B9AF-D3787C0A5DC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B2C18FB-3B75-435B-A7E6-F36742A71B88}"/>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517300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A1FB7FDF-56AB-497C-A873-1428A2D6057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4A84AF10-B431-42ED-A90B-CECBD832860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B5BE7C0-E6D4-457B-85C5-A20FA6CF76A2}"/>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1B26EDB5-11A3-4E71-86B1-B3A4BEF272E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0773887-0629-4E06-AC8A-95EE979C05C6}"/>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2311681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83E214-8242-4F05-81E7-66EB71F64C2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0610923-2A7C-48E9-A0ED-EAFA7978D3F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16091A0-DC0F-4819-A4C0-EE9AE0785A09}"/>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ACEAE9AB-08BA-455E-9480-ED3D67F474E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BB073AB-87F7-4B20-A276-C80D4A3E328D}"/>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3946579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B1B9DBE-4633-4DC0-8989-140E5FD2BB7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810BFCD6-C477-467A-B6B3-10CC9DD9E3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5FF8A5B0-8B47-4FC5-ADAC-D3AE1C66AFE4}"/>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FFFA10B8-DA8B-43F6-964D-3A97E00AC6F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6463B86-D812-4E70-817D-730A32090132}"/>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458957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AD94F2-3F4D-4CB3-B610-A4A6D4ED834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6F7AA64-EB75-4E08-B4BD-5550ACF059C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6DD524E-1589-4CC0-B060-62248227D320}"/>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AC5C43BB-C43D-41FB-9348-06B8612D7F06}"/>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6" name="Нижний колонтитул 5">
            <a:extLst>
              <a:ext uri="{FF2B5EF4-FFF2-40B4-BE49-F238E27FC236}">
                <a16:creationId xmlns:a16="http://schemas.microsoft.com/office/drawing/2014/main" id="{13B387E0-FD9A-4696-A07B-611C78E0641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A45A49E-5A3E-400C-9C3C-4C44853B9C93}"/>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3000652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8C48CA4-D086-4320-B3EB-5199E2DF6637}"/>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F79F06AD-5FEA-4C5A-9653-07F6380FDA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DAB97CA7-4BB6-40DA-8322-B8ECE9022257}"/>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6F3F8835-FA2A-462C-974F-5A27B3EF2F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61469D5F-7509-4A4B-9B44-AA6131AA72F6}"/>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6D2EA28-2365-4991-B4D9-99DDC20F9251}"/>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8" name="Нижний колонтитул 7">
            <a:extLst>
              <a:ext uri="{FF2B5EF4-FFF2-40B4-BE49-F238E27FC236}">
                <a16:creationId xmlns:a16="http://schemas.microsoft.com/office/drawing/2014/main" id="{A9F9A309-7CFC-4E85-8102-C5B8BCB7712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6BB8108D-6DBB-4898-B685-CBF622F764D3}"/>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1651936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2540619-E84D-40A6-BF34-92574D790B8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C25060C-C094-401B-9F0E-2D178A9FEEFE}"/>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4" name="Нижний колонтитул 3">
            <a:extLst>
              <a:ext uri="{FF2B5EF4-FFF2-40B4-BE49-F238E27FC236}">
                <a16:creationId xmlns:a16="http://schemas.microsoft.com/office/drawing/2014/main" id="{2B5E2BE6-9510-47D8-A0CD-E4BFFF895870}"/>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3680F33A-30EE-4847-97D6-535F82A7EACE}"/>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2242183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5462565-CA11-488E-9AAD-DB28CB33CCAC}"/>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3" name="Нижний колонтитул 2">
            <a:extLst>
              <a:ext uri="{FF2B5EF4-FFF2-40B4-BE49-F238E27FC236}">
                <a16:creationId xmlns:a16="http://schemas.microsoft.com/office/drawing/2014/main" id="{BC7272CA-4A62-4E23-ACF2-B9FE80D9B47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C1709DB-AEA1-40F1-B481-A8D64FD03EF3}"/>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967877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A0EB21-3DFA-4377-8662-540CB9B27FEA}"/>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4493ED4C-3EC4-4001-A465-BF87AF0CC4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67343396-2002-4690-B970-D18AE976FD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9D2A7B0-0DE3-470E-8C24-5352328391D7}"/>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6" name="Нижний колонтитул 5">
            <a:extLst>
              <a:ext uri="{FF2B5EF4-FFF2-40B4-BE49-F238E27FC236}">
                <a16:creationId xmlns:a16="http://schemas.microsoft.com/office/drawing/2014/main" id="{CF5F2B51-26C0-40A7-AA1A-36732F1B9FD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5E657F4-0515-4225-A198-8CC97869F6C7}"/>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2587133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E15F2F-B63D-42D0-AA80-0813C5F797B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49EB1D83-F31D-4EF6-8B11-3C9C6D0272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27900FFF-AFE1-41D6-BA15-2835869D65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C77DD67-4847-4CCE-8902-C073CDFD6251}"/>
              </a:ext>
            </a:extLst>
          </p:cNvPr>
          <p:cNvSpPr>
            <a:spLocks noGrp="1"/>
          </p:cNvSpPr>
          <p:nvPr>
            <p:ph type="dt" sz="half" idx="10"/>
          </p:nvPr>
        </p:nvSpPr>
        <p:spPr/>
        <p:txBody>
          <a:bodyPr/>
          <a:lstStyle/>
          <a:p>
            <a:fld id="{A2CB34C7-4F44-40AF-B20F-7B49569920E5}" type="datetimeFigureOut">
              <a:rPr lang="ru-RU" smtClean="0"/>
              <a:t>06.11.2020</a:t>
            </a:fld>
            <a:endParaRPr lang="ru-RU"/>
          </a:p>
        </p:txBody>
      </p:sp>
      <p:sp>
        <p:nvSpPr>
          <p:cNvPr id="6" name="Нижний колонтитул 5">
            <a:extLst>
              <a:ext uri="{FF2B5EF4-FFF2-40B4-BE49-F238E27FC236}">
                <a16:creationId xmlns:a16="http://schemas.microsoft.com/office/drawing/2014/main" id="{683C5A2C-7036-47B8-9119-E54354C5A5A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D559601-695D-47BE-902D-B477CE09CDF5}"/>
              </a:ext>
            </a:extLst>
          </p:cNvPr>
          <p:cNvSpPr>
            <a:spLocks noGrp="1"/>
          </p:cNvSpPr>
          <p:nvPr>
            <p:ph type="sldNum" sz="quarter" idx="12"/>
          </p:nvPr>
        </p:nvSpPr>
        <p:spPr/>
        <p:txBody>
          <a:bodyPr/>
          <a:lstStyle/>
          <a:p>
            <a:fld id="{54EB08A4-7E1D-482B-BAD4-06EA599BB321}" type="slidenum">
              <a:rPr lang="ru-RU" smtClean="0"/>
              <a:t>‹#›</a:t>
            </a:fld>
            <a:endParaRPr lang="ru-RU"/>
          </a:p>
        </p:txBody>
      </p:sp>
    </p:spTree>
    <p:extLst>
      <p:ext uri="{BB962C8B-B14F-4D97-AF65-F5344CB8AC3E}">
        <p14:creationId xmlns:p14="http://schemas.microsoft.com/office/powerpoint/2010/main" val="3743490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9169907-7B3B-4E9D-AC1F-BC2C6CFCC4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A201145-43F3-422F-BCAC-80C44572DE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78BA404-88EA-4C80-912A-582CE9F87D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CB34C7-4F44-40AF-B20F-7B49569920E5}" type="datetimeFigureOut">
              <a:rPr lang="ru-RU" smtClean="0"/>
              <a:t>06.11.2020</a:t>
            </a:fld>
            <a:endParaRPr lang="ru-RU"/>
          </a:p>
        </p:txBody>
      </p:sp>
      <p:sp>
        <p:nvSpPr>
          <p:cNvPr id="5" name="Нижний колонтитул 4">
            <a:extLst>
              <a:ext uri="{FF2B5EF4-FFF2-40B4-BE49-F238E27FC236}">
                <a16:creationId xmlns:a16="http://schemas.microsoft.com/office/drawing/2014/main" id="{62BCFB8E-070E-4FEC-BE43-7B33B33D15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95B24BB9-9C5E-46FD-B4C5-8621DA7716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EB08A4-7E1D-482B-BAD4-06EA599BB321}" type="slidenum">
              <a:rPr lang="ru-RU" smtClean="0"/>
              <a:t>‹#›</a:t>
            </a:fld>
            <a:endParaRPr lang="ru-RU"/>
          </a:p>
        </p:txBody>
      </p:sp>
    </p:spTree>
    <p:extLst>
      <p:ext uri="{BB962C8B-B14F-4D97-AF65-F5344CB8AC3E}">
        <p14:creationId xmlns:p14="http://schemas.microsoft.com/office/powerpoint/2010/main" val="3801347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97F7919-F91A-46A3-BB81-80D823165672}"/>
              </a:ext>
            </a:extLst>
          </p:cNvPr>
          <p:cNvSpPr/>
          <p:nvPr/>
        </p:nvSpPr>
        <p:spPr>
          <a:xfrm>
            <a:off x="3972560" y="4307840"/>
            <a:ext cx="8219440" cy="1828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a:extLst>
              <a:ext uri="{FF2B5EF4-FFF2-40B4-BE49-F238E27FC236}">
                <a16:creationId xmlns:a16="http://schemas.microsoft.com/office/drawing/2014/main" id="{377FF058-3ECF-4814-A3F6-F8F770F9A2CA}"/>
              </a:ext>
            </a:extLst>
          </p:cNvPr>
          <p:cNvSpPr>
            <a:spLocks noGrp="1"/>
          </p:cNvSpPr>
          <p:nvPr>
            <p:ph type="ctrTitle"/>
          </p:nvPr>
        </p:nvSpPr>
        <p:spPr>
          <a:xfrm>
            <a:off x="3972560" y="4307840"/>
            <a:ext cx="8219440" cy="1244600"/>
          </a:xfrm>
        </p:spPr>
        <p:txBody>
          <a:bodyPr>
            <a:normAutofit/>
          </a:bodyPr>
          <a:lstStyle/>
          <a:p>
            <a:r>
              <a:rPr lang="ru-RU" sz="4000" dirty="0"/>
              <a:t>Образы русской народной и духовной музыки</a:t>
            </a:r>
          </a:p>
        </p:txBody>
      </p:sp>
      <p:sp>
        <p:nvSpPr>
          <p:cNvPr id="3" name="Подзаголовок 2">
            <a:extLst>
              <a:ext uri="{FF2B5EF4-FFF2-40B4-BE49-F238E27FC236}">
                <a16:creationId xmlns:a16="http://schemas.microsoft.com/office/drawing/2014/main" id="{75610B18-853E-4C2A-9958-308996E6A3A0}"/>
              </a:ext>
            </a:extLst>
          </p:cNvPr>
          <p:cNvSpPr>
            <a:spLocks noGrp="1"/>
          </p:cNvSpPr>
          <p:nvPr>
            <p:ph type="subTitle" idx="1"/>
          </p:nvPr>
        </p:nvSpPr>
        <p:spPr>
          <a:xfrm>
            <a:off x="3972560" y="5552440"/>
            <a:ext cx="8219440" cy="441960"/>
          </a:xfrm>
        </p:spPr>
        <p:txBody>
          <a:bodyPr/>
          <a:lstStyle/>
          <a:p>
            <a:r>
              <a:rPr lang="ru-RU" dirty="0"/>
              <a:t>Народное искусство Древней Руси</a:t>
            </a:r>
          </a:p>
        </p:txBody>
      </p:sp>
    </p:spTree>
    <p:extLst>
      <p:ext uri="{BB962C8B-B14F-4D97-AF65-F5344CB8AC3E}">
        <p14:creationId xmlns:p14="http://schemas.microsoft.com/office/powerpoint/2010/main" val="2509601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C160DE3-09CA-4E47-807F-F2FB6F9A9E4F}"/>
              </a:ext>
            </a:extLst>
          </p:cNvPr>
          <p:cNvSpPr>
            <a:spLocks noGrp="1"/>
          </p:cNvSpPr>
          <p:nvPr>
            <p:ph idx="1"/>
          </p:nvPr>
        </p:nvSpPr>
        <p:spPr>
          <a:xfrm>
            <a:off x="838200" y="579120"/>
            <a:ext cx="10515600" cy="5597843"/>
          </a:xfrm>
        </p:spPr>
        <p:txBody>
          <a:bodyPr>
            <a:normAutofit/>
          </a:bodyPr>
          <a:lstStyle/>
          <a:p>
            <a:pPr marL="0" indent="0" algn="just">
              <a:buNone/>
            </a:pPr>
            <a:r>
              <a:rPr lang="ru-RU" dirty="0"/>
              <a:t>Музыкальное искусство Древней Руси развивалось в двух направлениях: церковная музыка и народное музыкальное творчество – фольклор. </a:t>
            </a:r>
          </a:p>
          <a:p>
            <a:pPr marL="0" indent="0" algn="just">
              <a:buNone/>
            </a:pPr>
            <a:r>
              <a:rPr lang="ru-RU" dirty="0"/>
              <a:t>Древние славяне были язычниками и поклонялись многим богам, которые в их сознании были связаны с силами природы – солнцем, ветром, дождём. В их честь древние славяне совершали обряды, которые сопровождались пением, плясками, игрой на музыкальных инструментах. В русских народных сказках говорилось о чудодейственной силе различных музыкальных инструментов, которые отгоняют злые силы, сами играют и поют, заставляют плясать без отдыха. </a:t>
            </a:r>
          </a:p>
        </p:txBody>
      </p:sp>
    </p:spTree>
    <p:extLst>
      <p:ext uri="{BB962C8B-B14F-4D97-AF65-F5344CB8AC3E}">
        <p14:creationId xmlns:p14="http://schemas.microsoft.com/office/powerpoint/2010/main" val="1128952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C5C3A3A0-5D37-4D5C-BCE1-D4D57A12DF6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491" y="332105"/>
            <a:ext cx="3484858" cy="4351338"/>
          </a:xfrm>
        </p:spPr>
      </p:pic>
      <p:sp>
        <p:nvSpPr>
          <p:cNvPr id="6" name="TextBox 5">
            <a:extLst>
              <a:ext uri="{FF2B5EF4-FFF2-40B4-BE49-F238E27FC236}">
                <a16:creationId xmlns:a16="http://schemas.microsoft.com/office/drawing/2014/main" id="{AAB4610B-25EC-4CCF-8A83-C989A22A1185}"/>
              </a:ext>
            </a:extLst>
          </p:cNvPr>
          <p:cNvSpPr txBox="1"/>
          <p:nvPr/>
        </p:nvSpPr>
        <p:spPr>
          <a:xfrm>
            <a:off x="386080" y="4886960"/>
            <a:ext cx="3510269" cy="646331"/>
          </a:xfrm>
          <a:prstGeom prst="rect">
            <a:avLst/>
          </a:prstGeom>
          <a:noFill/>
        </p:spPr>
        <p:txBody>
          <a:bodyPr wrap="square" rtlCol="0">
            <a:spAutoFit/>
          </a:bodyPr>
          <a:lstStyle/>
          <a:p>
            <a:pPr algn="ctr"/>
            <a:r>
              <a:rPr lang="ru-RU" dirty="0"/>
              <a:t>П. </a:t>
            </a:r>
            <a:r>
              <a:rPr lang="ru-RU" dirty="0" err="1"/>
              <a:t>Заболотский</a:t>
            </a:r>
            <a:r>
              <a:rPr lang="ru-RU" dirty="0"/>
              <a:t>. Мальчик с балалайкой. 1835 г.</a:t>
            </a:r>
          </a:p>
        </p:txBody>
      </p:sp>
      <p:pic>
        <p:nvPicPr>
          <p:cNvPr id="8" name="Рисунок 7">
            <a:extLst>
              <a:ext uri="{FF2B5EF4-FFF2-40B4-BE49-F238E27FC236}">
                <a16:creationId xmlns:a16="http://schemas.microsoft.com/office/drawing/2014/main" id="{E00C12B4-E0CC-4309-9280-0FD2AE87F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765" y="834977"/>
            <a:ext cx="6900744" cy="5769023"/>
          </a:xfrm>
          <a:prstGeom prst="rect">
            <a:avLst/>
          </a:prstGeom>
        </p:spPr>
      </p:pic>
      <p:sp>
        <p:nvSpPr>
          <p:cNvPr id="9" name="TextBox 8">
            <a:extLst>
              <a:ext uri="{FF2B5EF4-FFF2-40B4-BE49-F238E27FC236}">
                <a16:creationId xmlns:a16="http://schemas.microsoft.com/office/drawing/2014/main" id="{C0B1EDBD-1ABF-4C19-8C3D-EDA7FA408670}"/>
              </a:ext>
            </a:extLst>
          </p:cNvPr>
          <p:cNvSpPr txBox="1"/>
          <p:nvPr/>
        </p:nvSpPr>
        <p:spPr>
          <a:xfrm>
            <a:off x="4879765" y="416560"/>
            <a:ext cx="6900744" cy="369332"/>
          </a:xfrm>
          <a:prstGeom prst="rect">
            <a:avLst/>
          </a:prstGeom>
          <a:noFill/>
        </p:spPr>
        <p:txBody>
          <a:bodyPr wrap="square" rtlCol="0">
            <a:spAutoFit/>
          </a:bodyPr>
          <a:lstStyle/>
          <a:p>
            <a:pPr algn="ctr"/>
            <a:r>
              <a:rPr lang="ru-RU" dirty="0"/>
              <a:t>К. Лебедев. Пляска. 1900 г.</a:t>
            </a:r>
          </a:p>
        </p:txBody>
      </p:sp>
    </p:spTree>
    <p:extLst>
      <p:ext uri="{BB962C8B-B14F-4D97-AF65-F5344CB8AC3E}">
        <p14:creationId xmlns:p14="http://schemas.microsoft.com/office/powerpoint/2010/main" val="3857148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6C86F3A-2A65-4495-A8E2-86E4E4742834}"/>
              </a:ext>
            </a:extLst>
          </p:cNvPr>
          <p:cNvSpPr>
            <a:spLocks noGrp="1"/>
          </p:cNvSpPr>
          <p:nvPr>
            <p:ph idx="1"/>
          </p:nvPr>
        </p:nvSpPr>
        <p:spPr>
          <a:xfrm>
            <a:off x="838200" y="497840"/>
            <a:ext cx="10515600" cy="5679123"/>
          </a:xfrm>
        </p:spPr>
        <p:txBody>
          <a:bodyPr>
            <a:normAutofit/>
          </a:bodyPr>
          <a:lstStyle/>
          <a:p>
            <a:pPr marL="0" indent="0" algn="just">
              <a:buNone/>
            </a:pPr>
            <a:r>
              <a:rPr lang="ru-RU" dirty="0"/>
              <a:t>Образы певцов-гусляров Баяна, Садко запечатлены в старинных народных преданиях, легендах, былинах, а также в произведениях литературы, изобразительного искусства, музыки, созданных в более позднее время. Так, с образами Баяна и Садко мы встречались в операх «Руслан и Людмила» М. Глинки и «Садко» Н. Римского-Корсакова. В концерте № 1 для фортепиано с оркестром П. Чайковский использовал в главной теме 1-й части напев, который он записал у лирников – украинских слепых певцов, аккомпанирующих себе на древнем инструменте – лире. </a:t>
            </a:r>
          </a:p>
        </p:txBody>
      </p:sp>
    </p:spTree>
    <p:extLst>
      <p:ext uri="{BB962C8B-B14F-4D97-AF65-F5344CB8AC3E}">
        <p14:creationId xmlns:p14="http://schemas.microsoft.com/office/powerpoint/2010/main" val="2843757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3FE3F79E-A971-4DEF-BC1F-99A090BF74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67109" y="169544"/>
            <a:ext cx="7752172" cy="6353175"/>
          </a:xfrm>
        </p:spPr>
      </p:pic>
      <p:sp>
        <p:nvSpPr>
          <p:cNvPr id="6" name="TextBox 5">
            <a:extLst>
              <a:ext uri="{FF2B5EF4-FFF2-40B4-BE49-F238E27FC236}">
                <a16:creationId xmlns:a16="http://schemas.microsoft.com/office/drawing/2014/main" id="{8F5A174A-A736-493A-BCC7-7C25B3D635C3}"/>
              </a:ext>
            </a:extLst>
          </p:cNvPr>
          <p:cNvSpPr txBox="1"/>
          <p:nvPr/>
        </p:nvSpPr>
        <p:spPr>
          <a:xfrm>
            <a:off x="213360" y="6096000"/>
            <a:ext cx="4053749" cy="369332"/>
          </a:xfrm>
          <a:prstGeom prst="rect">
            <a:avLst/>
          </a:prstGeom>
          <a:noFill/>
        </p:spPr>
        <p:txBody>
          <a:bodyPr wrap="square" rtlCol="0">
            <a:spAutoFit/>
          </a:bodyPr>
          <a:lstStyle/>
          <a:p>
            <a:pPr algn="r"/>
            <a:r>
              <a:rPr lang="ru-RU" dirty="0"/>
              <a:t>В. Васнецов. Баян. 1910 г.</a:t>
            </a:r>
          </a:p>
        </p:txBody>
      </p:sp>
      <p:sp>
        <p:nvSpPr>
          <p:cNvPr id="7" name="TextBox 6">
            <a:extLst>
              <a:ext uri="{FF2B5EF4-FFF2-40B4-BE49-F238E27FC236}">
                <a16:creationId xmlns:a16="http://schemas.microsoft.com/office/drawing/2014/main" id="{EF4D6AE1-174E-4CC7-9776-DE5204616145}"/>
              </a:ext>
            </a:extLst>
          </p:cNvPr>
          <p:cNvSpPr txBox="1"/>
          <p:nvPr/>
        </p:nvSpPr>
        <p:spPr>
          <a:xfrm>
            <a:off x="213360" y="274320"/>
            <a:ext cx="3820160" cy="3170099"/>
          </a:xfrm>
          <a:prstGeom prst="rect">
            <a:avLst/>
          </a:prstGeom>
          <a:noFill/>
        </p:spPr>
        <p:txBody>
          <a:bodyPr wrap="square" rtlCol="0">
            <a:spAutoFit/>
          </a:bodyPr>
          <a:lstStyle/>
          <a:p>
            <a:r>
              <a:rPr lang="ru-RU" sz="2000" b="1" i="1" dirty="0" err="1"/>
              <a:t>Гу́сли</a:t>
            </a:r>
            <a:r>
              <a:rPr lang="ru-RU" sz="2000" b="1" i="1" dirty="0"/>
              <a:t> </a:t>
            </a:r>
            <a:r>
              <a:rPr lang="ru-RU" sz="2000" dirty="0"/>
              <a:t>(др.-рус. </a:t>
            </a:r>
            <a:r>
              <a:rPr lang="ru-RU" sz="2000" dirty="0" err="1"/>
              <a:t>гѫсли</a:t>
            </a:r>
            <a:r>
              <a:rPr lang="ru-RU" sz="2000" dirty="0"/>
              <a:t>, связанное с «гудеть») — русский народный струнный щипковый музыкальный инструмент. На сегодняшний день существует несколько разновидностей гуслей: крыловидные (звончатые), шлемовидные, лировидные, стационарные (концертные). </a:t>
            </a:r>
          </a:p>
        </p:txBody>
      </p:sp>
    </p:spTree>
    <p:extLst>
      <p:ext uri="{BB962C8B-B14F-4D97-AF65-F5344CB8AC3E}">
        <p14:creationId xmlns:p14="http://schemas.microsoft.com/office/powerpoint/2010/main" val="3715733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37C8194-3DF6-47D4-93F6-F4A520BDE773}"/>
              </a:ext>
            </a:extLst>
          </p:cNvPr>
          <p:cNvSpPr>
            <a:spLocks noGrp="1"/>
          </p:cNvSpPr>
          <p:nvPr>
            <p:ph idx="1"/>
          </p:nvPr>
        </p:nvSpPr>
        <p:spPr>
          <a:xfrm>
            <a:off x="3830320" y="508000"/>
            <a:ext cx="7538720" cy="6095999"/>
          </a:xfrm>
        </p:spPr>
        <p:txBody>
          <a:bodyPr>
            <a:normAutofit lnSpcReduction="10000"/>
          </a:bodyPr>
          <a:lstStyle/>
          <a:p>
            <a:pPr marL="0" indent="0" algn="just">
              <a:buNone/>
            </a:pPr>
            <a:r>
              <a:rPr lang="ru-RU" dirty="0"/>
              <a:t>Яркими представителями народного творчества были скоморохи – странствующие актёры, потешавшие народ пением, плясками, игрой на музыкальных инструментах. Они своим искусством способствовали развитию таких литературных жанров, как эпос, поэзия, драма. На страницах многих старинных книг скоморохов изображали играющими на гуслях, гудках, бубнах, дудках. Через всю средневековую историю проходит идея противопоставления церковного искусства и </a:t>
            </a:r>
            <a:r>
              <a:rPr lang="ru-RU" dirty="0" err="1"/>
              <a:t>скоморошечьих</a:t>
            </a:r>
            <a:r>
              <a:rPr lang="ru-RU" dirty="0"/>
              <a:t> традиций, сохранявших элементы язычества. Скоморохов высылали из больших городов в Сибирь и на Север, музыкальные инструменты уничтожали. Это нанесло невосполнимый урон русскому музыкальному искусству. </a:t>
            </a:r>
          </a:p>
        </p:txBody>
      </p:sp>
      <p:pic>
        <p:nvPicPr>
          <p:cNvPr id="5" name="Рисунок 4">
            <a:extLst>
              <a:ext uri="{FF2B5EF4-FFF2-40B4-BE49-F238E27FC236}">
                <a16:creationId xmlns:a16="http://schemas.microsoft.com/office/drawing/2014/main" id="{80CE3B00-972B-4510-9E01-E3E6C0B7CE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005" y="2541352"/>
            <a:ext cx="3464294" cy="2029294"/>
          </a:xfrm>
          <a:prstGeom prst="rect">
            <a:avLst/>
          </a:prstGeom>
        </p:spPr>
      </p:pic>
      <p:sp>
        <p:nvSpPr>
          <p:cNvPr id="6" name="TextBox 5">
            <a:extLst>
              <a:ext uri="{FF2B5EF4-FFF2-40B4-BE49-F238E27FC236}">
                <a16:creationId xmlns:a16="http://schemas.microsoft.com/office/drawing/2014/main" id="{37FD97B7-349B-41BB-AFBE-ACDA780091B2}"/>
              </a:ext>
            </a:extLst>
          </p:cNvPr>
          <p:cNvSpPr txBox="1"/>
          <p:nvPr/>
        </p:nvSpPr>
        <p:spPr>
          <a:xfrm>
            <a:off x="370357" y="4714240"/>
            <a:ext cx="3169920" cy="375920"/>
          </a:xfrm>
          <a:prstGeom prst="rect">
            <a:avLst/>
          </a:prstGeom>
          <a:noFill/>
        </p:spPr>
        <p:txBody>
          <a:bodyPr wrap="square" rtlCol="0">
            <a:spAutoFit/>
          </a:bodyPr>
          <a:lstStyle/>
          <a:p>
            <a:pPr algn="ctr"/>
            <a:r>
              <a:rPr lang="ru-RU" dirty="0"/>
              <a:t>Гудок</a:t>
            </a:r>
          </a:p>
        </p:txBody>
      </p:sp>
    </p:spTree>
    <p:extLst>
      <p:ext uri="{BB962C8B-B14F-4D97-AF65-F5344CB8AC3E}">
        <p14:creationId xmlns:p14="http://schemas.microsoft.com/office/powerpoint/2010/main" val="1255533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0EA3132A-E096-474C-AAF7-68EBBA4C338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78321" y="128904"/>
            <a:ext cx="8635358" cy="5554151"/>
          </a:xfrm>
        </p:spPr>
      </p:pic>
      <p:sp>
        <p:nvSpPr>
          <p:cNvPr id="6" name="TextBox 5">
            <a:extLst>
              <a:ext uri="{FF2B5EF4-FFF2-40B4-BE49-F238E27FC236}">
                <a16:creationId xmlns:a16="http://schemas.microsoft.com/office/drawing/2014/main" id="{031E8ADE-63D5-411F-BB5D-2EF3268E969E}"/>
              </a:ext>
            </a:extLst>
          </p:cNvPr>
          <p:cNvSpPr txBox="1"/>
          <p:nvPr/>
        </p:nvSpPr>
        <p:spPr>
          <a:xfrm>
            <a:off x="1778321" y="5933440"/>
            <a:ext cx="8635358" cy="369332"/>
          </a:xfrm>
          <a:prstGeom prst="rect">
            <a:avLst/>
          </a:prstGeom>
          <a:noFill/>
        </p:spPr>
        <p:txBody>
          <a:bodyPr wrap="square" rtlCol="0">
            <a:spAutoFit/>
          </a:bodyPr>
          <a:lstStyle/>
          <a:p>
            <a:pPr algn="ctr"/>
            <a:r>
              <a:rPr lang="ru-RU" dirty="0"/>
              <a:t>А. Васнецов. </a:t>
            </a:r>
            <a:r>
              <a:rPr lang="ru-RU" dirty="0" err="1"/>
              <a:t>Всехсвятский</a:t>
            </a:r>
            <a:r>
              <a:rPr lang="ru-RU" dirty="0"/>
              <a:t> каменный мост. 1901 г.</a:t>
            </a:r>
          </a:p>
        </p:txBody>
      </p:sp>
    </p:spTree>
    <p:extLst>
      <p:ext uri="{BB962C8B-B14F-4D97-AF65-F5344CB8AC3E}">
        <p14:creationId xmlns:p14="http://schemas.microsoft.com/office/powerpoint/2010/main" val="353027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2DF5ADC-AFF6-44A1-8694-9E18781D7FC1}"/>
              </a:ext>
            </a:extLst>
          </p:cNvPr>
          <p:cNvSpPr>
            <a:spLocks noGrp="1"/>
          </p:cNvSpPr>
          <p:nvPr>
            <p:ph type="title"/>
          </p:nvPr>
        </p:nvSpPr>
        <p:spPr>
          <a:xfrm>
            <a:off x="838200" y="365125"/>
            <a:ext cx="10515600" cy="569595"/>
          </a:xfrm>
        </p:spPr>
        <p:txBody>
          <a:bodyPr>
            <a:normAutofit fontScale="90000"/>
          </a:bodyPr>
          <a:lstStyle/>
          <a:p>
            <a:pPr algn="ctr"/>
            <a:r>
              <a:rPr lang="ru-RU" dirty="0" err="1"/>
              <a:t>Кирша</a:t>
            </a:r>
            <a:r>
              <a:rPr lang="ru-RU" dirty="0"/>
              <a:t> Данилов</a:t>
            </a:r>
          </a:p>
        </p:txBody>
      </p:sp>
      <p:sp>
        <p:nvSpPr>
          <p:cNvPr id="3" name="Объект 2">
            <a:extLst>
              <a:ext uri="{FF2B5EF4-FFF2-40B4-BE49-F238E27FC236}">
                <a16:creationId xmlns:a16="http://schemas.microsoft.com/office/drawing/2014/main" id="{F5E56C9B-4BD2-4F13-AD21-5DB4D23AF00E}"/>
              </a:ext>
            </a:extLst>
          </p:cNvPr>
          <p:cNvSpPr>
            <a:spLocks noGrp="1"/>
          </p:cNvSpPr>
          <p:nvPr>
            <p:ph idx="1"/>
          </p:nvPr>
        </p:nvSpPr>
        <p:spPr>
          <a:xfrm>
            <a:off x="589280" y="1097280"/>
            <a:ext cx="7447280" cy="5079683"/>
          </a:xfrm>
        </p:spPr>
        <p:txBody>
          <a:bodyPr>
            <a:normAutofit/>
          </a:bodyPr>
          <a:lstStyle/>
          <a:p>
            <a:pPr marL="0" indent="0" algn="just">
              <a:buNone/>
            </a:pPr>
            <a:r>
              <a:rPr lang="ru-RU" dirty="0"/>
              <a:t>В </a:t>
            </a:r>
            <a:r>
              <a:rPr lang="en-US" dirty="0"/>
              <a:t>XVII </a:t>
            </a:r>
            <a:r>
              <a:rPr lang="ru-RU" dirty="0"/>
              <a:t>веке на Урале появляются первые заводы. На одном из таких заводов, Невьянском заводе П. А. Демидова, работал молотовой мастер </a:t>
            </a:r>
            <a:r>
              <a:rPr lang="ru-RU" dirty="0" err="1"/>
              <a:t>Кирша</a:t>
            </a:r>
            <a:r>
              <a:rPr lang="ru-RU" dirty="0"/>
              <a:t> (Кирилл) Данилов. Он был певцом и сказителем. Былины, которые он пел, записали. Так получился первый в России сборник русских былин, исторических и лирических песен, духовных стихов. </a:t>
            </a:r>
          </a:p>
          <a:p>
            <a:pPr marL="0" indent="0">
              <a:buNone/>
            </a:pPr>
            <a:r>
              <a:rPr lang="ru-RU" dirty="0"/>
              <a:t>Сборник повлиял на многих писателей, а Н. А. Римский-Корсаков обращался к нему, чтобы написать былинные напевы в опере «Садко». </a:t>
            </a:r>
          </a:p>
        </p:txBody>
      </p:sp>
      <p:pic>
        <p:nvPicPr>
          <p:cNvPr id="5" name="Рисунок 4">
            <a:extLst>
              <a:ext uri="{FF2B5EF4-FFF2-40B4-BE49-F238E27FC236}">
                <a16:creationId xmlns:a16="http://schemas.microsoft.com/office/drawing/2014/main" id="{73C3637C-6B44-45A8-879A-A14D2E3D15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0720" y="928354"/>
            <a:ext cx="3180080" cy="5101732"/>
          </a:xfrm>
          <a:prstGeom prst="rect">
            <a:avLst/>
          </a:prstGeom>
        </p:spPr>
      </p:pic>
      <p:sp>
        <p:nvSpPr>
          <p:cNvPr id="6" name="TextBox 5">
            <a:extLst>
              <a:ext uri="{FF2B5EF4-FFF2-40B4-BE49-F238E27FC236}">
                <a16:creationId xmlns:a16="http://schemas.microsoft.com/office/drawing/2014/main" id="{3A2C2961-ABA2-498D-B43A-2CB7D9259C3E}"/>
              </a:ext>
            </a:extLst>
          </p:cNvPr>
          <p:cNvSpPr txBox="1"/>
          <p:nvPr/>
        </p:nvSpPr>
        <p:spPr>
          <a:xfrm>
            <a:off x="8300720" y="6030086"/>
            <a:ext cx="3180080" cy="369332"/>
          </a:xfrm>
          <a:prstGeom prst="rect">
            <a:avLst/>
          </a:prstGeom>
          <a:noFill/>
        </p:spPr>
        <p:txBody>
          <a:bodyPr wrap="square" rtlCol="0">
            <a:spAutoFit/>
          </a:bodyPr>
          <a:lstStyle/>
          <a:p>
            <a:pPr algn="ctr"/>
            <a:r>
              <a:rPr lang="ru-RU" dirty="0"/>
              <a:t>Страница из рукописи</a:t>
            </a:r>
          </a:p>
        </p:txBody>
      </p:sp>
    </p:spTree>
    <p:extLst>
      <p:ext uri="{BB962C8B-B14F-4D97-AF65-F5344CB8AC3E}">
        <p14:creationId xmlns:p14="http://schemas.microsoft.com/office/powerpoint/2010/main" val="256865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EF84573-4B67-430E-8210-5B430D6B13E8}"/>
              </a:ext>
            </a:extLst>
          </p:cNvPr>
          <p:cNvSpPr>
            <a:spLocks noGrp="1"/>
          </p:cNvSpPr>
          <p:nvPr>
            <p:ph type="title"/>
          </p:nvPr>
        </p:nvSpPr>
        <p:spPr/>
        <p:txBody>
          <a:bodyPr/>
          <a:lstStyle/>
          <a:p>
            <a:pPr algn="ctr"/>
            <a:r>
              <a:rPr lang="ru-RU" dirty="0"/>
              <a:t>Домашнее задание</a:t>
            </a:r>
          </a:p>
        </p:txBody>
      </p:sp>
      <p:sp>
        <p:nvSpPr>
          <p:cNvPr id="3" name="Объект 2">
            <a:extLst>
              <a:ext uri="{FF2B5EF4-FFF2-40B4-BE49-F238E27FC236}">
                <a16:creationId xmlns:a16="http://schemas.microsoft.com/office/drawing/2014/main" id="{E09505C2-7884-4128-A595-D5490982595C}"/>
              </a:ext>
            </a:extLst>
          </p:cNvPr>
          <p:cNvSpPr>
            <a:spLocks noGrp="1"/>
          </p:cNvSpPr>
          <p:nvPr>
            <p:ph idx="1"/>
          </p:nvPr>
        </p:nvSpPr>
        <p:spPr/>
        <p:txBody>
          <a:bodyPr>
            <a:normAutofit lnSpcReduction="10000"/>
          </a:bodyPr>
          <a:lstStyle/>
          <a:p>
            <a:pPr marL="514350" indent="-514350" algn="just">
              <a:buAutoNum type="arabicPeriod"/>
            </a:pPr>
            <a:r>
              <a:rPr lang="ru-RU" dirty="0"/>
              <a:t>Послушайте «Песню </a:t>
            </a:r>
            <a:r>
              <a:rPr lang="ru-RU" dirty="0" err="1"/>
              <a:t>Нежаты</a:t>
            </a:r>
            <a:r>
              <a:rPr lang="ru-RU" dirty="0"/>
              <a:t>» из оперы Н. А. Римского-Корсакова «Садко». Что в песне даёт понять, что это былина?</a:t>
            </a:r>
          </a:p>
          <a:p>
            <a:pPr marL="514350" indent="-514350" algn="just">
              <a:buAutoNum type="arabicPeriod"/>
            </a:pPr>
            <a:r>
              <a:rPr lang="ru-RU" dirty="0"/>
              <a:t>Существует несколько жанров народной песни: обрядово-календарные (приуроченные к разным календарным праздникам), семейно-обрядовые (которые пелись на крестинах, свадьбах и т.п.), рекрутские песни (песни на проводах в армию), материнский и детский фольклор (колыбельные, потешки, прибаутки), лирические песни, духовные стихи (стихотворения-песни на христианские темы),  частушки. Подберите песни к любым двум жанрам, запишите их текст (если есть возможность – ноты). </a:t>
            </a:r>
          </a:p>
        </p:txBody>
      </p:sp>
    </p:spTree>
    <p:extLst>
      <p:ext uri="{BB962C8B-B14F-4D97-AF65-F5344CB8AC3E}">
        <p14:creationId xmlns:p14="http://schemas.microsoft.com/office/powerpoint/2010/main" val="104035921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TotalTime>
  <Words>568</Words>
  <Application>Microsoft Office PowerPoint</Application>
  <PresentationFormat>Широкоэкранный</PresentationFormat>
  <Paragraphs>19</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Calibri</vt:lpstr>
      <vt:lpstr>Calibri Light</vt:lpstr>
      <vt:lpstr>Тема Office</vt:lpstr>
      <vt:lpstr>Образы русской народной и духовной музыки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Кирша Данилов</vt:lpstr>
      <vt:lpstr>Домашнее задание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Образы русской народной и духовной музыки</dc:title>
  <dc:creator>eldoradosale12@outlook.com</dc:creator>
  <cp:lastModifiedBy>eldoradosale12@outlook.com</cp:lastModifiedBy>
  <cp:revision>22</cp:revision>
  <dcterms:created xsi:type="dcterms:W3CDTF">2020-11-06T12:11:37Z</dcterms:created>
  <dcterms:modified xsi:type="dcterms:W3CDTF">2020-11-06T19:47:33Z</dcterms:modified>
</cp:coreProperties>
</file>