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1" roundtripDataSignature="AMtx7mhadw/WDXPKmby4rmPW0traG4FMz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customschemas.google.com/relationships/presentationmetadata" Target="metadata"/><Relationship Id="rId10" Type="http://schemas.openxmlformats.org/officeDocument/2006/relationships/slide" Target="slides/slide6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8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8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0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0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1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1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2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2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2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2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2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5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5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6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6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5120640" y="0"/>
            <a:ext cx="7071360" cy="3063240"/>
          </a:xfrm>
          <a:prstGeom prst="rect">
            <a:avLst/>
          </a:prstGeom>
          <a:solidFill>
            <a:srgbClr val="FEE599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 txBox="1"/>
          <p:nvPr>
            <p:ph type="ctrTitle"/>
          </p:nvPr>
        </p:nvSpPr>
        <p:spPr>
          <a:xfrm>
            <a:off x="5120640" y="0"/>
            <a:ext cx="7071360" cy="194532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ru-RU" sz="5900"/>
              <a:t>Писатели и поэты о музыке и музыкантах</a:t>
            </a:r>
            <a:endParaRPr sz="5900"/>
          </a:p>
        </p:txBody>
      </p:sp>
      <p:sp>
        <p:nvSpPr>
          <p:cNvPr id="86" name="Google Shape;86;p1"/>
          <p:cNvSpPr txBox="1"/>
          <p:nvPr>
            <p:ph idx="1" type="subTitle"/>
          </p:nvPr>
        </p:nvSpPr>
        <p:spPr>
          <a:xfrm>
            <a:off x="5120640" y="1945322"/>
            <a:ext cx="7071360" cy="6962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ru-RU" sz="3600"/>
              <a:t>«Гармонии задумчивый поэт»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"/>
          <p:cNvSpPr txBox="1"/>
          <p:nvPr>
            <p:ph idx="1" type="body"/>
          </p:nvPr>
        </p:nvSpPr>
        <p:spPr>
          <a:xfrm>
            <a:off x="362338" y="693731"/>
            <a:ext cx="7587343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rPr lang="ru-RU" sz="2590"/>
              <a:t>Польский композитор Фридерик Шопен (1810 – 1849) был прекрасным пианистом. О нём говорили: «Клавиши под его руками начинают петь». </a:t>
            </a:r>
            <a:endParaRPr/>
          </a:p>
          <a:p>
            <a:pPr indent="0" lvl="0" marL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rPr lang="ru-RU" sz="2590"/>
              <a:t>Судьба распорядилась так, что Шопен жил и творил на чужбине. Тело Шопена покоится вдали от родины, в Париже. Сердце Шопена, согласно его последней воле, захоронено в Варшаве. </a:t>
            </a:r>
            <a:endParaRPr/>
          </a:p>
          <a:p>
            <a:pPr indent="0" lvl="0" marL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rPr lang="ru-RU" sz="2590"/>
              <a:t>Во все времена поэты ищут вдохновение в музыке любимых ими композиторов. Под влиянием музыкальных образов появляются стихи, в которых выражены чувства и мысли поэтов. </a:t>
            </a:r>
            <a:endParaRPr/>
          </a:p>
        </p:txBody>
      </p:sp>
      <p:pic>
        <p:nvPicPr>
          <p:cNvPr id="92" name="Google Shape;92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23944" y="693731"/>
            <a:ext cx="3432629" cy="4634049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2"/>
          <p:cNvSpPr txBox="1"/>
          <p:nvPr/>
        </p:nvSpPr>
        <p:spPr>
          <a:xfrm>
            <a:off x="8323944" y="5411755"/>
            <a:ext cx="343262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Фридерик Шопен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"/>
          <p:cNvSpPr txBox="1"/>
          <p:nvPr>
            <p:ph idx="1" type="body"/>
          </p:nvPr>
        </p:nvSpPr>
        <p:spPr>
          <a:xfrm>
            <a:off x="166396" y="118122"/>
            <a:ext cx="5310673" cy="67398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ru-RU" sz="2000"/>
              <a:t>Почитателем таланта Шопена был русский поэт и писатель Борис Пастернак. Вспомните, с каким произведением Пастернака вы познакомились на прошлом уроке? </a:t>
            </a:r>
            <a:endParaRPr/>
          </a:p>
          <a:p>
            <a:pPr indent="0" lvl="0" marL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ru-RU" sz="2000"/>
              <a:t>В эссе «Шопен» Пастернак пишет:</a:t>
            </a:r>
            <a:endParaRPr/>
          </a:p>
          <a:p>
            <a:pPr indent="0" lvl="0" marL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i="1" lang="ru-RU" sz="2000"/>
              <a:t>Главным средством выражения, языком, которым у Шопена изложено всё, что он хотел сказать, была его мелодия, наиболее неподдельная и могущественная из всех, какие мы знаем… Всегда перед глазами души (а это и есть слух) какая-то модель, к которой надо приблизиться, вслушиваясь, совершенствуя и отбирая. Оттого такой стук капель в Des-dur-ной прелюдии, оттого наскакивает кавалерийский эскадрон с эстрады на слушателя в As-dur-ном полонезе, оттого низвергаются водопады на горную дорогу в последней части h-moll-ной сонаты, оттого нечаянно распахивается окно в усадьбе во время ночной бури в середине тихого и безмятежного F-dur-ного ноктюрна. </a:t>
            </a:r>
            <a:endParaRPr/>
          </a:p>
        </p:txBody>
      </p:sp>
      <p:pic>
        <p:nvPicPr>
          <p:cNvPr id="99" name="Google Shape;99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25412" y="405880"/>
            <a:ext cx="6086767" cy="3895531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3"/>
          <p:cNvSpPr txBox="1"/>
          <p:nvPr/>
        </p:nvSpPr>
        <p:spPr>
          <a:xfrm>
            <a:off x="5825412" y="4301411"/>
            <a:ext cx="608676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А. Герасимов. После дождя. 1935 г.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5825412" y="5010539"/>
            <a:ext cx="6086767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*Здесь Б. Пастернак использует буквенные обозначения тональностей:</a:t>
            </a:r>
            <a:endParaRPr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Des-dur – ре бемоль мажор,</a:t>
            </a:r>
            <a:endParaRPr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As-dur – ля бемоль мажор,</a:t>
            </a:r>
            <a:endParaRPr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h-moll – си минор,</a:t>
            </a:r>
            <a:endParaRPr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F-dur – фа мажор.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"/>
          <p:cNvSpPr txBox="1"/>
          <p:nvPr>
            <p:ph type="title"/>
          </p:nvPr>
        </p:nvSpPr>
        <p:spPr>
          <a:xfrm>
            <a:off x="838200" y="355794"/>
            <a:ext cx="2707433" cy="39065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None/>
            </a:pPr>
            <a:r>
              <a:rPr lang="ru-RU" sz="180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А. Граши</a:t>
            </a:r>
            <a:br>
              <a:rPr lang="ru-RU" sz="180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Горсть земли</a:t>
            </a:r>
            <a:endParaRPr/>
          </a:p>
        </p:txBody>
      </p:sp>
      <p:sp>
        <p:nvSpPr>
          <p:cNvPr id="107" name="Google Shape;107;p4"/>
          <p:cNvSpPr txBox="1"/>
          <p:nvPr>
            <p:ph idx="1" type="body"/>
          </p:nvPr>
        </p:nvSpPr>
        <p:spPr>
          <a:xfrm>
            <a:off x="838200" y="1119673"/>
            <a:ext cx="4442927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Когда Шопен отчизну покидал, 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Друзья ему любовно поднесли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В старинном кубке горсть родной земли,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Чтоб милый дар его сопровождал.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t/>
            </a:r>
            <a:endParaRPr sz="1750"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В неизъяснимой грусти дни текли.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Средь разных стран, холодных, чуждых зал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Он свято кубок свой оберегал,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В нём видя край, оставленный вдали.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t/>
            </a:r>
            <a:endParaRPr sz="1750"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Гармонии задумчивый поэт,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Он пел печали благородный свет,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Высокую любовь в людских сердцах. 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t/>
            </a:r>
            <a:endParaRPr sz="1750"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Когда он умер на земле чужой,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Той милой горсткою земли родной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Под хмурым небом был увенчан прах.</a:t>
            </a:r>
            <a:endParaRPr/>
          </a:p>
        </p:txBody>
      </p:sp>
      <p:cxnSp>
        <p:nvCxnSpPr>
          <p:cNvPr id="108" name="Google Shape;108;p4"/>
          <p:cNvCxnSpPr/>
          <p:nvPr/>
        </p:nvCxnSpPr>
        <p:spPr>
          <a:xfrm>
            <a:off x="5383763" y="270588"/>
            <a:ext cx="0" cy="6176865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9" name="Google Shape;109;p4"/>
          <p:cNvSpPr txBox="1"/>
          <p:nvPr/>
        </p:nvSpPr>
        <p:spPr>
          <a:xfrm>
            <a:off x="5747657" y="438539"/>
            <a:ext cx="6027573" cy="2246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Задание (устно): прочтите стихотворения А</a:t>
            </a:r>
            <a:r>
              <a:rPr lang="ru-R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шота Багдасаровича</a:t>
            </a:r>
            <a:r>
              <a:rPr b="0" i="0" lang="ru-R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Граши и Л</a:t>
            </a:r>
            <a:r>
              <a:rPr lang="ru-R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ьва Адольфовича</a:t>
            </a:r>
            <a:r>
              <a:rPr b="0" i="0" lang="ru-R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Озерова. Впечатлениями от каких событий, от каких пьес Ф. Шопена поделились поэты в своих стихотворениях? 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"/>
          <p:cNvSpPr txBox="1"/>
          <p:nvPr>
            <p:ph type="title"/>
          </p:nvPr>
        </p:nvSpPr>
        <p:spPr>
          <a:xfrm>
            <a:off x="838200" y="365125"/>
            <a:ext cx="3957735" cy="39065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60"/>
              <a:buFont typeface="Calibri"/>
              <a:buNone/>
            </a:pPr>
            <a:r>
              <a:rPr lang="ru-RU" sz="2160"/>
              <a:t>Л. Озеров. Вальс</a:t>
            </a:r>
            <a:endParaRPr/>
          </a:p>
        </p:txBody>
      </p:sp>
      <p:sp>
        <p:nvSpPr>
          <p:cNvPr id="115" name="Google Shape;115;p5"/>
          <p:cNvSpPr txBox="1"/>
          <p:nvPr>
            <p:ph idx="1" type="body"/>
          </p:nvPr>
        </p:nvSpPr>
        <p:spPr>
          <a:xfrm>
            <a:off x="586274" y="920556"/>
            <a:ext cx="3257939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Ещё звучит в моих ушах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Седьмого вальса лёгкий шаг,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Как вешний ветерок,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Как трепетанье птичьих крыл,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Как мир, который я открыл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В сплетенье нотных строк.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t/>
            </a:r>
            <a:endParaRPr sz="1750"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Ещё звучит тот вальс во мне,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Как облако в голубизне,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Как родничок в траве,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Как сон, что вижу наяву,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Как весть о том, что я живу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None/>
            </a:pPr>
            <a:r>
              <a:rPr lang="ru-RU" sz="1750"/>
              <a:t>С природою в родстве. </a:t>
            </a:r>
            <a:endParaRPr/>
          </a:p>
        </p:txBody>
      </p:sp>
      <p:pic>
        <p:nvPicPr>
          <p:cNvPr id="116" name="Google Shape;11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28147" y="232201"/>
            <a:ext cx="7740392" cy="5608761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5"/>
          <p:cNvSpPr txBox="1"/>
          <p:nvPr/>
        </p:nvSpPr>
        <p:spPr>
          <a:xfrm>
            <a:off x="4128147" y="5870901"/>
            <a:ext cx="774039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В. Гаузе. Бал в Хофбурге. 1900 г.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/>
              <a:t>Домашняя работа</a:t>
            </a:r>
            <a:endParaRPr/>
          </a:p>
        </p:txBody>
      </p:sp>
      <p:sp>
        <p:nvSpPr>
          <p:cNvPr id="123" name="Google Shape;123;p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/>
              <a:t>Найдите и добавьте в музыкальный словарь определения слов </a:t>
            </a:r>
            <a:r>
              <a:rPr i="1" lang="ru-RU"/>
              <a:t>мазурка</a:t>
            </a:r>
            <a:r>
              <a:rPr lang="ru-RU"/>
              <a:t>, </a:t>
            </a:r>
            <a:r>
              <a:rPr i="1" lang="ru-RU"/>
              <a:t>вальс</a:t>
            </a:r>
            <a:r>
              <a:rPr lang="ru-RU"/>
              <a:t>, </a:t>
            </a:r>
            <a:r>
              <a:rPr i="1" lang="ru-RU"/>
              <a:t>прелюдия</a:t>
            </a:r>
            <a:r>
              <a:rPr lang="ru-RU"/>
              <a:t>. </a:t>
            </a:r>
            <a:endParaRPr/>
          </a:p>
          <a:p>
            <a:pPr indent="0" lvl="0" marL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/>
              <a:t>Посмотрите мультфильмы на музыку Шопена. Какие эмоции, какое настроение вы слышите в музыке? Какими образами оно передаётся в мультфильмах? (Это задание </a:t>
            </a:r>
            <a:r>
              <a:rPr lang="ru-RU" u="sng"/>
              <a:t>устное</a:t>
            </a:r>
            <a:r>
              <a:rPr lang="ru-RU"/>
              <a:t>, по желанию можете записать ответ в тетрадь).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2020-11-14T09:38:21Z</dcterms:created>
  <dc:creator>eldoradosale12@outlook.com</dc:creator>
</cp:coreProperties>
</file>