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9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7" r:id="rId5"/>
    <p:sldMasterId id="2147483710" r:id="rId6"/>
    <p:sldMasterId id="2147483722" r:id="rId7"/>
    <p:sldMasterId id="2147483735" r:id="rId8"/>
    <p:sldMasterId id="2147483747" r:id="rId9"/>
    <p:sldMasterId id="2147483760" r:id="rId10"/>
    <p:sldMasterId id="2147483773" r:id="rId11"/>
  </p:sldMasterIdLst>
  <p:sldIdLst>
    <p:sldId id="259" r:id="rId12"/>
    <p:sldId id="260" r:id="rId13"/>
    <p:sldId id="262" r:id="rId14"/>
    <p:sldId id="261" r:id="rId15"/>
    <p:sldId id="257" r:id="rId16"/>
    <p:sldId id="256" r:id="rId17"/>
    <p:sldId id="258" r:id="rId18"/>
    <p:sldId id="267" r:id="rId19"/>
    <p:sldId id="263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81" r:id="rId32"/>
    <p:sldId id="280" r:id="rId33"/>
    <p:sldId id="279" r:id="rId34"/>
    <p:sldId id="282" r:id="rId35"/>
    <p:sldId id="283" r:id="rId36"/>
    <p:sldId id="284" r:id="rId37"/>
    <p:sldId id="285" r:id="rId38"/>
    <p:sldId id="286" r:id="rId39"/>
    <p:sldId id="287" r:id="rId40"/>
    <p:sldId id="264" r:id="rId41"/>
    <p:sldId id="288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9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slide" Target="slides/slide3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AA630-610E-4039-AF4B-F7935C1C977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07350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30FEF-2CD3-4A41-A20D-D75B9CB995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70500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A8748-5690-4B24-9384-DE9F5D114FE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04562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6A7E3-19B7-4F2E-9EE4-F169945FE6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59297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FABD30-EF76-4722-AE3C-4447FA1FBD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43259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F4DA0-DFF3-4DA1-BE38-D8225AE94DB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82120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5EA7D-A5C2-4BD2-9EE8-3FB7E56F183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1344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8796F-9C1A-4510-94DC-4E515C3409D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46717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84E68-D123-48DB-BDEB-64B1376F09F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68876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151AC5-E046-4295-A474-56AE45A9F62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207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A00B2-28A6-48BA-BC32-69A4FB0C1EA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4688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02395D-8672-46AC-A934-24C6D3C7554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62043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AA630-610E-4039-AF4B-F7935C1C977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79796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30FEF-2CD3-4A41-A20D-D75B9CB995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00079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A8748-5690-4B24-9384-DE9F5D114FE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21962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6A7E3-19B7-4F2E-9EE4-F169945FE6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79962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75409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77270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03998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4489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09944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0134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93115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67860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89672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08084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42241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926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9870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4203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6650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4023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98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7515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607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4584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5699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0916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3195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383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0703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1872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51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6323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635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9163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504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9467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0619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FABD30-EF76-4722-AE3C-4447FA1FBD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9087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F4DA0-DFF3-4DA1-BE38-D8225AE94DB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0955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5EA7D-A5C2-4BD2-9EE8-3FB7E56F183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8458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8796F-9C1A-4510-94DC-4E515C3409D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70615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84E68-D123-48DB-BDEB-64B1376F09F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8262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151AC5-E046-4295-A474-56AE45A9F62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806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A00B2-28A6-48BA-BC32-69A4FB0C1EA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8531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02395D-8672-46AC-A934-24C6D3C7554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32201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AA630-610E-4039-AF4B-F7935C1C977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8242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30FEF-2CD3-4A41-A20D-D75B9CB995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6115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A8748-5690-4B24-9384-DE9F5D114FE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0904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6A7E3-19B7-4F2E-9EE4-F169945FE6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8759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FABD30-EF76-4722-AE3C-4447FA1FBD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04722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F4DA0-DFF3-4DA1-BE38-D8225AE94DB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97590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5EA7D-A5C2-4BD2-9EE8-3FB7E56F183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29965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8796F-9C1A-4510-94DC-4E515C3409D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555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84E68-D123-48DB-BDEB-64B1376F09F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16877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151AC5-E046-4295-A474-56AE45A9F62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61775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A00B2-28A6-48BA-BC32-69A4FB0C1EA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16228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02395D-8672-46AC-A934-24C6D3C7554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82005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AA630-610E-4039-AF4B-F7935C1C977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20711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30FEF-2CD3-4A41-A20D-D75B9CB995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9736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A8748-5690-4B24-9384-DE9F5D114FE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39823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6A7E3-19B7-4F2E-9EE4-F169945FE6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2028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82460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442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01939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34508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3585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68696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0181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79967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55289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32007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5309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FABD30-EF76-4722-AE3C-4447FA1FBD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740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F4DA0-DFF3-4DA1-BE38-D8225AE94DB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05596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5EA7D-A5C2-4BD2-9EE8-3FB7E56F183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75162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8796F-9C1A-4510-94DC-4E515C3409D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58562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84E68-D123-48DB-BDEB-64B1376F09F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53530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151AC5-E046-4295-A474-56AE45A9F62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62097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A00B2-28A6-48BA-BC32-69A4FB0C1EA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86940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02395D-8672-46AC-A934-24C6D3C7554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00727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AA630-610E-4039-AF4B-F7935C1C977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57224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30FEF-2CD3-4A41-A20D-D75B9CB995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33329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A8748-5690-4B24-9384-DE9F5D114FE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33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6A7E3-19B7-4F2E-9EE4-F169945FE6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9735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75495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35270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90719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36878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55710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74325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20761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77761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987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64544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95808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FABD30-EF76-4722-AE3C-4447FA1FBD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82662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F4DA0-DFF3-4DA1-BE38-D8225AE94DB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92185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5EA7D-A5C2-4BD2-9EE8-3FB7E56F183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29999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8796F-9C1A-4510-94DC-4E515C3409D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57384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84E68-D123-48DB-BDEB-64B1376F09F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73536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151AC5-E046-4295-A474-56AE45A9F62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97144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A00B2-28A6-48BA-BC32-69A4FB0C1EA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58279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02395D-8672-46AC-A934-24C6D3C7554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426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14" Type="http://schemas.openxmlformats.org/officeDocument/2006/relationships/image" Target="../media/image1.jpe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image" Target="../media/image1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7FD2FE-00E6-4B30-8B53-6B8C58217B8B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762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502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73A01-D1AE-459F-A610-765D03E50D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A6B2F-29D0-4336-8540-2CEBB49901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026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7FD2FE-00E6-4B30-8B53-6B8C58217B8B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432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7FD2FE-00E6-4B30-8B53-6B8C58217B8B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071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227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7FD2FE-00E6-4B30-8B53-6B8C58217B8B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349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449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7FD2FE-00E6-4B30-8B53-6B8C58217B8B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180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3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3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4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74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74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8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9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109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6715" y="188640"/>
            <a:ext cx="70803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 учреждение </a:t>
            </a:r>
          </a:p>
          <a:p>
            <a:pPr algn="ctr"/>
            <a:r>
              <a:rPr lang="ru-RU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Расцветская</a:t>
            </a:r>
            <a:r>
              <a:rPr lang="ru-RU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СОШ» </a:t>
            </a:r>
            <a:endParaRPr lang="ru-RU" b="1" i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6395" y="2132856"/>
            <a:ext cx="562846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prstClr val="white"/>
                </a:solidFill>
                <a:latin typeface="Georgia" pitchFamily="18" charset="0"/>
              </a:rPr>
              <a:t>Тема урока: </a:t>
            </a:r>
          </a:p>
          <a:p>
            <a:pPr algn="ctr"/>
            <a:r>
              <a:rPr lang="ru-RU" sz="2400" b="1" i="1" dirty="0" smtClean="0">
                <a:solidFill>
                  <a:prstClr val="white"/>
                </a:solidFill>
                <a:latin typeface="Georgia" pitchFamily="18" charset="0"/>
              </a:rPr>
              <a:t>«Древесина. Пиломатериалы и </a:t>
            </a:r>
          </a:p>
          <a:p>
            <a:pPr algn="ctr"/>
            <a:r>
              <a:rPr lang="ru-RU" sz="2400" b="1" i="1" dirty="0" smtClean="0">
                <a:solidFill>
                  <a:prstClr val="white"/>
                </a:solidFill>
                <a:latin typeface="Georgia" pitchFamily="18" charset="0"/>
              </a:rPr>
              <a:t>древесные материалы»</a:t>
            </a:r>
            <a:endParaRPr lang="ru-RU" sz="2400" b="1" i="1" dirty="0" smtClean="0">
              <a:solidFill>
                <a:prstClr val="white"/>
              </a:solidFill>
              <a:latin typeface="Georgia" pitchFamily="18" charset="0"/>
            </a:endParaRPr>
          </a:p>
          <a:p>
            <a:pPr algn="ctr"/>
            <a:r>
              <a:rPr lang="ru-RU" sz="2400" b="1" i="1" dirty="0">
                <a:solidFill>
                  <a:prstClr val="white"/>
                </a:solidFill>
                <a:latin typeface="Georgia" pitchFamily="18" charset="0"/>
              </a:rPr>
              <a:t>5</a:t>
            </a:r>
            <a:r>
              <a:rPr lang="ru-RU" sz="2400" b="1" i="1" dirty="0" smtClean="0">
                <a:solidFill>
                  <a:prstClr val="white"/>
                </a:solidFill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prstClr val="white"/>
                </a:solidFill>
                <a:latin typeface="Georgia" pitchFamily="18" charset="0"/>
              </a:rPr>
              <a:t>класс</a:t>
            </a:r>
            <a:endParaRPr lang="ru-RU" sz="2400" b="1" i="1" dirty="0">
              <a:solidFill>
                <a:prstClr val="white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78702" y="5422086"/>
            <a:ext cx="43652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prstClr val="white"/>
                </a:solidFill>
                <a:latin typeface="Georgia" pitchFamily="18" charset="0"/>
              </a:rPr>
              <a:t>Учитель: </a:t>
            </a:r>
            <a:r>
              <a:rPr lang="ru-RU" sz="1400" b="1" i="1" dirty="0" smtClean="0">
                <a:solidFill>
                  <a:prstClr val="white"/>
                </a:solidFill>
                <a:latin typeface="Georgia" pitchFamily="18" charset="0"/>
              </a:rPr>
              <a:t>Коньков Виталий Викторович, </a:t>
            </a:r>
            <a:endParaRPr lang="ru-RU" sz="1400" b="1" i="1" dirty="0" smtClean="0">
              <a:solidFill>
                <a:prstClr val="white"/>
              </a:solidFill>
              <a:latin typeface="Georgia" pitchFamily="18" charset="0"/>
            </a:endParaRPr>
          </a:p>
          <a:p>
            <a:r>
              <a:rPr lang="ru-RU" sz="1400" b="1" i="1" dirty="0" smtClean="0">
                <a:solidFill>
                  <a:prstClr val="white"/>
                </a:solidFill>
                <a:latin typeface="Georgia" pitchFamily="18" charset="0"/>
              </a:rPr>
              <a:t>учитель </a:t>
            </a:r>
            <a:r>
              <a:rPr lang="ru-RU" sz="1400" b="1" i="1" dirty="0" smtClean="0">
                <a:solidFill>
                  <a:prstClr val="white"/>
                </a:solidFill>
                <a:latin typeface="Georgia" pitchFamily="18" charset="0"/>
              </a:rPr>
              <a:t>технологии.</a:t>
            </a:r>
            <a:endParaRPr lang="ru-RU" sz="1400" b="1" i="1" dirty="0">
              <a:solidFill>
                <a:prstClr val="white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9912" y="6453336"/>
            <a:ext cx="1822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Расцвет, 2022 </a:t>
            </a:r>
            <a:r>
              <a:rPr lang="ru-RU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b="1" i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63" y="3804072"/>
            <a:ext cx="2649264" cy="2649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7918" y="692696"/>
            <a:ext cx="1378413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9592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-156794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i="1" dirty="0" smtClean="0">
                <a:solidFill>
                  <a:schemeClr val="bg1"/>
                </a:solidFill>
                <a:latin typeface="Georgia" pitchFamily="18" charset="0"/>
              </a:rPr>
              <a:t>Породы древесины</a:t>
            </a:r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 flipV="1">
            <a:off x="2533328" y="609600"/>
            <a:ext cx="914400" cy="5334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 flipH="1" flipV="1">
            <a:off x="5461000" y="609600"/>
            <a:ext cx="914400" cy="5334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546472" y="1173480"/>
            <a:ext cx="30257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bg1"/>
                </a:solidFill>
                <a:latin typeface="Georgia" pitchFamily="18" charset="0"/>
              </a:rPr>
              <a:t>Лиственные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5076056" y="1186363"/>
            <a:ext cx="1981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bg1"/>
                </a:solidFill>
                <a:latin typeface="Georgia" pitchFamily="18" charset="0"/>
              </a:rPr>
              <a:t>Хвойные</a:t>
            </a:r>
          </a:p>
        </p:txBody>
      </p:sp>
      <p:sp>
        <p:nvSpPr>
          <p:cNvPr id="10262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26160" y="3230880"/>
            <a:ext cx="2667000" cy="609600"/>
          </a:xfrm>
          <a:prstGeom prst="actionButtonBlank">
            <a:avLst/>
          </a:pr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030A0"/>
                </a:solidFill>
                <a:latin typeface="Georgia" pitchFamily="18" charset="0"/>
              </a:rPr>
              <a:t>Дуб</a:t>
            </a:r>
          </a:p>
        </p:txBody>
      </p:sp>
      <p:sp>
        <p:nvSpPr>
          <p:cNvPr id="20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26160" y="3949066"/>
            <a:ext cx="2667000" cy="609600"/>
          </a:xfrm>
          <a:prstGeom prst="actionButtonBlank">
            <a:avLst/>
          </a:pr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030A0"/>
                </a:solidFill>
                <a:latin typeface="Georgia" pitchFamily="18" charset="0"/>
              </a:rPr>
              <a:t>Осина</a:t>
            </a:r>
            <a:endParaRPr lang="ru-RU" sz="2800" b="1" dirty="0" smtClean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22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26160" y="4663440"/>
            <a:ext cx="2667000" cy="609600"/>
          </a:xfrm>
          <a:prstGeom prst="actionButtonBlank">
            <a:avLst/>
          </a:pr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030A0"/>
                </a:solidFill>
                <a:latin typeface="Georgia" pitchFamily="18" charset="0"/>
              </a:rPr>
              <a:t>Берёза</a:t>
            </a:r>
            <a:endParaRPr lang="ru-RU" sz="2800" b="1" dirty="0" smtClean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23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26160" y="5353656"/>
            <a:ext cx="2667000" cy="609600"/>
          </a:xfrm>
          <a:prstGeom prst="actionButtonBlank">
            <a:avLst/>
          </a:pr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030A0"/>
                </a:solidFill>
                <a:latin typeface="Georgia" pitchFamily="18" charset="0"/>
              </a:rPr>
              <a:t>Липа</a:t>
            </a:r>
            <a:endParaRPr lang="ru-RU" sz="2800" b="1" dirty="0" smtClean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24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26160" y="5998240"/>
            <a:ext cx="2667000" cy="609600"/>
          </a:xfrm>
          <a:prstGeom prst="actionButtonBlank">
            <a:avLst/>
          </a:pr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030A0"/>
                </a:solidFill>
                <a:latin typeface="Georgia" pitchFamily="18" charset="0"/>
              </a:rPr>
              <a:t>Клён</a:t>
            </a:r>
            <a:endParaRPr lang="ru-RU" sz="2800" b="1" dirty="0" smtClean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25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159634" y="5911216"/>
            <a:ext cx="2667000" cy="609600"/>
          </a:xfrm>
          <a:prstGeom prst="actionButtonBlank">
            <a:avLst/>
          </a:pr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030A0"/>
                </a:solidFill>
                <a:latin typeface="Georgia" pitchFamily="18" charset="0"/>
              </a:rPr>
              <a:t>Пихта</a:t>
            </a:r>
            <a:endParaRPr lang="ru-RU" sz="2800" b="1" dirty="0" smtClean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26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156970" y="3300775"/>
            <a:ext cx="2667000" cy="609600"/>
          </a:xfrm>
          <a:prstGeom prst="actionButtonBlank">
            <a:avLst/>
          </a:pr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030A0"/>
                </a:solidFill>
                <a:latin typeface="Georgia" pitchFamily="18" charset="0"/>
              </a:rPr>
              <a:t>Ель</a:t>
            </a:r>
            <a:endParaRPr lang="ru-RU" sz="2800" b="1" dirty="0" smtClean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27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155664" y="3949066"/>
            <a:ext cx="2667000" cy="609600"/>
          </a:xfrm>
          <a:prstGeom prst="actionButtonBlank">
            <a:avLst/>
          </a:pr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030A0"/>
                </a:solidFill>
                <a:latin typeface="Georgia" pitchFamily="18" charset="0"/>
              </a:rPr>
              <a:t>Кедр</a:t>
            </a:r>
            <a:endParaRPr lang="ru-RU" sz="2800" b="1" dirty="0" smtClean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28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156970" y="4627984"/>
            <a:ext cx="2667000" cy="609600"/>
          </a:xfrm>
          <a:prstGeom prst="actionButtonBlank">
            <a:avLst/>
          </a:pr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030A0"/>
                </a:solidFill>
                <a:latin typeface="Georgia" pitchFamily="18" charset="0"/>
              </a:rPr>
              <a:t>Сосна</a:t>
            </a:r>
            <a:endParaRPr lang="ru-RU" sz="2800" b="1" dirty="0" smtClean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29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156970" y="5267672"/>
            <a:ext cx="2667000" cy="609600"/>
          </a:xfrm>
          <a:prstGeom prst="actionButtonBlank">
            <a:avLst/>
          </a:pr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030A0"/>
                </a:solidFill>
                <a:latin typeface="Georgia" pitchFamily="18" charset="0"/>
              </a:rPr>
              <a:t>Лиственница</a:t>
            </a:r>
            <a:endParaRPr lang="ru-RU" sz="2800" b="1" dirty="0" smtClean="0">
              <a:solidFill>
                <a:srgbClr val="7030A0"/>
              </a:solidFill>
              <a:latin typeface="Georg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108" y="1634563"/>
            <a:ext cx="2294724" cy="1721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188" y="1669936"/>
            <a:ext cx="2436192" cy="1630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1527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 animBg="1"/>
      <p:bldP spid="10249" grpId="0" animBg="1"/>
      <p:bldP spid="10250" grpId="0"/>
      <p:bldP spid="10251" grpId="0"/>
      <p:bldP spid="10262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>
          <a:xfrm>
            <a:off x="39204" y="116632"/>
            <a:ext cx="7643192" cy="675928"/>
          </a:xfrm>
        </p:spPr>
        <p:txBody>
          <a:bodyPr/>
          <a:lstStyle/>
          <a:p>
            <a:pPr eaLnBrk="1" hangingPunct="1"/>
            <a:r>
              <a:rPr lang="ru-RU" sz="2800" b="1" i="1" u="sng" dirty="0" smtClean="0">
                <a:solidFill>
                  <a:schemeClr val="bg1"/>
                </a:solidFill>
                <a:latin typeface="Georgia" pitchFamily="18" charset="0"/>
              </a:rPr>
              <a:t>Лиственные породы</a:t>
            </a:r>
          </a:p>
        </p:txBody>
      </p:sp>
      <p:pic>
        <p:nvPicPr>
          <p:cNvPr id="12294" name="Picture 6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494" y="3716247"/>
            <a:ext cx="3024336" cy="29512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6591300" y="476672"/>
            <a:ext cx="16135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ru-RU" sz="3200" b="1" i="1" dirty="0">
                <a:solidFill>
                  <a:schemeClr val="bg1"/>
                </a:solidFill>
                <a:latin typeface="Georgia" pitchFamily="18" charset="0"/>
              </a:rPr>
              <a:t>Дуб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4067944" y="1309587"/>
            <a:ext cx="489654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Georgia" pitchFamily="18" charset="0"/>
              </a:rPr>
              <a:t>- имеет твёрдую древесину;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Georgia" pitchFamily="18" charset="0"/>
              </a:rPr>
              <a:t>- не боится влаги;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Georgia" pitchFamily="18" charset="0"/>
              </a:rPr>
              <a:t>- не коробится.</a:t>
            </a:r>
            <a:endParaRPr lang="ru-RU" sz="24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08720"/>
            <a:ext cx="3654301" cy="274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356992"/>
            <a:ext cx="403244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6724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  <p:bldP spid="122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397500" y="792560"/>
            <a:ext cx="2781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ru-RU" sz="2800" b="1" i="1" dirty="0">
                <a:solidFill>
                  <a:schemeClr val="bg1"/>
                </a:solidFill>
                <a:latin typeface="Georgia" pitchFamily="18" charset="0"/>
              </a:rPr>
              <a:t>Берёза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381000" y="1997075"/>
            <a:ext cx="4495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- имеет твёрдую светлую древесину.</a:t>
            </a:r>
          </a:p>
        </p:txBody>
      </p:sp>
      <p:pic>
        <p:nvPicPr>
          <p:cNvPr id="14346" name="Picture 10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172" y="4149080"/>
            <a:ext cx="3381955" cy="20229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39204" y="116632"/>
            <a:ext cx="7643192" cy="67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800" b="1" i="1" u="sng" dirty="0" smtClean="0">
                <a:solidFill>
                  <a:schemeClr val="bg1"/>
                </a:solidFill>
                <a:latin typeface="Georgia" pitchFamily="18" charset="0"/>
              </a:rPr>
              <a:t>Лиственные породы</a:t>
            </a:r>
            <a:endParaRPr lang="ru-RU" sz="2800" b="1" i="1" u="sng" dirty="0" smtClean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738" y="1484784"/>
            <a:ext cx="3600824" cy="2399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212976"/>
            <a:ext cx="4137131" cy="3102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6130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143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5932512" y="799108"/>
            <a:ext cx="1447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 i="1" dirty="0">
                <a:solidFill>
                  <a:schemeClr val="bg1"/>
                </a:solidFill>
                <a:latin typeface="Georgia" pitchFamily="18" charset="0"/>
              </a:rPr>
              <a:t>Липа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4724400" y="1997075"/>
            <a:ext cx="40386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Char char="-"/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имеет мягкую и лёгкую древесину;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-хорошо режется.</a:t>
            </a:r>
          </a:p>
        </p:txBody>
      </p:sp>
      <p:pic>
        <p:nvPicPr>
          <p:cNvPr id="27659" name="Picture 11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05064"/>
            <a:ext cx="3543355" cy="2348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96487" y="260648"/>
            <a:ext cx="5283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>
                <a:solidFill>
                  <a:schemeClr val="bg1"/>
                </a:solidFill>
                <a:latin typeface="Georgia" pitchFamily="18" charset="0"/>
              </a:rPr>
              <a:t>Лиственные породы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663" y="3374822"/>
            <a:ext cx="3387998" cy="3387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90" y="1118490"/>
            <a:ext cx="4355877" cy="2902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5630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697894" y="867727"/>
            <a:ext cx="1447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 i="1" dirty="0">
                <a:solidFill>
                  <a:schemeClr val="bg1"/>
                </a:solidFill>
                <a:latin typeface="Georgia" pitchFamily="18" charset="0"/>
              </a:rPr>
              <a:t>Осина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381000" y="1844824"/>
            <a:ext cx="45847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Char char="-"/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имеет волокнистую текстуру светлого тона;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-режется с усилием.</a:t>
            </a:r>
          </a:p>
        </p:txBody>
      </p:sp>
      <p:pic>
        <p:nvPicPr>
          <p:cNvPr id="28683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800" y="4800600"/>
            <a:ext cx="3024188" cy="1741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096487" y="260648"/>
            <a:ext cx="5283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>
                <a:solidFill>
                  <a:schemeClr val="bg1"/>
                </a:solidFill>
                <a:latin typeface="Georgia" pitchFamily="18" charset="0"/>
              </a:rPr>
              <a:t>Лиственные породы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700" y="867727"/>
            <a:ext cx="3545311" cy="3028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717032"/>
            <a:ext cx="3995936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2959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5354568" y="944403"/>
            <a:ext cx="1447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 i="1" dirty="0">
                <a:solidFill>
                  <a:schemeClr val="bg1"/>
                </a:solidFill>
                <a:latin typeface="Georgia" pitchFamily="18" charset="0"/>
              </a:rPr>
              <a:t>Клён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5181600" y="1828800"/>
            <a:ext cx="3048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Char char="-"/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твёрдая порода;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-режется тяжело.</a:t>
            </a:r>
          </a:p>
        </p:txBody>
      </p:sp>
      <p:pic>
        <p:nvPicPr>
          <p:cNvPr id="29707" name="Picture 11" descr="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46476"/>
            <a:ext cx="3272482" cy="24543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8" name="Picture 12" descr="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865423"/>
            <a:ext cx="2971800" cy="39507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096487" y="260648"/>
            <a:ext cx="5283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>
                <a:solidFill>
                  <a:schemeClr val="bg1"/>
                </a:solidFill>
                <a:latin typeface="Georgia" pitchFamily="18" charset="0"/>
              </a:rPr>
              <a:t>Лиственные породы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03" y="819676"/>
            <a:ext cx="3510747" cy="35107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5107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648687" y="783868"/>
            <a:ext cx="1447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 i="1" dirty="0">
                <a:solidFill>
                  <a:schemeClr val="bg1"/>
                </a:solidFill>
                <a:latin typeface="Georgia" pitchFamily="18" charset="0"/>
              </a:rPr>
              <a:t>Ель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67544" y="1828800"/>
            <a:ext cx="395205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Char char="-"/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имеет древесину                 бело-жёлтого цвета;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-в её разрезе видны     мелкие сучки.</a:t>
            </a:r>
          </a:p>
        </p:txBody>
      </p:sp>
      <p:pic>
        <p:nvPicPr>
          <p:cNvPr id="30731" name="Picture 11" descr="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876800"/>
            <a:ext cx="2260600" cy="1695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096487" y="260648"/>
            <a:ext cx="5283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 smtClean="0">
                <a:solidFill>
                  <a:schemeClr val="bg1"/>
                </a:solidFill>
                <a:latin typeface="Georgia" pitchFamily="18" charset="0"/>
              </a:rPr>
              <a:t>Хвойные </a:t>
            </a:r>
            <a:r>
              <a:rPr lang="ru-RU" sz="2800" b="1" i="1" u="sng" dirty="0">
                <a:solidFill>
                  <a:schemeClr val="bg1"/>
                </a:solidFill>
                <a:latin typeface="Georgia" pitchFamily="18" charset="0"/>
              </a:rPr>
              <a:t>породы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192" y="810900"/>
            <a:ext cx="2859416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74182"/>
            <a:ext cx="5796136" cy="2898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7995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5319896" y="814348"/>
            <a:ext cx="1447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 i="1" dirty="0">
                <a:solidFill>
                  <a:schemeClr val="bg1"/>
                </a:solidFill>
                <a:latin typeface="Georgia" pitchFamily="18" charset="0"/>
              </a:rPr>
              <a:t>Сосна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4283968" y="1530976"/>
            <a:ext cx="4038600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Char char="-"/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древесина мягкая с красноватым оттенком;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-в текстуре отчётливо видны годичные кольца.</a:t>
            </a:r>
          </a:p>
        </p:txBody>
      </p:sp>
      <p:pic>
        <p:nvPicPr>
          <p:cNvPr id="31755" name="Picture 11" descr="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4956175"/>
            <a:ext cx="2808288" cy="1673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096487" y="260648"/>
            <a:ext cx="5283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 smtClean="0">
                <a:solidFill>
                  <a:schemeClr val="bg1"/>
                </a:solidFill>
                <a:latin typeface="Georgia" pitchFamily="18" charset="0"/>
              </a:rPr>
              <a:t>Хвойные </a:t>
            </a:r>
            <a:r>
              <a:rPr lang="ru-RU" sz="2800" b="1" i="1" u="sng" dirty="0">
                <a:solidFill>
                  <a:schemeClr val="bg1"/>
                </a:solidFill>
                <a:latin typeface="Georgia" pitchFamily="18" charset="0"/>
              </a:rPr>
              <a:t>породы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56" y="783868"/>
            <a:ext cx="3090932" cy="4119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783" y="4133821"/>
            <a:ext cx="4008785" cy="2635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32442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683568" y="772726"/>
            <a:ext cx="3238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 i="1" dirty="0">
                <a:solidFill>
                  <a:schemeClr val="bg1"/>
                </a:solidFill>
                <a:latin typeface="Georgia" pitchFamily="18" charset="0"/>
              </a:rPr>
              <a:t>Лиственница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17507" y="1628800"/>
            <a:ext cx="45720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Char char="-"/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дерево с опадающей на зиму хвоей;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-древесина твёрдая;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-устойчива к загниванию.</a:t>
            </a:r>
          </a:p>
        </p:txBody>
      </p:sp>
      <p:pic>
        <p:nvPicPr>
          <p:cNvPr id="32779" name="Picture 11" descr="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876800"/>
            <a:ext cx="3429000" cy="1743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096487" y="260648"/>
            <a:ext cx="5283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 smtClean="0">
                <a:solidFill>
                  <a:schemeClr val="bg1"/>
                </a:solidFill>
                <a:latin typeface="Georgia" pitchFamily="18" charset="0"/>
              </a:rPr>
              <a:t>Хвойные </a:t>
            </a:r>
            <a:r>
              <a:rPr lang="ru-RU" sz="2800" b="1" i="1" u="sng" dirty="0">
                <a:solidFill>
                  <a:schemeClr val="bg1"/>
                </a:solidFill>
                <a:latin typeface="Georgia" pitchFamily="18" charset="0"/>
              </a:rPr>
              <a:t>породы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523" y="1034336"/>
            <a:ext cx="3563888" cy="2672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23" y="3590163"/>
            <a:ext cx="4572000" cy="3029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1882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4932040" y="814348"/>
            <a:ext cx="2743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 i="1" dirty="0">
                <a:solidFill>
                  <a:schemeClr val="bg1"/>
                </a:solidFill>
                <a:latin typeface="Georgia" pitchFamily="18" charset="0"/>
              </a:rPr>
              <a:t>Кедр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4355976" y="1828800"/>
            <a:ext cx="455942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Char char="-"/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прочная и ценная древесина;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-быстро растёт;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-декоративен.</a:t>
            </a:r>
          </a:p>
        </p:txBody>
      </p:sp>
      <p:pic>
        <p:nvPicPr>
          <p:cNvPr id="33803" name="Picture 11" descr="текстура_кедр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95800"/>
            <a:ext cx="2209800" cy="2209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4" name="Picture 12" descr="из_кедр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733800"/>
            <a:ext cx="3962400" cy="2971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096487" y="260648"/>
            <a:ext cx="5283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 smtClean="0">
                <a:solidFill>
                  <a:schemeClr val="bg1"/>
                </a:solidFill>
                <a:latin typeface="Georgia" pitchFamily="18" charset="0"/>
              </a:rPr>
              <a:t>Хвойные </a:t>
            </a:r>
            <a:r>
              <a:rPr lang="ru-RU" sz="2800" b="1" i="1" u="sng" dirty="0">
                <a:solidFill>
                  <a:schemeClr val="bg1"/>
                </a:solidFill>
                <a:latin typeface="Georgia" pitchFamily="18" charset="0"/>
              </a:rPr>
              <a:t>породы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1183228"/>
            <a:ext cx="3816424" cy="2862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7889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68" y="404664"/>
            <a:ext cx="899752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u="sng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УМК:</a:t>
            </a:r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Технология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Индустриальные технологии. 5 класс. А.Т. Тищенко, В.Д.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Симоненко.</a:t>
            </a:r>
          </a:p>
          <a:p>
            <a:r>
              <a:rPr lang="ru-RU" b="1" i="1" u="sng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Оборудование</a:t>
            </a:r>
            <a:r>
              <a:rPr lang="ru-RU" b="1" i="1" u="sng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презентация, раздаточный материал, мультимедиа проектор, 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образцы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древесины различных пород, образцы пиломатериалов и древесных материалов 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ДСП, ДВП, фанера, шпон).</a:t>
            </a:r>
          </a:p>
          <a:p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485" y="1892688"/>
            <a:ext cx="8560357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400" b="1" i="1" u="sng" dirty="0" smtClean="0">
                <a:solidFill>
                  <a:prstClr val="white"/>
                </a:solidFill>
                <a:latin typeface="Georgia" pitchFamily="18" charset="0"/>
              </a:rPr>
              <a:t>Цель урока:</a:t>
            </a:r>
          </a:p>
          <a:p>
            <a:r>
              <a:rPr lang="ru-RU" sz="2400" b="1" i="1" dirty="0">
                <a:solidFill>
                  <a:schemeClr val="bg1"/>
                </a:solidFill>
                <a:latin typeface="Georgia" pitchFamily="18" charset="0"/>
              </a:rPr>
              <a:t>Ознакомление с природным конструкционным </a:t>
            </a:r>
            <a:endParaRPr lang="ru-RU" sz="2400" b="1" i="1" dirty="0" smtClean="0">
              <a:solidFill>
                <a:schemeClr val="bg1"/>
              </a:solidFill>
              <a:latin typeface="Georgia" pitchFamily="18" charset="0"/>
            </a:endParaRPr>
          </a:p>
          <a:p>
            <a:r>
              <a:rPr lang="ru-RU" sz="2400" b="1" i="1" dirty="0" smtClean="0">
                <a:solidFill>
                  <a:schemeClr val="bg1"/>
                </a:solidFill>
                <a:latin typeface="Georgia" pitchFamily="18" charset="0"/>
              </a:rPr>
              <a:t>материалом </a:t>
            </a:r>
            <a:r>
              <a:rPr lang="ru-RU" sz="2400" b="1" i="1" dirty="0">
                <a:solidFill>
                  <a:schemeClr val="bg1"/>
                </a:solidFill>
                <a:latin typeface="Georgia" pitchFamily="18" charset="0"/>
              </a:rPr>
              <a:t>– древесиной, пиломатериалами и </a:t>
            </a:r>
            <a:endParaRPr lang="ru-RU" sz="2400" b="1" i="1" dirty="0" smtClean="0">
              <a:solidFill>
                <a:schemeClr val="bg1"/>
              </a:solidFill>
              <a:latin typeface="Georgia" pitchFamily="18" charset="0"/>
            </a:endParaRPr>
          </a:p>
          <a:p>
            <a:r>
              <a:rPr lang="ru-RU" sz="2400" b="1" i="1" dirty="0" smtClean="0">
                <a:solidFill>
                  <a:schemeClr val="bg1"/>
                </a:solidFill>
                <a:latin typeface="Georgia" pitchFamily="18" charset="0"/>
              </a:rPr>
              <a:t>древесными </a:t>
            </a:r>
            <a:r>
              <a:rPr lang="ru-RU" sz="2400" b="1" i="1" dirty="0">
                <a:solidFill>
                  <a:schemeClr val="bg1"/>
                </a:solidFill>
                <a:latin typeface="Georgia" pitchFamily="18" charset="0"/>
              </a:rPr>
              <a:t>материалами; формирование и </a:t>
            </a:r>
            <a:endParaRPr lang="ru-RU" sz="2400" b="1" i="1" dirty="0" smtClean="0">
              <a:solidFill>
                <a:schemeClr val="bg1"/>
              </a:solidFill>
              <a:latin typeface="Georgia" pitchFamily="18" charset="0"/>
            </a:endParaRPr>
          </a:p>
          <a:p>
            <a:r>
              <a:rPr lang="ru-RU" sz="2400" b="1" i="1" dirty="0" smtClean="0">
                <a:solidFill>
                  <a:schemeClr val="bg1"/>
                </a:solidFill>
                <a:latin typeface="Georgia" pitchFamily="18" charset="0"/>
              </a:rPr>
              <a:t>развитие </a:t>
            </a:r>
            <a:r>
              <a:rPr lang="ru-RU" sz="2400" b="1" i="1" dirty="0">
                <a:solidFill>
                  <a:schemeClr val="bg1"/>
                </a:solidFill>
                <a:latin typeface="Georgia" pitchFamily="18" charset="0"/>
              </a:rPr>
              <a:t>экологического мышления, кругозора, </a:t>
            </a:r>
            <a:endParaRPr lang="ru-RU" sz="2400" b="1" i="1" dirty="0" smtClean="0">
              <a:solidFill>
                <a:schemeClr val="bg1"/>
              </a:solidFill>
              <a:latin typeface="Georgia" pitchFamily="18" charset="0"/>
            </a:endParaRPr>
          </a:p>
          <a:p>
            <a:r>
              <a:rPr lang="ru-RU" sz="2400" b="1" i="1" dirty="0" smtClean="0">
                <a:solidFill>
                  <a:schemeClr val="bg1"/>
                </a:solidFill>
                <a:latin typeface="Georgia" pitchFamily="18" charset="0"/>
              </a:rPr>
              <a:t>интереса </a:t>
            </a:r>
            <a:r>
              <a:rPr lang="ru-RU" sz="2400" b="1" i="1" dirty="0">
                <a:solidFill>
                  <a:schemeClr val="bg1"/>
                </a:solidFill>
                <a:latin typeface="Georgia" pitchFamily="18" charset="0"/>
              </a:rPr>
              <a:t>к предмету; воспитание </a:t>
            </a:r>
            <a:endParaRPr lang="ru-RU" sz="2400" b="1" i="1" dirty="0" smtClean="0">
              <a:solidFill>
                <a:schemeClr val="bg1"/>
              </a:solidFill>
              <a:latin typeface="Georgia" pitchFamily="18" charset="0"/>
            </a:endParaRPr>
          </a:p>
          <a:p>
            <a:r>
              <a:rPr lang="ru-RU" sz="2400" b="1" i="1" dirty="0" smtClean="0">
                <a:solidFill>
                  <a:schemeClr val="bg1"/>
                </a:solidFill>
                <a:latin typeface="Georgia" pitchFamily="18" charset="0"/>
              </a:rPr>
              <a:t>дисциплинированности </a:t>
            </a:r>
            <a:r>
              <a:rPr lang="ru-RU" sz="2400" b="1" i="1" dirty="0">
                <a:solidFill>
                  <a:schemeClr val="bg1"/>
                </a:solidFill>
                <a:latin typeface="Georgia" pitchFamily="18" charset="0"/>
              </a:rPr>
              <a:t>и аккуратности, </a:t>
            </a:r>
            <a:endParaRPr lang="ru-RU" sz="2400" b="1" i="1" dirty="0" smtClean="0">
              <a:solidFill>
                <a:schemeClr val="bg1"/>
              </a:solidFill>
              <a:latin typeface="Georgia" pitchFamily="18" charset="0"/>
            </a:endParaRPr>
          </a:p>
          <a:p>
            <a:r>
              <a:rPr lang="ru-RU" sz="2400" b="1" i="1" dirty="0" smtClean="0">
                <a:solidFill>
                  <a:schemeClr val="bg1"/>
                </a:solidFill>
                <a:latin typeface="Georgia" pitchFamily="18" charset="0"/>
              </a:rPr>
              <a:t>бережного </a:t>
            </a:r>
            <a:r>
              <a:rPr lang="ru-RU" sz="2400" b="1" i="1" dirty="0">
                <a:solidFill>
                  <a:schemeClr val="bg1"/>
                </a:solidFill>
                <a:latin typeface="Georgia" pitchFamily="18" charset="0"/>
              </a:rPr>
              <a:t>отношения к природе.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728" y="4653136"/>
            <a:ext cx="2962240" cy="254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0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683568" y="700087"/>
            <a:ext cx="2743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 i="1" dirty="0">
                <a:solidFill>
                  <a:schemeClr val="bg1"/>
                </a:solidFill>
                <a:latin typeface="Georgia" pitchFamily="18" charset="0"/>
              </a:rPr>
              <a:t>Пихта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304800" y="1828800"/>
            <a:ext cx="46482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Char char="-"/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хвоя плоская;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-шишки растут вверх;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-отсутствие смоляных ходов в древесине.</a:t>
            </a:r>
          </a:p>
        </p:txBody>
      </p:sp>
      <p:pic>
        <p:nvPicPr>
          <p:cNvPr id="34826" name="Picture 10" descr="пих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104" y="1009650"/>
            <a:ext cx="3581400" cy="2913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7" name="Picture 11" descr="текстура_пихт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648200"/>
            <a:ext cx="2743200" cy="2057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8" name="Picture 12" descr="из_пихт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922713"/>
            <a:ext cx="4495800" cy="24018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72036" y="303758"/>
            <a:ext cx="35269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>
                <a:solidFill>
                  <a:schemeClr val="bg1"/>
                </a:solidFill>
                <a:latin typeface="Georgia" pitchFamily="18" charset="0"/>
              </a:rPr>
              <a:t>Хвойные породы</a:t>
            </a:r>
            <a:endParaRPr lang="ru-RU" sz="2800" b="1" i="1" u="sng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93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76200"/>
            <a:ext cx="8229600" cy="832520"/>
          </a:xfrm>
        </p:spPr>
        <p:txBody>
          <a:bodyPr/>
          <a:lstStyle/>
          <a:p>
            <a:pPr eaLnBrk="1" hangingPunct="1"/>
            <a:r>
              <a:rPr lang="ru-RU" sz="2800" b="1" i="1" u="sng" dirty="0" smtClean="0">
                <a:solidFill>
                  <a:schemeClr val="bg1"/>
                </a:solidFill>
                <a:latin typeface="Georgia" pitchFamily="18" charset="0"/>
              </a:rPr>
              <a:t>Пиломатериалы</a:t>
            </a:r>
          </a:p>
        </p:txBody>
      </p:sp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683568" y="762000"/>
            <a:ext cx="7391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bg1"/>
                </a:solidFill>
                <a:latin typeface="Georgia" pitchFamily="18" charset="0"/>
              </a:rPr>
              <a:t>Получают при распиливании брёвен вдоль</a:t>
            </a:r>
          </a:p>
        </p:txBody>
      </p:sp>
      <p:sp>
        <p:nvSpPr>
          <p:cNvPr id="3585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18160" y="1447800"/>
            <a:ext cx="2971800" cy="609600"/>
          </a:xfrm>
          <a:prstGeom prst="actionButtonBlank">
            <a:avLst/>
          </a:prstGeom>
          <a:solidFill>
            <a:schemeClr val="accent3"/>
          </a:solidFill>
          <a:ln>
            <a:noFill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Доски обрезные</a:t>
            </a:r>
          </a:p>
        </p:txBody>
      </p:sp>
      <p:pic>
        <p:nvPicPr>
          <p:cNvPr id="16" name="Picture 16" descr="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64920"/>
            <a:ext cx="3690938" cy="18454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0560" y="3352800"/>
            <a:ext cx="2971800" cy="609600"/>
          </a:xfrm>
          <a:prstGeom prst="actionButtonBlank">
            <a:avLst/>
          </a:prstGeom>
          <a:solidFill>
            <a:schemeClr val="accent3"/>
          </a:solidFill>
          <a:ln>
            <a:noFill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Доски </a:t>
            </a: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необрезные</a:t>
            </a:r>
            <a:endParaRPr lang="ru-RU" sz="2400" b="1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4" name="Picture 5" descr="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470" y="3145160"/>
            <a:ext cx="4394104" cy="1634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81256" y="5389240"/>
            <a:ext cx="2971800" cy="609600"/>
          </a:xfrm>
          <a:prstGeom prst="actionButtonBlank">
            <a:avLst/>
          </a:prstGeom>
          <a:solidFill>
            <a:schemeClr val="accent3"/>
          </a:solidFill>
          <a:ln>
            <a:noFill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err="1" smtClean="0">
                <a:solidFill>
                  <a:srgbClr val="002060"/>
                </a:solidFill>
                <a:latin typeface="Georgia" pitchFamily="18" charset="0"/>
              </a:rPr>
              <a:t>Брусы</a:t>
            </a:r>
            <a:endParaRPr lang="ru-RU" sz="2400" b="1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7" name="Picture 6" descr="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4701" y="4779640"/>
            <a:ext cx="2120280" cy="20782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1522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6" grpId="0"/>
      <p:bldP spid="35859" grpId="0" animBg="1"/>
      <p:bldP spid="13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76200"/>
            <a:ext cx="8229600" cy="832520"/>
          </a:xfrm>
        </p:spPr>
        <p:txBody>
          <a:bodyPr/>
          <a:lstStyle/>
          <a:p>
            <a:pPr eaLnBrk="1" hangingPunct="1"/>
            <a:r>
              <a:rPr lang="ru-RU" sz="2800" b="1" i="1" u="sng" dirty="0" smtClean="0">
                <a:solidFill>
                  <a:schemeClr val="bg1"/>
                </a:solidFill>
                <a:latin typeface="Georgia" pitchFamily="18" charset="0"/>
              </a:rPr>
              <a:t>Пиломатериалы</a:t>
            </a:r>
          </a:p>
        </p:txBody>
      </p:sp>
      <p:sp>
        <p:nvSpPr>
          <p:cNvPr id="3585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18160" y="883920"/>
            <a:ext cx="2971800" cy="609600"/>
          </a:xfrm>
          <a:prstGeom prst="actionButtonBlank">
            <a:avLst/>
          </a:prstGeom>
          <a:solidFill>
            <a:schemeClr val="accent3"/>
          </a:solidFill>
          <a:ln>
            <a:noFill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Пластина</a:t>
            </a:r>
            <a:endParaRPr lang="ru-RU" sz="2400" b="1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7" name="Picture 6" descr="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803" y="882040"/>
            <a:ext cx="2818418" cy="15856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5638" y="2467668"/>
            <a:ext cx="2971800" cy="609600"/>
          </a:xfrm>
          <a:prstGeom prst="actionButtonBlank">
            <a:avLst/>
          </a:prstGeom>
          <a:solidFill>
            <a:schemeClr val="accent3"/>
          </a:solidFill>
          <a:ln>
            <a:noFill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Четвертина</a:t>
            </a:r>
            <a:endParaRPr lang="ru-RU" sz="2400" b="1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9" name="Picture 6" descr="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515" y="2495395"/>
            <a:ext cx="2311637" cy="17310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5638" y="4648200"/>
            <a:ext cx="2971800" cy="609600"/>
          </a:xfrm>
          <a:prstGeom prst="actionButtonBlank">
            <a:avLst/>
          </a:prstGeom>
          <a:solidFill>
            <a:schemeClr val="accent3"/>
          </a:solidFill>
          <a:ln>
            <a:noFill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Горбыль</a:t>
            </a:r>
            <a:endParaRPr lang="ru-RU" sz="2400" b="1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21" name="Picture 6" descr="3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765" y="4203954"/>
            <a:ext cx="3014464" cy="22600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486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9" grpId="0" animBg="1"/>
      <p:bldP spid="18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prstClr val="white"/>
                </a:solidFill>
                <a:latin typeface="Georgia" pitchFamily="18" charset="0"/>
              </a:rPr>
              <a:t>Задание </a:t>
            </a:r>
            <a:r>
              <a:rPr lang="ru-RU" b="1" i="1" dirty="0">
                <a:solidFill>
                  <a:prstClr val="white"/>
                </a:solidFill>
                <a:latin typeface="Georgia" pitchFamily="18" charset="0"/>
              </a:rPr>
              <a:t>3</a:t>
            </a:r>
            <a:r>
              <a:rPr lang="ru-RU" b="1" i="1" dirty="0" smtClean="0">
                <a:solidFill>
                  <a:prstClr val="white"/>
                </a:solidFill>
                <a:latin typeface="Georgia" pitchFamily="18" charset="0"/>
              </a:rPr>
              <a:t>. Запишите названия пиломатериалов.</a:t>
            </a:r>
            <a:endParaRPr lang="ru-RU" b="1" i="1" dirty="0">
              <a:solidFill>
                <a:prstClr val="white"/>
              </a:solidFill>
              <a:latin typeface="Georgi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31251"/>
            <a:ext cx="8730510" cy="5362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36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260648"/>
            <a:ext cx="8424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prstClr val="white"/>
                </a:solidFill>
                <a:latin typeface="Georgia" pitchFamily="18" charset="0"/>
              </a:rPr>
              <a:t>Проверяем!</a:t>
            </a:r>
            <a:endParaRPr lang="ru-RU" sz="2000" b="1" i="1" dirty="0">
              <a:solidFill>
                <a:prstClr val="white"/>
              </a:solidFill>
              <a:latin typeface="Georg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7" y="1556792"/>
            <a:ext cx="8896129" cy="5301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468" y="0"/>
            <a:ext cx="1656184" cy="2235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71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115616" y="404664"/>
            <a:ext cx="7391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chemeClr val="bg1"/>
                </a:solidFill>
                <a:latin typeface="Georgia" pitchFamily="18" charset="0"/>
              </a:rPr>
              <a:t>Элементы пиломатериалов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54" y="1118085"/>
            <a:ext cx="8895429" cy="4903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0550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prstClr val="white"/>
                </a:solidFill>
                <a:latin typeface="Georgia" pitchFamily="18" charset="0"/>
              </a:rPr>
              <a:t>Задание </a:t>
            </a:r>
            <a:r>
              <a:rPr lang="ru-RU" b="1" i="1" dirty="0">
                <a:solidFill>
                  <a:prstClr val="white"/>
                </a:solidFill>
                <a:latin typeface="Georgia" pitchFamily="18" charset="0"/>
              </a:rPr>
              <a:t>4</a:t>
            </a:r>
            <a:r>
              <a:rPr lang="ru-RU" b="1" i="1" dirty="0" smtClean="0">
                <a:solidFill>
                  <a:prstClr val="white"/>
                </a:solidFill>
                <a:latin typeface="Georgia" pitchFamily="18" charset="0"/>
              </a:rPr>
              <a:t>. Укажите элементы доски.</a:t>
            </a:r>
            <a:endParaRPr lang="ru-RU" b="1" i="1" dirty="0">
              <a:solidFill>
                <a:prstClr val="white"/>
              </a:solidFill>
              <a:latin typeface="Georgia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9" t="20230" r="26471" b="39885"/>
          <a:stretch>
            <a:fillRect/>
          </a:stretch>
        </p:blipFill>
        <p:spPr bwMode="auto">
          <a:xfrm>
            <a:off x="467544" y="980728"/>
            <a:ext cx="8280920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4262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260648"/>
            <a:ext cx="8424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prstClr val="white"/>
                </a:solidFill>
                <a:latin typeface="Georgia" pitchFamily="18" charset="0"/>
              </a:rPr>
              <a:t>Проверяем!</a:t>
            </a:r>
            <a:endParaRPr lang="ru-RU" sz="2000" b="1" i="1" dirty="0">
              <a:solidFill>
                <a:prstClr val="white"/>
              </a:solidFill>
              <a:latin typeface="Georgia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12" t="40436" r="24629" b="24455"/>
          <a:stretch>
            <a:fillRect/>
          </a:stretch>
        </p:blipFill>
        <p:spPr bwMode="auto">
          <a:xfrm>
            <a:off x="611561" y="1700809"/>
            <a:ext cx="7704856" cy="5040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7024" y="0"/>
            <a:ext cx="1498328" cy="198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292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0"/>
            <a:ext cx="8229600" cy="620688"/>
          </a:xfrm>
        </p:spPr>
        <p:txBody>
          <a:bodyPr/>
          <a:lstStyle/>
          <a:p>
            <a:pPr eaLnBrk="1" hangingPunct="1"/>
            <a:r>
              <a:rPr lang="ru-RU" sz="2800" b="1" i="1" u="sng" dirty="0" smtClean="0">
                <a:solidFill>
                  <a:schemeClr val="bg1"/>
                </a:solidFill>
                <a:latin typeface="Georgia" pitchFamily="18" charset="0"/>
              </a:rPr>
              <a:t>Древесные материалы</a:t>
            </a:r>
          </a:p>
        </p:txBody>
      </p:sp>
      <p:sp>
        <p:nvSpPr>
          <p:cNvPr id="45064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573345"/>
            <a:ext cx="2971800" cy="609600"/>
          </a:xfrm>
          <a:prstGeom prst="actionButtonBlank">
            <a:avLst/>
          </a:pr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ДСП</a:t>
            </a:r>
          </a:p>
        </p:txBody>
      </p:sp>
      <p:pic>
        <p:nvPicPr>
          <p:cNvPr id="10" name="Picture 6" descr="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" y="1297265"/>
            <a:ext cx="4248150" cy="21256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056" y="3444837"/>
            <a:ext cx="2971800" cy="609600"/>
          </a:xfrm>
          <a:prstGeom prst="actionButtonBlank">
            <a:avLst/>
          </a:pr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ДВП</a:t>
            </a:r>
            <a:endParaRPr lang="ru-RU" sz="2400" b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12" name="Picture 7" descr="4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98934"/>
            <a:ext cx="3122538" cy="25039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16550" y="3749637"/>
            <a:ext cx="2971800" cy="609600"/>
          </a:xfrm>
          <a:prstGeom prst="actionButtonBlank">
            <a:avLst/>
          </a:pr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Шпон</a:t>
            </a:r>
            <a:endParaRPr lang="ru-RU" sz="2400" b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14" name="Picture 6" descr="4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628" y="4630266"/>
            <a:ext cx="3981644" cy="20070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603018" y="573345"/>
            <a:ext cx="2971800" cy="609600"/>
          </a:xfrm>
          <a:prstGeom prst="actionButtonBlank">
            <a:avLst/>
          </a:pr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Фанера</a:t>
            </a:r>
            <a:endParaRPr lang="ru-RU" sz="2400" b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16" name="Picture 6" descr="4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047" y="1304473"/>
            <a:ext cx="3672806" cy="24451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24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4" grpId="0" animBg="1"/>
      <p:bldP spid="11" grpId="0" animBg="1"/>
      <p:bldP spid="13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Grp="1" noChangeArrowheads="1"/>
          </p:cNvSpPr>
          <p:nvPr>
            <p:ph type="title"/>
          </p:nvPr>
        </p:nvSpPr>
        <p:spPr>
          <a:xfrm>
            <a:off x="39688" y="548680"/>
            <a:ext cx="8229600" cy="850106"/>
          </a:xfrm>
        </p:spPr>
        <p:txBody>
          <a:bodyPr/>
          <a:lstStyle/>
          <a:p>
            <a:pPr eaLnBrk="1" hangingPunct="1"/>
            <a:r>
              <a:rPr lang="ru-RU" sz="2000" b="1" i="1" dirty="0" smtClean="0">
                <a:solidFill>
                  <a:prstClr val="white"/>
                </a:solidFill>
                <a:latin typeface="Georgia" pitchFamily="18" charset="0"/>
              </a:rPr>
              <a:t>Задание 5. </a:t>
            </a:r>
            <a:r>
              <a:rPr lang="ru-RU" sz="2000" b="1" dirty="0" smtClean="0">
                <a:solidFill>
                  <a:schemeClr val="bg1"/>
                </a:solidFill>
                <a:latin typeface="Georgia" pitchFamily="18" charset="0"/>
              </a:rPr>
              <a:t>Отметь стрелками, какие материалы относятся </a:t>
            </a:r>
            <a:br>
              <a:rPr lang="ru-RU" sz="2000" b="1" dirty="0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Georgia" pitchFamily="18" charset="0"/>
              </a:rPr>
              <a:t>к пиломатериалам, а какие – к древесным.</a:t>
            </a:r>
            <a:br>
              <a:rPr lang="ru-RU" sz="2000" b="1" dirty="0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sz="2000" b="1" i="1" dirty="0" smtClean="0">
                <a:solidFill>
                  <a:prstClr val="white"/>
                </a:solidFill>
                <a:latin typeface="Georgia" pitchFamily="18" charset="0"/>
              </a:rPr>
              <a:t> </a:t>
            </a:r>
            <a:endParaRPr lang="ru-RU" sz="2000" b="1" i="1" dirty="0">
              <a:solidFill>
                <a:prstClr val="white"/>
              </a:solidFill>
              <a:latin typeface="Georgia" pitchFamily="18" charset="0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4076700" y="2590800"/>
            <a:ext cx="11705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Доска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4191000" y="3073400"/>
            <a:ext cx="9284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ДСП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4154488" y="3530600"/>
            <a:ext cx="9541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Брус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3962400" y="4025900"/>
            <a:ext cx="14269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Фанера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4195763" y="4546600"/>
            <a:ext cx="9412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ДВП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3810000" y="5003800"/>
            <a:ext cx="14095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Горбыль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3962400" y="5448300"/>
            <a:ext cx="11682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Брусок</a:t>
            </a: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4094163" y="5981700"/>
            <a:ext cx="10445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Шпон</a:t>
            </a: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304800" y="4038600"/>
            <a:ext cx="2681288" cy="4572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0000FF"/>
                </a:solidFill>
              </a:rPr>
              <a:t>Пиломатериалы</a:t>
            </a: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6307138" y="3886200"/>
            <a:ext cx="1979612" cy="82232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 dirty="0">
                <a:solidFill>
                  <a:srgbClr val="0000FF"/>
                </a:solidFill>
              </a:rPr>
              <a:t>Древесные</a:t>
            </a:r>
          </a:p>
          <a:p>
            <a:pPr eaLnBrk="1" hangingPunct="1"/>
            <a:r>
              <a:rPr lang="ru-RU" sz="2400" b="1" dirty="0">
                <a:solidFill>
                  <a:srgbClr val="0000FF"/>
                </a:solidFill>
              </a:rPr>
              <a:t> материалы</a:t>
            </a:r>
          </a:p>
        </p:txBody>
      </p:sp>
      <p:sp>
        <p:nvSpPr>
          <p:cNvPr id="17428" name="Line 20"/>
          <p:cNvSpPr>
            <a:spLocks noChangeShapeType="1"/>
          </p:cNvSpPr>
          <p:nvPr/>
        </p:nvSpPr>
        <p:spPr bwMode="auto">
          <a:xfrm flipV="1">
            <a:off x="3009900" y="2870200"/>
            <a:ext cx="1066800" cy="1143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31" name="Text Box 23"/>
          <p:cNvSpPr txBox="1">
            <a:spLocks noChangeArrowheads="1"/>
          </p:cNvSpPr>
          <p:nvPr/>
        </p:nvSpPr>
        <p:spPr bwMode="auto">
          <a:xfrm>
            <a:off x="787400" y="6388100"/>
            <a:ext cx="7696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 dirty="0">
                <a:solidFill>
                  <a:schemeClr val="bg1"/>
                </a:solidFill>
                <a:latin typeface="Georgia" pitchFamily="18" charset="0"/>
              </a:rPr>
              <a:t>Проверьте себя, щёлкнув левой кнопкой мыши</a:t>
            </a:r>
          </a:p>
        </p:txBody>
      </p:sp>
      <p:sp>
        <p:nvSpPr>
          <p:cNvPr id="17432" name="Line 24"/>
          <p:cNvSpPr>
            <a:spLocks noChangeShapeType="1"/>
          </p:cNvSpPr>
          <p:nvPr/>
        </p:nvSpPr>
        <p:spPr bwMode="auto">
          <a:xfrm flipV="1">
            <a:off x="3009900" y="3733800"/>
            <a:ext cx="1219200" cy="5334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33" name="Line 25"/>
          <p:cNvSpPr>
            <a:spLocks noChangeShapeType="1"/>
          </p:cNvSpPr>
          <p:nvPr/>
        </p:nvSpPr>
        <p:spPr bwMode="auto">
          <a:xfrm>
            <a:off x="2971800" y="4419600"/>
            <a:ext cx="914400" cy="685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34" name="Line 26"/>
          <p:cNvSpPr>
            <a:spLocks noChangeShapeType="1"/>
          </p:cNvSpPr>
          <p:nvPr/>
        </p:nvSpPr>
        <p:spPr bwMode="auto">
          <a:xfrm>
            <a:off x="2895600" y="4495800"/>
            <a:ext cx="1143000" cy="1143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35" name="Line 27"/>
          <p:cNvSpPr>
            <a:spLocks noChangeShapeType="1"/>
          </p:cNvSpPr>
          <p:nvPr/>
        </p:nvSpPr>
        <p:spPr bwMode="auto">
          <a:xfrm flipH="1" flipV="1">
            <a:off x="4876800" y="3276600"/>
            <a:ext cx="1447800" cy="6096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36" name="Line 28"/>
          <p:cNvSpPr>
            <a:spLocks noChangeShapeType="1"/>
          </p:cNvSpPr>
          <p:nvPr/>
        </p:nvSpPr>
        <p:spPr bwMode="auto">
          <a:xfrm>
            <a:off x="5181600" y="4267200"/>
            <a:ext cx="11430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37" name="Line 29"/>
          <p:cNvSpPr>
            <a:spLocks noChangeShapeType="1"/>
          </p:cNvSpPr>
          <p:nvPr/>
        </p:nvSpPr>
        <p:spPr bwMode="auto">
          <a:xfrm flipH="1">
            <a:off x="4953000" y="4495800"/>
            <a:ext cx="1371600" cy="304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38" name="Line 30"/>
          <p:cNvSpPr>
            <a:spLocks noChangeShapeType="1"/>
          </p:cNvSpPr>
          <p:nvPr/>
        </p:nvSpPr>
        <p:spPr bwMode="auto">
          <a:xfrm flipH="1">
            <a:off x="5105400" y="4724400"/>
            <a:ext cx="1295400" cy="1447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05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  <p:bldP spid="17416" grpId="0"/>
      <p:bldP spid="17417" grpId="0"/>
      <p:bldP spid="17418" grpId="0"/>
      <p:bldP spid="17419" grpId="0"/>
      <p:bldP spid="17420" grpId="0"/>
      <p:bldP spid="17421" grpId="0"/>
      <p:bldP spid="17422" grpId="0"/>
      <p:bldP spid="17424" grpId="0" animBg="1"/>
      <p:bldP spid="17425" grpId="0" animBg="1"/>
      <p:bldP spid="17428" grpId="0" animBg="1"/>
      <p:bldP spid="17431" grpId="0"/>
      <p:bldP spid="17432" grpId="0" animBg="1"/>
      <p:bldP spid="17433" grpId="0" animBg="1"/>
      <p:bldP spid="17434" grpId="0" animBg="1"/>
      <p:bldP spid="17435" grpId="0" animBg="1"/>
      <p:bldP spid="17436" grpId="0" animBg="1"/>
      <p:bldP spid="17437" grpId="0" animBg="1"/>
      <p:bldP spid="174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82" y="2420888"/>
            <a:ext cx="8745487" cy="26236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510" y="116632"/>
            <a:ext cx="2005959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7345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144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u="sng" dirty="0">
                <a:solidFill>
                  <a:schemeClr val="bg1"/>
                </a:solidFill>
                <a:latin typeface="Georgia" pitchFamily="18" charset="0"/>
              </a:rPr>
              <a:t>Д</a:t>
            </a:r>
            <a:r>
              <a:rPr lang="ru-RU" sz="3200" b="1" i="1" u="sng" dirty="0" smtClean="0">
                <a:solidFill>
                  <a:schemeClr val="bg1"/>
                </a:solidFill>
                <a:latin typeface="Georgia" pitchFamily="18" charset="0"/>
              </a:rPr>
              <a:t>омашнее </a:t>
            </a:r>
            <a:r>
              <a:rPr lang="ru-RU" sz="3200" b="1" i="1" u="sng" dirty="0">
                <a:solidFill>
                  <a:schemeClr val="bg1"/>
                </a:solidFill>
                <a:latin typeface="Georgia" pitchFamily="18" charset="0"/>
              </a:rPr>
              <a:t>задание: </a:t>
            </a:r>
            <a:endParaRPr lang="ru-RU" sz="3200" b="1" i="1" u="sng" dirty="0" smtClean="0">
              <a:solidFill>
                <a:schemeClr val="bg1"/>
              </a:solidFill>
              <a:latin typeface="Georgia" pitchFamily="18" charset="0"/>
            </a:endParaRPr>
          </a:p>
          <a:p>
            <a:pPr algn="ctr"/>
            <a:endParaRPr lang="ru-RU" sz="3200" b="1" i="1" u="sng" dirty="0">
              <a:solidFill>
                <a:schemeClr val="bg1"/>
              </a:solidFill>
              <a:latin typeface="Georgia" pitchFamily="18" charset="0"/>
            </a:endParaRPr>
          </a:p>
          <a:p>
            <a:pPr algn="ctr"/>
            <a:endParaRPr lang="ru-RU" sz="3200" b="1" i="1" u="sng" dirty="0">
              <a:solidFill>
                <a:schemeClr val="bg1"/>
              </a:solidFill>
              <a:latin typeface="Georgia" pitchFamily="18" charset="0"/>
            </a:endParaRPr>
          </a:p>
          <a:p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Используя  Интернет, найти информацию об использовании деревьев Республики Хакасии?</a:t>
            </a:r>
          </a:p>
          <a:p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Найти картинки с применением пиломатериалов. </a:t>
            </a:r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Изготовить кормушку для птиц, используя отходы пиломатериалов.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9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1534131"/>
            <a:ext cx="6444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prstClr val="white"/>
                </a:solidFill>
                <a:latin typeface="Georgia" pitchFamily="18" charset="0"/>
              </a:rPr>
              <a:t>Спасибо за внимание!!!!!</a:t>
            </a:r>
            <a:endParaRPr lang="ru-RU" sz="3600" b="1" i="1" dirty="0">
              <a:solidFill>
                <a:prstClr val="white"/>
              </a:solidFill>
              <a:latin typeface="Georgia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348" y="2180462"/>
            <a:ext cx="5987008" cy="4410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9404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27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17" y="1052736"/>
            <a:ext cx="3977635" cy="46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59632" y="404664"/>
            <a:ext cx="6431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  <a:latin typeface="Georgia" pitchFamily="18" charset="0"/>
              </a:rPr>
              <a:t>Строение ствола дерева</a:t>
            </a:r>
            <a:endParaRPr lang="ru-RU" sz="28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4" name="Picture 13" descr="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552" y="1628800"/>
            <a:ext cx="4830129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5153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9" t="20430" r="26033" b="34409"/>
          <a:stretch>
            <a:fillRect/>
          </a:stretch>
        </p:blipFill>
        <p:spPr bwMode="auto">
          <a:xfrm>
            <a:off x="467544" y="1124744"/>
            <a:ext cx="8136904" cy="5702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323528" y="260648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  <a:latin typeface="Georgia" pitchFamily="18" charset="0"/>
              </a:rPr>
              <a:t>Задание 1. Запишите под соответствующими цифрами части ствола.</a:t>
            </a:r>
            <a:endParaRPr lang="ru-RU" b="1" i="1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86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7" t="41577" r="27766" b="17921"/>
          <a:stretch>
            <a:fillRect/>
          </a:stretch>
        </p:blipFill>
        <p:spPr bwMode="auto">
          <a:xfrm>
            <a:off x="395536" y="1124744"/>
            <a:ext cx="7992888" cy="5544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23528" y="260648"/>
            <a:ext cx="8424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  <a:latin typeface="Georgia" pitchFamily="18" charset="0"/>
              </a:rPr>
              <a:t>Проверяем!</a:t>
            </a:r>
            <a:endParaRPr lang="ru-RU" sz="20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070" y="0"/>
            <a:ext cx="1459971" cy="170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05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  <a:latin typeface="Georgia" pitchFamily="18" charset="0"/>
              </a:rPr>
              <a:t>Задание 2. Запишите под соответствующими цифрами части ствола.</a:t>
            </a:r>
            <a:endParaRPr lang="ru-RU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72" y="1196752"/>
            <a:ext cx="8663847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11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98" y="1988840"/>
            <a:ext cx="8954102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23528" y="260648"/>
            <a:ext cx="8424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  <a:latin typeface="Georgia" pitchFamily="18" charset="0"/>
              </a:rPr>
              <a:t>Проверяем!</a:t>
            </a:r>
            <a:endParaRPr lang="ru-RU" sz="20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366" y="116633"/>
            <a:ext cx="1902098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3473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735</TotalTime>
  <Words>417</Words>
  <Application>Microsoft Office PowerPoint</Application>
  <PresentationFormat>Экран (4:3)</PresentationFormat>
  <Paragraphs>121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31</vt:i4>
      </vt:variant>
    </vt:vector>
  </HeadingPairs>
  <TitlesOfParts>
    <vt:vector size="42" baseType="lpstr">
      <vt:lpstr>Тема Office</vt:lpstr>
      <vt:lpstr>1_Тема Office</vt:lpstr>
      <vt:lpstr>2_Тема Office</vt:lpstr>
      <vt:lpstr>Оформление по умолчанию</vt:lpstr>
      <vt:lpstr>1_Оформление по умолчанию</vt:lpstr>
      <vt:lpstr>3_Тема Office</vt:lpstr>
      <vt:lpstr>2_Оформление по умолчанию</vt:lpstr>
      <vt:lpstr>4_Тема Office</vt:lpstr>
      <vt:lpstr>3_Оформление по умолчанию</vt:lpstr>
      <vt:lpstr>4_Оформление по умолчанию</vt:lpstr>
      <vt:lpstr>5_Тема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Породы древесины</vt:lpstr>
      <vt:lpstr>Лиственные породы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Пиломатериалы</vt:lpstr>
      <vt:lpstr>Пиломатериалы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Древесные материалы</vt:lpstr>
      <vt:lpstr>Задание 5. Отметь стрелками, какие материалы относятся  к пиломатериалам, а какие – к древесным.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</dc:creator>
  <cp:lastModifiedBy>SAMSUNG</cp:lastModifiedBy>
  <cp:revision>16</cp:revision>
  <dcterms:created xsi:type="dcterms:W3CDTF">2022-09-22T05:34:06Z</dcterms:created>
  <dcterms:modified xsi:type="dcterms:W3CDTF">2022-09-22T18:00:09Z</dcterms:modified>
</cp:coreProperties>
</file>