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1" d="100"/>
          <a:sy n="91" d="100"/>
        </p:scale>
        <p:origin x="-1200" y="1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BD20C-1583-4603-AB39-E609BE086542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FB269BB-21C8-43A2-8628-61F978832F98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 advClick="0" advTm="8000">
        <p:dissolv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BD20C-1583-4603-AB39-E609BE086542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269BB-21C8-43A2-8628-61F978832F9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 advClick="0" advTm="8000">
        <p:dissolv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BD20C-1583-4603-AB39-E609BE086542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269BB-21C8-43A2-8628-61F978832F9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 advClick="0" advTm="8000">
        <p:dissolv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BD20C-1583-4603-AB39-E609BE086542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269BB-21C8-43A2-8628-61F978832F9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 advClick="0" advTm="8000">
        <p:dissolv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BD20C-1583-4603-AB39-E609BE086542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269BB-21C8-43A2-8628-61F978832F98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 advClick="0" advTm="8000">
        <p:dissolv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BD20C-1583-4603-AB39-E609BE086542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269BB-21C8-43A2-8628-61F978832F98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 advClick="0" advTm="8000">
        <p:dissolv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BD20C-1583-4603-AB39-E609BE086542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269BB-21C8-43A2-8628-61F978832F98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 advClick="0" advTm="8000">
        <p:dissolv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BD20C-1583-4603-AB39-E609BE086542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269BB-21C8-43A2-8628-61F978832F9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 advClick="0" advTm="8000">
        <p:dissolv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BD20C-1583-4603-AB39-E609BE086542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269BB-21C8-43A2-8628-61F978832F9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 advClick="0" advTm="8000">
        <p:dissolv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BD20C-1583-4603-AB39-E609BE086542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269BB-21C8-43A2-8628-61F978832F9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 advClick="0" advTm="8000">
        <p:dissolv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BD20C-1583-4603-AB39-E609BE086542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269BB-21C8-43A2-8628-61F978832F9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 advClick="0" advTm="8000">
        <p:dissolv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A8ABD20C-1583-4603-AB39-E609BE086542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CFB269BB-21C8-43A2-8628-61F978832F98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 advClick="0" advTm="8000">
        <p:dissolv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5.xml"/><Relationship Id="rId9" Type="http://schemas.openxmlformats.org/officeDocument/2006/relationships/slide" Target="slide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Past Simple</a:t>
            </a:r>
            <a:r>
              <a:rPr lang="ru-RU" dirty="0" smtClean="0"/>
              <a:t> </a:t>
            </a:r>
            <a:r>
              <a:rPr lang="en-US" dirty="0" smtClean="0"/>
              <a:t>Tense</a:t>
            </a:r>
            <a:br>
              <a:rPr lang="en-US" dirty="0" smtClean="0"/>
            </a:br>
            <a:r>
              <a:rPr lang="en-US" dirty="0" smtClean="0"/>
              <a:t>(</a:t>
            </a:r>
            <a:r>
              <a:rPr lang="ru-RU" dirty="0" smtClean="0"/>
              <a:t>прошедшее простое время</a:t>
            </a:r>
            <a:r>
              <a:rPr lang="en-US" dirty="0" smtClean="0"/>
              <a:t>)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3573016"/>
            <a:ext cx="6400800" cy="1473200"/>
          </a:xfrm>
        </p:spPr>
        <p:txBody>
          <a:bodyPr>
            <a:noAutofit/>
          </a:bodyPr>
          <a:lstStyle/>
          <a:p>
            <a:pPr algn="l"/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512979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 advClick="0" advTm="8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Сделайте предложения вопросительными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27584" y="1700809"/>
            <a:ext cx="7920880" cy="4745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altLang="ru-RU" sz="2400" b="1" u="sng" dirty="0" smtClean="0">
                <a:solidFill>
                  <a:srgbClr val="008000"/>
                </a:solidFill>
                <a:latin typeface="Comic Sans MS" pitchFamily="66" charset="0"/>
              </a:rPr>
              <a:t>Образец    </a:t>
            </a:r>
            <a:r>
              <a:rPr lang="en-US" altLang="ru-RU" sz="2400" b="1" dirty="0" smtClean="0">
                <a:latin typeface="Comic Sans MS" pitchFamily="66" charset="0"/>
              </a:rPr>
              <a:t>I </a:t>
            </a:r>
            <a:r>
              <a:rPr lang="en-US" altLang="ru-RU" sz="2400" b="1" dirty="0">
                <a:solidFill>
                  <a:schemeClr val="accent2"/>
                </a:solidFill>
                <a:latin typeface="Comic Sans MS" pitchFamily="66" charset="0"/>
              </a:rPr>
              <a:t>watch</a:t>
            </a:r>
            <a:r>
              <a:rPr lang="en-US" altLang="ru-RU" sz="2400" b="1" dirty="0">
                <a:solidFill>
                  <a:srgbClr val="CC0000"/>
                </a:solidFill>
                <a:latin typeface="Comic Sans MS" pitchFamily="66" charset="0"/>
              </a:rPr>
              <a:t>ed</a:t>
            </a:r>
            <a:r>
              <a:rPr lang="en-US" altLang="ru-RU" sz="2400" b="1" dirty="0">
                <a:latin typeface="Comic Sans MS" pitchFamily="66" charset="0"/>
              </a:rPr>
              <a:t> TV at night.</a:t>
            </a:r>
          </a:p>
          <a:p>
            <a:pPr>
              <a:lnSpc>
                <a:spcPct val="90000"/>
              </a:lnSpc>
            </a:pPr>
            <a:r>
              <a:rPr lang="en-US" altLang="ru-RU" sz="2400" b="1" dirty="0">
                <a:latin typeface="Comic Sans MS" pitchFamily="66" charset="0"/>
              </a:rPr>
              <a:t>		</a:t>
            </a:r>
            <a:r>
              <a:rPr lang="en-US" altLang="ru-RU" sz="2400" b="1" dirty="0">
                <a:solidFill>
                  <a:srgbClr val="CC0000"/>
                </a:solidFill>
                <a:latin typeface="Comic Sans MS" pitchFamily="66" charset="0"/>
              </a:rPr>
              <a:t>Did</a:t>
            </a:r>
            <a:r>
              <a:rPr lang="en-US" altLang="ru-RU" sz="2400" b="1" dirty="0">
                <a:latin typeface="Comic Sans MS" pitchFamily="66" charset="0"/>
              </a:rPr>
              <a:t> you</a:t>
            </a:r>
            <a:r>
              <a:rPr lang="en-US" altLang="ru-RU" sz="2400" b="1" dirty="0">
                <a:solidFill>
                  <a:schemeClr val="accent2"/>
                </a:solidFill>
                <a:latin typeface="Comic Sans MS" pitchFamily="66" charset="0"/>
              </a:rPr>
              <a:t> watch</a:t>
            </a:r>
            <a:r>
              <a:rPr lang="en-US" altLang="ru-RU" sz="2400" b="1" dirty="0">
                <a:latin typeface="Comic Sans MS" pitchFamily="66" charset="0"/>
              </a:rPr>
              <a:t> TV at night?</a:t>
            </a:r>
          </a:p>
          <a:p>
            <a:pPr>
              <a:lnSpc>
                <a:spcPct val="90000"/>
              </a:lnSpc>
            </a:pPr>
            <a:endParaRPr lang="en-US" altLang="ru-RU" sz="2400" b="1" dirty="0">
              <a:latin typeface="Comic Sans MS" pitchFamily="66" charset="0"/>
            </a:endParaRPr>
          </a:p>
          <a:p>
            <a:pPr>
              <a:lnSpc>
                <a:spcPct val="90000"/>
              </a:lnSpc>
              <a:buFontTx/>
              <a:buChar char="•"/>
            </a:pPr>
            <a:r>
              <a:rPr lang="en-US" altLang="ru-RU" sz="2400" b="1" dirty="0">
                <a:latin typeface="Comic Sans MS" pitchFamily="66" charset="0"/>
              </a:rPr>
              <a:t>I </a:t>
            </a:r>
            <a:r>
              <a:rPr lang="en-US" altLang="ru-RU" sz="2400" b="1" dirty="0">
                <a:solidFill>
                  <a:schemeClr val="accent2"/>
                </a:solidFill>
                <a:latin typeface="Comic Sans MS" pitchFamily="66" charset="0"/>
              </a:rPr>
              <a:t>wash</a:t>
            </a:r>
            <a:r>
              <a:rPr lang="en-US" altLang="ru-RU" sz="2400" b="1" dirty="0">
                <a:solidFill>
                  <a:srgbClr val="CC0000"/>
                </a:solidFill>
                <a:latin typeface="Comic Sans MS" pitchFamily="66" charset="0"/>
              </a:rPr>
              <a:t>ed</a:t>
            </a:r>
            <a:r>
              <a:rPr lang="en-US" altLang="ru-RU" sz="2400" b="1" dirty="0">
                <a:latin typeface="Comic Sans MS" pitchFamily="66" charset="0"/>
              </a:rPr>
              <a:t> my hands and face ten times</a:t>
            </a:r>
            <a:r>
              <a:rPr lang="ru-RU" altLang="ru-RU" sz="2400" b="1" dirty="0">
                <a:latin typeface="Comic Sans MS" pitchFamily="66" charset="0"/>
              </a:rPr>
              <a:t>.</a:t>
            </a:r>
          </a:p>
          <a:p>
            <a:pPr>
              <a:lnSpc>
                <a:spcPct val="90000"/>
              </a:lnSpc>
            </a:pPr>
            <a:r>
              <a:rPr lang="ru-RU" altLang="ru-RU" sz="2400" b="1" dirty="0">
                <a:latin typeface="Comic Sans MS" pitchFamily="66" charset="0"/>
              </a:rPr>
              <a:t>… </a:t>
            </a:r>
            <a:r>
              <a:rPr lang="en-US" altLang="ru-RU" sz="2400" b="1" dirty="0">
                <a:latin typeface="Comic Sans MS" pitchFamily="66" charset="0"/>
              </a:rPr>
              <a:t>you </a:t>
            </a:r>
            <a:r>
              <a:rPr lang="ru-RU" altLang="ru-RU" sz="2400" b="1" dirty="0">
                <a:solidFill>
                  <a:schemeClr val="accent2"/>
                </a:solidFill>
                <a:latin typeface="Comic Sans MS" pitchFamily="66" charset="0"/>
              </a:rPr>
              <a:t>…</a:t>
            </a:r>
            <a:r>
              <a:rPr lang="en-US" altLang="ru-RU" sz="2400" b="1" dirty="0">
                <a:latin typeface="Comic Sans MS" pitchFamily="66" charset="0"/>
              </a:rPr>
              <a:t> your hands and face ten times?</a:t>
            </a:r>
          </a:p>
          <a:p>
            <a:pPr>
              <a:lnSpc>
                <a:spcPct val="90000"/>
              </a:lnSpc>
            </a:pPr>
            <a:endParaRPr lang="en-US" altLang="ru-RU" sz="2400" b="1" dirty="0">
              <a:latin typeface="Comic Sans MS" pitchFamily="66" charset="0"/>
            </a:endParaRPr>
          </a:p>
          <a:p>
            <a:pPr>
              <a:lnSpc>
                <a:spcPct val="90000"/>
              </a:lnSpc>
              <a:buFontTx/>
              <a:buChar char="•"/>
            </a:pPr>
            <a:r>
              <a:rPr lang="en-US" altLang="ru-RU" sz="2400" b="1" dirty="0">
                <a:latin typeface="Comic Sans MS" pitchFamily="66" charset="0"/>
              </a:rPr>
              <a:t>I </a:t>
            </a:r>
            <a:r>
              <a:rPr lang="en-US" altLang="ru-RU" sz="2400" b="1" dirty="0">
                <a:solidFill>
                  <a:schemeClr val="accent2"/>
                </a:solidFill>
                <a:latin typeface="Comic Sans MS" pitchFamily="66" charset="0"/>
              </a:rPr>
              <a:t>play</a:t>
            </a:r>
            <a:r>
              <a:rPr lang="en-US" altLang="ru-RU" sz="2400" b="1" dirty="0">
                <a:solidFill>
                  <a:srgbClr val="CC0000"/>
                </a:solidFill>
                <a:latin typeface="Comic Sans MS" pitchFamily="66" charset="0"/>
              </a:rPr>
              <a:t>ed</a:t>
            </a:r>
            <a:r>
              <a:rPr lang="en-US" altLang="ru-RU" sz="2400" b="1" dirty="0">
                <a:latin typeface="Comic Sans MS" pitchFamily="66" charset="0"/>
              </a:rPr>
              <a:t> chess with a champion.</a:t>
            </a:r>
          </a:p>
          <a:p>
            <a:pPr>
              <a:lnSpc>
                <a:spcPct val="90000"/>
              </a:lnSpc>
            </a:pPr>
            <a:r>
              <a:rPr lang="ru-RU" altLang="ru-RU" sz="2400" b="1" dirty="0">
                <a:solidFill>
                  <a:srgbClr val="CC0000"/>
                </a:solidFill>
                <a:latin typeface="Comic Sans MS" pitchFamily="66" charset="0"/>
              </a:rPr>
              <a:t>… </a:t>
            </a:r>
            <a:r>
              <a:rPr lang="en-US" altLang="ru-RU" sz="2400" b="1" dirty="0">
                <a:solidFill>
                  <a:schemeClr val="accent2"/>
                </a:solidFill>
                <a:latin typeface="Comic Sans MS" pitchFamily="66" charset="0"/>
              </a:rPr>
              <a:t> </a:t>
            </a:r>
            <a:r>
              <a:rPr lang="en-US" altLang="ru-RU" sz="2400" b="1" dirty="0">
                <a:latin typeface="Comic Sans MS" pitchFamily="66" charset="0"/>
              </a:rPr>
              <a:t>you</a:t>
            </a:r>
            <a:r>
              <a:rPr lang="en-US" altLang="ru-RU" sz="2400" b="1" dirty="0">
                <a:solidFill>
                  <a:schemeClr val="accent2"/>
                </a:solidFill>
                <a:latin typeface="Comic Sans MS" pitchFamily="66" charset="0"/>
              </a:rPr>
              <a:t> </a:t>
            </a:r>
            <a:r>
              <a:rPr lang="ru-RU" altLang="ru-RU" sz="2400" b="1" dirty="0">
                <a:solidFill>
                  <a:schemeClr val="accent2"/>
                </a:solidFill>
                <a:latin typeface="Comic Sans MS" pitchFamily="66" charset="0"/>
              </a:rPr>
              <a:t>… </a:t>
            </a:r>
            <a:r>
              <a:rPr lang="en-US" altLang="ru-RU" sz="2400" b="1" dirty="0">
                <a:latin typeface="Comic Sans MS" pitchFamily="66" charset="0"/>
              </a:rPr>
              <a:t> chess with a champion?</a:t>
            </a:r>
          </a:p>
          <a:p>
            <a:pPr>
              <a:lnSpc>
                <a:spcPct val="90000"/>
              </a:lnSpc>
            </a:pPr>
            <a:endParaRPr lang="en-US" altLang="ru-RU" sz="2400" b="1" dirty="0">
              <a:latin typeface="Comic Sans MS" pitchFamily="66" charset="0"/>
            </a:endParaRPr>
          </a:p>
          <a:p>
            <a:pPr>
              <a:lnSpc>
                <a:spcPct val="90000"/>
              </a:lnSpc>
              <a:buFontTx/>
              <a:buChar char="•"/>
            </a:pPr>
            <a:r>
              <a:rPr lang="en-US" altLang="ru-RU" sz="2400" b="1" dirty="0">
                <a:latin typeface="Comic Sans MS" pitchFamily="66" charset="0"/>
              </a:rPr>
              <a:t>I </a:t>
            </a:r>
            <a:r>
              <a:rPr lang="en-US" altLang="ru-RU" sz="2400" b="1" dirty="0">
                <a:solidFill>
                  <a:schemeClr val="accent2"/>
                </a:solidFill>
                <a:latin typeface="Comic Sans MS" pitchFamily="66" charset="0"/>
              </a:rPr>
              <a:t>help</a:t>
            </a:r>
            <a:r>
              <a:rPr lang="en-US" altLang="ru-RU" sz="2400" b="1" dirty="0">
                <a:solidFill>
                  <a:srgbClr val="CC0000"/>
                </a:solidFill>
                <a:latin typeface="Comic Sans MS" pitchFamily="66" charset="0"/>
              </a:rPr>
              <a:t>ed</a:t>
            </a:r>
            <a:r>
              <a:rPr lang="en-US" altLang="ru-RU" sz="2400" b="1" dirty="0">
                <a:latin typeface="Comic Sans MS" pitchFamily="66" charset="0"/>
              </a:rPr>
              <a:t> my friends to do their homework.</a:t>
            </a:r>
          </a:p>
          <a:p>
            <a:pPr>
              <a:lnSpc>
                <a:spcPct val="90000"/>
              </a:lnSpc>
            </a:pPr>
            <a:r>
              <a:rPr lang="ru-RU" altLang="ru-RU" sz="2400" b="1" dirty="0">
                <a:solidFill>
                  <a:srgbClr val="CC0000"/>
                </a:solidFill>
                <a:latin typeface="Comic Sans MS" pitchFamily="66" charset="0"/>
              </a:rPr>
              <a:t>… </a:t>
            </a:r>
            <a:r>
              <a:rPr lang="en-US" altLang="ru-RU" sz="2400" b="1" dirty="0">
                <a:solidFill>
                  <a:schemeClr val="accent2"/>
                </a:solidFill>
                <a:latin typeface="Comic Sans MS" pitchFamily="66" charset="0"/>
              </a:rPr>
              <a:t> </a:t>
            </a:r>
            <a:r>
              <a:rPr lang="en-US" altLang="ru-RU" sz="2400" b="1" dirty="0">
                <a:latin typeface="Comic Sans MS" pitchFamily="66" charset="0"/>
              </a:rPr>
              <a:t>you</a:t>
            </a:r>
            <a:r>
              <a:rPr lang="en-US" altLang="ru-RU" sz="2400" b="1" dirty="0">
                <a:solidFill>
                  <a:schemeClr val="accent2"/>
                </a:solidFill>
                <a:latin typeface="Comic Sans MS" pitchFamily="66" charset="0"/>
              </a:rPr>
              <a:t> </a:t>
            </a:r>
            <a:r>
              <a:rPr lang="ru-RU" altLang="ru-RU" sz="2400" b="1" dirty="0">
                <a:solidFill>
                  <a:schemeClr val="accent2"/>
                </a:solidFill>
                <a:latin typeface="Comic Sans MS" pitchFamily="66" charset="0"/>
              </a:rPr>
              <a:t>… </a:t>
            </a:r>
            <a:r>
              <a:rPr lang="en-US" altLang="ru-RU" sz="2400" b="1" dirty="0">
                <a:latin typeface="Comic Sans MS" pitchFamily="66" charset="0"/>
              </a:rPr>
              <a:t> your friends to do their homework?</a:t>
            </a:r>
          </a:p>
          <a:p>
            <a:pPr>
              <a:lnSpc>
                <a:spcPct val="90000"/>
              </a:lnSpc>
            </a:pPr>
            <a:endParaRPr lang="en-US" altLang="ru-RU" sz="2400" b="1" dirty="0">
              <a:latin typeface="Comic Sans MS" pitchFamily="66" charset="0"/>
            </a:endParaRPr>
          </a:p>
          <a:p>
            <a:pPr>
              <a:lnSpc>
                <a:spcPct val="90000"/>
              </a:lnSpc>
              <a:buFontTx/>
              <a:buChar char="•"/>
            </a:pPr>
            <a:r>
              <a:rPr lang="en-US" altLang="ru-RU" sz="2400" b="1" dirty="0">
                <a:latin typeface="Comic Sans MS" pitchFamily="66" charset="0"/>
              </a:rPr>
              <a:t>I </a:t>
            </a:r>
            <a:r>
              <a:rPr lang="en-US" altLang="ru-RU" sz="2400" b="1" dirty="0">
                <a:solidFill>
                  <a:schemeClr val="accent2"/>
                </a:solidFill>
                <a:latin typeface="Comic Sans MS" pitchFamily="66" charset="0"/>
              </a:rPr>
              <a:t>clean</a:t>
            </a:r>
            <a:r>
              <a:rPr lang="en-US" altLang="ru-RU" sz="2400" b="1" dirty="0">
                <a:solidFill>
                  <a:srgbClr val="CC0000"/>
                </a:solidFill>
                <a:latin typeface="Comic Sans MS" pitchFamily="66" charset="0"/>
              </a:rPr>
              <a:t>ed</a:t>
            </a:r>
            <a:r>
              <a:rPr lang="en-US" altLang="ru-RU" sz="2400" b="1" dirty="0">
                <a:latin typeface="Comic Sans MS" pitchFamily="66" charset="0"/>
              </a:rPr>
              <a:t> my teeth three times.  </a:t>
            </a:r>
          </a:p>
          <a:p>
            <a:pPr>
              <a:lnSpc>
                <a:spcPct val="90000"/>
              </a:lnSpc>
            </a:pPr>
            <a:r>
              <a:rPr lang="ru-RU" altLang="ru-RU" sz="2400" b="1" dirty="0">
                <a:solidFill>
                  <a:srgbClr val="CC0000"/>
                </a:solidFill>
                <a:latin typeface="Comic Sans MS" pitchFamily="66" charset="0"/>
              </a:rPr>
              <a:t>…. </a:t>
            </a:r>
            <a:r>
              <a:rPr lang="en-US" altLang="ru-RU" sz="2400" b="1" dirty="0">
                <a:solidFill>
                  <a:schemeClr val="accent2"/>
                </a:solidFill>
                <a:latin typeface="Comic Sans MS" pitchFamily="66" charset="0"/>
              </a:rPr>
              <a:t> </a:t>
            </a:r>
            <a:r>
              <a:rPr lang="en-US" altLang="ru-RU" sz="2400" b="1" dirty="0">
                <a:latin typeface="Comic Sans MS" pitchFamily="66" charset="0"/>
              </a:rPr>
              <a:t>you</a:t>
            </a:r>
            <a:r>
              <a:rPr lang="en-US" altLang="ru-RU" sz="2400" b="1" dirty="0">
                <a:solidFill>
                  <a:schemeClr val="accent2"/>
                </a:solidFill>
                <a:latin typeface="Comic Sans MS" pitchFamily="66" charset="0"/>
              </a:rPr>
              <a:t> </a:t>
            </a:r>
            <a:r>
              <a:rPr lang="ru-RU" altLang="ru-RU" sz="2400" b="1" dirty="0">
                <a:solidFill>
                  <a:schemeClr val="accent2"/>
                </a:solidFill>
                <a:latin typeface="Comic Sans MS" pitchFamily="66" charset="0"/>
              </a:rPr>
              <a:t>… </a:t>
            </a:r>
            <a:r>
              <a:rPr lang="en-US" altLang="ru-RU" sz="2400" b="1" dirty="0">
                <a:latin typeface="Comic Sans MS" pitchFamily="66" charset="0"/>
              </a:rPr>
              <a:t>your teeth three times?</a:t>
            </a:r>
          </a:p>
        </p:txBody>
      </p:sp>
    </p:spTree>
    <p:extLst>
      <p:ext uri="{BB962C8B-B14F-4D97-AF65-F5344CB8AC3E}">
        <p14:creationId xmlns:p14="http://schemas.microsoft.com/office/powerpoint/2010/main" val="3851445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 advClick="0" advTm="8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Well done!!!</a:t>
            </a:r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403648" y="2675467"/>
            <a:ext cx="6876752" cy="2049677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6600" b="1" i="1" dirty="0" smtClean="0"/>
              <a:t>Спасибо за внимание!</a:t>
            </a:r>
            <a:endParaRPr lang="ru-RU" sz="6600" b="1" i="1" dirty="0"/>
          </a:p>
        </p:txBody>
      </p:sp>
    </p:spTree>
    <p:extLst>
      <p:ext uri="{BB962C8B-B14F-4D97-AF65-F5344CB8AC3E}">
        <p14:creationId xmlns:p14="http://schemas.microsoft.com/office/powerpoint/2010/main" val="734619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 advClick="0" advTm="8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Содержание: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1772816"/>
            <a:ext cx="7452816" cy="4536504"/>
          </a:xfrm>
        </p:spPr>
        <p:txBody>
          <a:bodyPr>
            <a:normAutofit/>
          </a:bodyPr>
          <a:lstStyle/>
          <a:p>
            <a:r>
              <a:rPr lang="ru-RU" dirty="0" smtClean="0">
                <a:hlinkClick r:id="rId2" action="ppaction://hlinksldjump"/>
              </a:rPr>
              <a:t>Употребление</a:t>
            </a:r>
            <a:endParaRPr lang="ru-RU" dirty="0" smtClean="0"/>
          </a:p>
          <a:p>
            <a:r>
              <a:rPr lang="ru-RU" dirty="0" smtClean="0">
                <a:hlinkClick r:id="rId3" action="ppaction://hlinksldjump"/>
              </a:rPr>
              <a:t>Образование </a:t>
            </a:r>
            <a:r>
              <a:rPr lang="en-US" dirty="0" smtClean="0">
                <a:hlinkClick r:id="rId3" action="ppaction://hlinksldjump"/>
              </a:rPr>
              <a:t>Past Simple</a:t>
            </a:r>
            <a:endParaRPr lang="ru-RU" dirty="0" smtClean="0"/>
          </a:p>
          <a:p>
            <a:r>
              <a:rPr lang="ru-RU" dirty="0" smtClean="0">
                <a:hlinkClick r:id="rId4" action="ppaction://hlinksldjump"/>
              </a:rPr>
              <a:t>Правила правописания</a:t>
            </a:r>
            <a:endParaRPr lang="ru-RU" dirty="0" smtClean="0"/>
          </a:p>
          <a:p>
            <a:r>
              <a:rPr lang="ru-RU" dirty="0" smtClean="0">
                <a:hlinkClick r:id="rId5" action="ppaction://hlinksldjump"/>
              </a:rPr>
              <a:t>Образование отрицательных и вопросительных предложений</a:t>
            </a:r>
            <a:endParaRPr lang="ru-RU" dirty="0" smtClean="0"/>
          </a:p>
          <a:p>
            <a:r>
              <a:rPr lang="ru-RU" dirty="0" smtClean="0">
                <a:hlinkClick r:id="rId6" action="ppaction://hlinksldjump"/>
              </a:rPr>
              <a:t>Произношение</a:t>
            </a:r>
            <a:endParaRPr lang="ru-RU" dirty="0" smtClean="0"/>
          </a:p>
          <a:p>
            <a:r>
              <a:rPr lang="ru-RU" dirty="0" smtClean="0">
                <a:hlinkClick r:id="rId7" action="ppaction://hlinksldjump"/>
              </a:rPr>
              <a:t>Собери глаголы в нужную корзину</a:t>
            </a:r>
            <a:endParaRPr lang="ru-RU" dirty="0" smtClean="0"/>
          </a:p>
          <a:p>
            <a:r>
              <a:rPr lang="ru-RU" dirty="0" smtClean="0">
                <a:hlinkClick r:id="rId8" action="ppaction://hlinksldjump"/>
              </a:rPr>
              <a:t>Сделай следующие предложения отрицательными:</a:t>
            </a:r>
            <a:endParaRPr lang="ru-RU" dirty="0" smtClean="0"/>
          </a:p>
          <a:p>
            <a:r>
              <a:rPr lang="ru-RU" dirty="0" smtClean="0">
                <a:hlinkClick r:id="rId9" action="ppaction://hlinksldjump"/>
              </a:rPr>
              <a:t>Сделайте предложения вопросительными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32670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 advClick="0" advTm="8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hlinkClick r:id="rId2" action="ppaction://hlinksldjump"/>
              </a:rPr>
              <a:t>Употребление</a:t>
            </a:r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2675467"/>
            <a:ext cx="7408333" cy="1689637"/>
          </a:xfrm>
        </p:spPr>
        <p:txBody>
          <a:bodyPr>
            <a:normAutofit/>
          </a:bodyPr>
          <a:lstStyle/>
          <a:p>
            <a:r>
              <a:rPr lang="en-US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Past Simple </a:t>
            </a:r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употребляется , когда речь идёт о действиях, которые происходили в прошлом. </a:t>
            </a:r>
            <a:endParaRPr lang="ru-RU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4437112"/>
            <a:ext cx="871296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u="sng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Указатели времени ( сигналы) , употребляемые с </a:t>
            </a:r>
            <a:r>
              <a:rPr lang="en-US" sz="2800" b="1" u="sng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Past Simple: </a:t>
            </a:r>
          </a:p>
          <a:p>
            <a:r>
              <a:rPr lang="en-US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yesterday, last Monday/ month/ week/ two days /weeks ago.</a:t>
            </a:r>
            <a:endParaRPr lang="ru-RU" sz="2800" b="1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282" t="692" r="16396" b="-692"/>
          <a:stretch/>
        </p:blipFill>
        <p:spPr>
          <a:xfrm>
            <a:off x="7491833" y="2792530"/>
            <a:ext cx="1304318" cy="1676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1345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 advClick="0" advTm="8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7" presetClass="entr" presetSubtype="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build="p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Образование </a:t>
            </a:r>
            <a:r>
              <a:rPr lang="en-US" dirty="0" smtClean="0"/>
              <a:t>Past Simple</a:t>
            </a:r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2675467"/>
            <a:ext cx="3843949" cy="1473613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en-US" altLang="ru-RU" b="1" dirty="0" smtClean="0">
                <a:solidFill>
                  <a:schemeClr val="accent2"/>
                </a:solidFill>
                <a:latin typeface="Comic Sans MS" pitchFamily="66" charset="0"/>
              </a:rPr>
              <a:t>Regular verbs</a:t>
            </a:r>
            <a:r>
              <a:rPr lang="ru-RU" altLang="ru-RU" b="1" dirty="0" smtClean="0">
                <a:solidFill>
                  <a:schemeClr val="accent2"/>
                </a:solidFill>
                <a:latin typeface="Comic Sans MS" pitchFamily="66" charset="0"/>
              </a:rPr>
              <a:t>                Правильные</a:t>
            </a:r>
            <a:r>
              <a:rPr lang="en-US" altLang="ru-RU" b="1" dirty="0" smtClean="0">
                <a:solidFill>
                  <a:schemeClr val="accent2"/>
                </a:solidFill>
                <a:latin typeface="Comic Sans MS" pitchFamily="66" charset="0"/>
              </a:rPr>
              <a:t> </a:t>
            </a:r>
            <a:r>
              <a:rPr lang="ru-RU" altLang="ru-RU" b="1" dirty="0" smtClean="0">
                <a:solidFill>
                  <a:schemeClr val="accent2"/>
                </a:solidFill>
                <a:latin typeface="Comic Sans MS" pitchFamily="66" charset="0"/>
              </a:rPr>
              <a:t>глаголы</a:t>
            </a:r>
            <a:r>
              <a:rPr lang="en-US" altLang="ru-RU" b="1" dirty="0">
                <a:solidFill>
                  <a:schemeClr val="accent2"/>
                </a:solidFill>
                <a:latin typeface="Comic Sans MS" pitchFamily="66" charset="0"/>
              </a:rPr>
              <a:t/>
            </a:r>
            <a:br>
              <a:rPr lang="en-US" altLang="ru-RU" b="1" dirty="0">
                <a:solidFill>
                  <a:schemeClr val="accent2"/>
                </a:solidFill>
                <a:latin typeface="Comic Sans MS" pitchFamily="66" charset="0"/>
              </a:rPr>
            </a:br>
            <a:r>
              <a:rPr lang="en-US" altLang="ru-RU" b="1" dirty="0">
                <a:solidFill>
                  <a:schemeClr val="accent2"/>
                </a:solidFill>
                <a:latin typeface="Comic Sans MS" pitchFamily="66" charset="0"/>
              </a:rPr>
              <a:t>V </a:t>
            </a:r>
            <a:r>
              <a:rPr lang="en-US" altLang="ru-RU" b="1" dirty="0">
                <a:solidFill>
                  <a:schemeClr val="accent2"/>
                </a:solidFill>
                <a:latin typeface="Comic Sans MS" pitchFamily="66" charset="0"/>
                <a:cs typeface="Arial" charset="0"/>
              </a:rPr>
              <a:t>→ V- </a:t>
            </a:r>
            <a:r>
              <a:rPr lang="en-US" altLang="ru-RU" b="1" dirty="0" err="1" smtClean="0">
                <a:solidFill>
                  <a:srgbClr val="CC0000"/>
                </a:solidFill>
                <a:latin typeface="Comic Sans MS" pitchFamily="66" charset="0"/>
                <a:cs typeface="Arial" charset="0"/>
              </a:rPr>
              <a:t>ed</a:t>
            </a:r>
            <a:endParaRPr lang="ru-RU" altLang="ru-RU" b="1" dirty="0" smtClean="0">
              <a:solidFill>
                <a:srgbClr val="CC0000"/>
              </a:solidFill>
              <a:latin typeface="Comic Sans MS" pitchFamily="66" charset="0"/>
              <a:cs typeface="Arial" charset="0"/>
            </a:endParaRPr>
          </a:p>
          <a:p>
            <a:pPr algn="ctr"/>
            <a:r>
              <a:rPr lang="en-US" b="1" dirty="0">
                <a:solidFill>
                  <a:srgbClr val="CC0000"/>
                </a:solidFill>
                <a:latin typeface="Comic Sans MS" pitchFamily="66" charset="0"/>
                <a:cs typeface="Arial" charset="0"/>
              </a:rPr>
              <a:t>w</a:t>
            </a:r>
            <a:r>
              <a:rPr lang="en-US" b="1" dirty="0" smtClean="0">
                <a:solidFill>
                  <a:srgbClr val="CC0000"/>
                </a:solidFill>
                <a:latin typeface="Comic Sans MS" pitchFamily="66" charset="0"/>
                <a:cs typeface="Arial" charset="0"/>
              </a:rPr>
              <a:t>ork-worked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403648" y="2060848"/>
            <a:ext cx="684514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Правильные и неправильные глаголы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44007" y="2645623"/>
            <a:ext cx="432048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anose="030F0702030302020204" pitchFamily="66" charset="0"/>
              </a:rPr>
              <a:t>Irregular verbs</a:t>
            </a:r>
          </a:p>
          <a:p>
            <a:r>
              <a:rPr lang="ru-RU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anose="030F0702030302020204" pitchFamily="66" charset="0"/>
              </a:rPr>
              <a:t>  Неправильные глаголы</a:t>
            </a:r>
            <a:endParaRPr lang="en-US" sz="2400" b="1" dirty="0" smtClean="0">
              <a:solidFill>
                <a:schemeClr val="tx2">
                  <a:lumMod val="60000"/>
                  <a:lumOff val="40000"/>
                </a:schemeClr>
              </a:solidFill>
              <a:latin typeface="Comic Sans MS" panose="030F0702030302020204" pitchFamily="66" charset="0"/>
            </a:endParaRPr>
          </a:p>
          <a:p>
            <a:pPr algn="ctr"/>
            <a:r>
              <a:rPr lang="en-US" sz="2400" b="1" dirty="0">
                <a:solidFill>
                  <a:srgbClr val="C00000"/>
                </a:solidFill>
                <a:latin typeface="Comic Sans MS" panose="030F0702030302020204" pitchFamily="66" charset="0"/>
              </a:rPr>
              <a:t>g</a:t>
            </a:r>
            <a:r>
              <a:rPr lang="en-US" sz="2400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o-went</a:t>
            </a:r>
          </a:p>
          <a:p>
            <a:pPr algn="ctr"/>
            <a:r>
              <a:rPr lang="en-US" sz="2400" b="1" dirty="0">
                <a:solidFill>
                  <a:srgbClr val="C00000"/>
                </a:solidFill>
                <a:latin typeface="Comic Sans MS" panose="030F0702030302020204" pitchFamily="66" charset="0"/>
              </a:rPr>
              <a:t>w</a:t>
            </a:r>
            <a:r>
              <a:rPr lang="en-US" sz="2400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rite-wrote</a:t>
            </a:r>
            <a:endParaRPr lang="ru-RU" sz="2400" b="1" dirty="0" smtClean="0">
              <a:solidFill>
                <a:srgbClr val="C00000"/>
              </a:solidFill>
              <a:latin typeface="Comic Sans MS" panose="030F0702030302020204" pitchFamily="66" charset="0"/>
            </a:endParaRPr>
          </a:p>
          <a:p>
            <a:endParaRPr lang="en-US" sz="2400" b="1" dirty="0" smtClean="0">
              <a:solidFill>
                <a:schemeClr val="tx2">
                  <a:lumMod val="60000"/>
                  <a:lumOff val="40000"/>
                </a:schemeClr>
              </a:solidFill>
              <a:latin typeface="Comic Sans MS" panose="030F0702030302020204" pitchFamily="66" charset="0"/>
            </a:endParaRPr>
          </a:p>
          <a:p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409" y="4335378"/>
            <a:ext cx="1894701" cy="182992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50" b="2401"/>
          <a:stretch/>
        </p:blipFill>
        <p:spPr>
          <a:xfrm>
            <a:off x="7402949" y="4238040"/>
            <a:ext cx="1296914" cy="2215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9557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 advClick="0" advTm="8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build="p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Правила правописания</a:t>
            </a:r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0" y="2636912"/>
            <a:ext cx="8100392" cy="553074"/>
          </a:xfrm>
        </p:spPr>
        <p:txBody>
          <a:bodyPr/>
          <a:lstStyle/>
          <a:p>
            <a:r>
              <a:rPr lang="ru-RU" dirty="0" smtClean="0"/>
              <a:t>•</a:t>
            </a:r>
            <a:r>
              <a:rPr lang="ru-RU" b="1" dirty="0" smtClean="0"/>
              <a:t>После согласной + </a:t>
            </a:r>
            <a:r>
              <a:rPr lang="en-US" b="1" dirty="0" smtClean="0"/>
              <a:t>e </a:t>
            </a:r>
            <a:r>
              <a:rPr lang="ru-RU" b="1" dirty="0" smtClean="0"/>
              <a:t>немое </a:t>
            </a:r>
            <a:endParaRPr lang="ru-RU" b="1" dirty="0"/>
          </a:p>
        </p:txBody>
      </p:sp>
      <p:sp>
        <p:nvSpPr>
          <p:cNvPr id="5" name="Стрелка вправо с вырезом 4"/>
          <p:cNvSpPr/>
          <p:nvPr/>
        </p:nvSpPr>
        <p:spPr>
          <a:xfrm rot="10800000" flipH="1">
            <a:off x="4427984" y="2819018"/>
            <a:ext cx="864096" cy="177934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5292081" y="2605211"/>
            <a:ext cx="18001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 </a:t>
            </a:r>
            <a:r>
              <a:rPr 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d: </a:t>
            </a:r>
            <a:r>
              <a:rPr lang="en-US" sz="32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live</a:t>
            </a:r>
            <a:r>
              <a:rPr 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Стрелка вправо с вырезом 8"/>
          <p:cNvSpPr/>
          <p:nvPr/>
        </p:nvSpPr>
        <p:spPr>
          <a:xfrm>
            <a:off x="7092279" y="2819018"/>
            <a:ext cx="905707" cy="177935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8141027" y="2646375"/>
            <a:ext cx="9311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lived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3528" y="3345228"/>
            <a:ext cx="31683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</a:rPr>
              <a:t>•После согласной  + </a:t>
            </a:r>
            <a:r>
              <a:rPr lang="en-US" sz="2400" b="1" dirty="0">
                <a:solidFill>
                  <a:schemeClr val="bg2">
                    <a:lumMod val="25000"/>
                  </a:schemeClr>
                </a:solidFill>
              </a:rPr>
              <a:t>y</a:t>
            </a:r>
            <a:endParaRPr lang="ru-RU" sz="2400" b="1" dirty="0" smtClean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3" name="Стрелка вправо 12"/>
          <p:cNvSpPr/>
          <p:nvPr/>
        </p:nvSpPr>
        <p:spPr>
          <a:xfrm>
            <a:off x="3491880" y="3501008"/>
            <a:ext cx="936104" cy="19046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4572000" y="3419664"/>
            <a:ext cx="1008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solidFill>
                  <a:schemeClr val="tx2"/>
                </a:solidFill>
              </a:rPr>
              <a:t>i</a:t>
            </a:r>
            <a:r>
              <a:rPr lang="en-US" sz="2800" b="1" dirty="0" smtClean="0">
                <a:solidFill>
                  <a:schemeClr val="tx2"/>
                </a:solidFill>
              </a:rPr>
              <a:t>+ </a:t>
            </a:r>
            <a:r>
              <a:rPr lang="en-US" sz="2800" b="1" dirty="0" err="1" smtClean="0">
                <a:solidFill>
                  <a:srgbClr val="FF0000"/>
                </a:solidFill>
              </a:rPr>
              <a:t>ed</a:t>
            </a:r>
            <a:r>
              <a:rPr lang="en-US" sz="2800" b="1" dirty="0" smtClean="0">
                <a:solidFill>
                  <a:srgbClr val="FF0000"/>
                </a:solidFill>
              </a:rPr>
              <a:t>: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580112" y="3419664"/>
            <a:ext cx="10326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study</a:t>
            </a:r>
            <a:endParaRPr lang="ru-RU" sz="28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Стрелка вправо 17"/>
          <p:cNvSpPr/>
          <p:nvPr/>
        </p:nvSpPr>
        <p:spPr>
          <a:xfrm>
            <a:off x="6732239" y="3596242"/>
            <a:ext cx="812893" cy="21065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7545133" y="3501008"/>
            <a:ext cx="12753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accent2">
                    <a:lumMod val="75000"/>
                  </a:schemeClr>
                </a:solidFill>
              </a:rPr>
              <a:t>s</a:t>
            </a:r>
            <a:r>
              <a:rPr lang="en-US" sz="2400" b="1" dirty="0" smtClean="0">
                <a:solidFill>
                  <a:schemeClr val="accent2">
                    <a:lumMod val="75000"/>
                  </a:schemeClr>
                </a:solidFill>
              </a:rPr>
              <a:t>tudied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95536" y="4180438"/>
            <a:ext cx="2972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•После гласной +</a:t>
            </a:r>
            <a:r>
              <a:rPr lang="en-US" sz="24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y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2400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" name="Стрелка вправо с вырезом 21"/>
          <p:cNvSpPr/>
          <p:nvPr/>
        </p:nvSpPr>
        <p:spPr>
          <a:xfrm>
            <a:off x="3367608" y="4380347"/>
            <a:ext cx="1230518" cy="178590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788022" y="4177253"/>
            <a:ext cx="12241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+ </a:t>
            </a:r>
            <a:r>
              <a:rPr lang="en-US" sz="3200" b="1" dirty="0" err="1" smtClean="0">
                <a:solidFill>
                  <a:srgbClr val="FF0000"/>
                </a:solidFill>
              </a:rPr>
              <a:t>ed</a:t>
            </a:r>
            <a:r>
              <a:rPr lang="en-US" sz="3200" b="1" dirty="0" smtClean="0">
                <a:solidFill>
                  <a:srgbClr val="FF0000"/>
                </a:solidFill>
              </a:rPr>
              <a:t>: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898670" y="4284976"/>
            <a:ext cx="83067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play</a:t>
            </a:r>
            <a:endParaRPr lang="ru-RU" sz="2800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" name="Стрелка вправо с вырезом 25"/>
          <p:cNvSpPr/>
          <p:nvPr/>
        </p:nvSpPr>
        <p:spPr>
          <a:xfrm flipV="1">
            <a:off x="6729347" y="4469638"/>
            <a:ext cx="938997" cy="172463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/>
          <p:cNvSpPr txBox="1"/>
          <p:nvPr/>
        </p:nvSpPr>
        <p:spPr>
          <a:xfrm>
            <a:off x="7849731" y="4354221"/>
            <a:ext cx="11147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played</a:t>
            </a:r>
            <a:endParaRPr lang="ru-RU" sz="24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" y="5157193"/>
            <a:ext cx="6516216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•</a:t>
            </a:r>
            <a:r>
              <a:rPr lang="ru-RU" sz="22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односложных глаголах с гласной между двумя согласными</a:t>
            </a:r>
            <a:endParaRPr lang="ru-RU" sz="22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516217" y="5353531"/>
            <a:ext cx="8640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sto</a:t>
            </a:r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2" name="Стрелка вправо с вырезом 31"/>
          <p:cNvSpPr/>
          <p:nvPr/>
        </p:nvSpPr>
        <p:spPr>
          <a:xfrm>
            <a:off x="7380314" y="5481834"/>
            <a:ext cx="469418" cy="266613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TextBox 32"/>
          <p:cNvSpPr txBox="1"/>
          <p:nvPr/>
        </p:nvSpPr>
        <p:spPr>
          <a:xfrm>
            <a:off x="7921548" y="5372182"/>
            <a:ext cx="133097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sto</a:t>
            </a:r>
            <a:r>
              <a:rPr lang="en-US" sz="2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pp</a:t>
            </a:r>
            <a:r>
              <a:rPr lang="en-US" sz="22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ed</a:t>
            </a:r>
            <a:endParaRPr lang="ru-RU" sz="22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93386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 advClick="0" advTm="8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6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1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6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1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build="p"/>
      <p:bldP spid="5" grpId="0" animBg="1"/>
      <p:bldP spid="7" grpId="0"/>
      <p:bldP spid="9" grpId="0" animBg="1"/>
      <p:bldP spid="11" grpId="0"/>
      <p:bldP spid="12" grpId="0"/>
      <p:bldP spid="13" grpId="0" animBg="1"/>
      <p:bldP spid="15" grpId="0"/>
      <p:bldP spid="17" grpId="0"/>
      <p:bldP spid="18" grpId="0" animBg="1"/>
      <p:bldP spid="20" grpId="0"/>
      <p:bldP spid="21" grpId="0"/>
      <p:bldP spid="22" grpId="0" animBg="1"/>
      <p:bldP spid="24" grpId="0"/>
      <p:bldP spid="25" grpId="0"/>
      <p:bldP spid="26" grpId="0" animBg="1"/>
      <p:bldP spid="28" grpId="0"/>
      <p:bldP spid="30" grpId="0"/>
      <p:bldP spid="31" grpId="0"/>
      <p:bldP spid="32" grpId="0" animBg="1"/>
      <p:bldP spid="3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Образование отрицательных и вопросительных предложений</a:t>
            </a:r>
            <a:endParaRPr lang="ru-RU" sz="3600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40967835"/>
              </p:ext>
            </p:extLst>
          </p:nvPr>
        </p:nvGraphicFramePr>
        <p:xfrm>
          <a:off x="457200" y="1600200"/>
          <a:ext cx="8229599" cy="37425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29599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Утвердительная</a:t>
                      </a:r>
                      <a:r>
                        <a:rPr lang="ru-RU" sz="3200" baseline="0" dirty="0" smtClean="0"/>
                        <a:t> форма</a:t>
                      </a:r>
                      <a:endParaRPr lang="ru-RU" sz="3200" dirty="0"/>
                    </a:p>
                  </a:txBody>
                  <a:tcPr marL="101570" marR="10157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I/you/he/she/it/we/they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="1" baseline="0" dirty="0" smtClean="0"/>
                        <a:t>went.</a:t>
                      </a:r>
                    </a:p>
                  </a:txBody>
                  <a:tcPr marL="101570" marR="10157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accent1"/>
                          </a:solidFill>
                        </a:rPr>
                        <a:t>Отрицательная форма</a:t>
                      </a:r>
                      <a:endParaRPr lang="ru-RU" sz="2800" b="1" dirty="0">
                        <a:solidFill>
                          <a:schemeClr val="accent1"/>
                        </a:solidFill>
                      </a:endParaRPr>
                    </a:p>
                  </a:txBody>
                  <a:tcPr marL="101570" marR="101570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I/you/he/she/it/we/they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="1" baseline="0" dirty="0" smtClean="0"/>
                        <a:t>didn`t go.</a:t>
                      </a:r>
                      <a:endParaRPr lang="ru-RU" b="1" dirty="0" smtClean="0"/>
                    </a:p>
                  </a:txBody>
                  <a:tcPr marL="101570" marR="10157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Вопросительная</a:t>
                      </a:r>
                      <a:r>
                        <a:rPr lang="ru-RU" sz="28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 форма</a:t>
                      </a:r>
                      <a:endParaRPr lang="ru-RU" sz="2800" b="1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 marL="101570" marR="10157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Did</a:t>
                      </a:r>
                      <a:r>
                        <a:rPr lang="en-US" dirty="0" smtClean="0"/>
                        <a:t> I/you/she/it/we/they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="1" baseline="0" dirty="0" smtClean="0"/>
                        <a:t>go.</a:t>
                      </a:r>
                      <a:endParaRPr lang="ru-RU" b="1" dirty="0"/>
                    </a:p>
                  </a:txBody>
                  <a:tcPr marL="101570" marR="101570"/>
                </a:tc>
              </a:tr>
              <a:tr h="618390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rPr>
                        <a:t>Краткие ответы</a:t>
                      </a:r>
                      <a:endParaRPr lang="ru-RU" sz="2800" b="1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 marL="101570" marR="10157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Yes, </a:t>
                      </a:r>
                      <a:r>
                        <a:rPr lang="en-US" sz="2000" b="0" dirty="0" smtClean="0"/>
                        <a:t>I/you/he…</a:t>
                      </a:r>
                      <a:r>
                        <a:rPr lang="en-US" sz="2000" b="1" dirty="0" smtClean="0"/>
                        <a:t> did.                                            No, </a:t>
                      </a:r>
                      <a:r>
                        <a:rPr lang="en-US" sz="2000" b="0" dirty="0" smtClean="0"/>
                        <a:t>I/you/he/</a:t>
                      </a:r>
                      <a:r>
                        <a:rPr lang="en-US" sz="2000" b="1" dirty="0" smtClean="0"/>
                        <a:t>…didn`t.</a:t>
                      </a:r>
                      <a:endParaRPr lang="ru-RU" sz="2000" b="1" dirty="0"/>
                    </a:p>
                  </a:txBody>
                  <a:tcPr marL="101570" marR="10157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48882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 advClick="0" advTm="8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Произношение</a:t>
            </a:r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27584" y="1772816"/>
            <a:ext cx="7704856" cy="4353347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bg2">
                    <a:lumMod val="25000"/>
                  </a:schemeClr>
                </a:solidFill>
              </a:rPr>
              <a:t>Окончание – </a:t>
            </a:r>
            <a:r>
              <a:rPr lang="en-US" sz="3600" b="1" dirty="0" err="1" smtClean="0">
                <a:solidFill>
                  <a:schemeClr val="bg2">
                    <a:lumMod val="25000"/>
                  </a:schemeClr>
                </a:solidFill>
              </a:rPr>
              <a:t>ed</a:t>
            </a:r>
            <a:r>
              <a:rPr lang="en-US" sz="3600" b="1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sz="3600" b="1" dirty="0" smtClean="0">
                <a:solidFill>
                  <a:schemeClr val="bg2">
                    <a:lumMod val="25000"/>
                  </a:schemeClr>
                </a:solidFill>
              </a:rPr>
              <a:t>произносится как :</a:t>
            </a:r>
          </a:p>
          <a:p>
            <a:r>
              <a:rPr lang="ru-RU" sz="3600" b="1" dirty="0" smtClean="0">
                <a:solidFill>
                  <a:schemeClr val="bg2">
                    <a:lumMod val="25000"/>
                  </a:schemeClr>
                </a:solidFill>
              </a:rPr>
              <a:t>[</a:t>
            </a:r>
            <a:r>
              <a:rPr lang="en-US" sz="3600" b="1" dirty="0" smtClean="0">
                <a:solidFill>
                  <a:schemeClr val="bg2">
                    <a:lumMod val="25000"/>
                  </a:schemeClr>
                </a:solidFill>
              </a:rPr>
              <a:t>d]</a:t>
            </a:r>
            <a:r>
              <a:rPr lang="ru-RU" sz="3600" b="1" dirty="0" smtClean="0">
                <a:solidFill>
                  <a:schemeClr val="bg2">
                    <a:lumMod val="25000"/>
                  </a:schemeClr>
                </a:solidFill>
              </a:rPr>
              <a:t>- после звонких согласных и гласных – </a:t>
            </a:r>
            <a:r>
              <a:rPr lang="en-US" sz="3600" b="1" dirty="0" smtClean="0">
                <a:solidFill>
                  <a:schemeClr val="bg2">
                    <a:lumMod val="25000"/>
                  </a:schemeClr>
                </a:solidFill>
              </a:rPr>
              <a:t>lived</a:t>
            </a:r>
            <a:r>
              <a:rPr lang="ru-RU" sz="3600" b="1" dirty="0" smtClean="0">
                <a:solidFill>
                  <a:schemeClr val="bg2">
                    <a:lumMod val="25000"/>
                  </a:schemeClr>
                </a:solidFill>
              </a:rPr>
              <a:t>;</a:t>
            </a:r>
          </a:p>
          <a:p>
            <a:r>
              <a:rPr lang="ru-RU" sz="3600" b="1" dirty="0" smtClean="0">
                <a:solidFill>
                  <a:schemeClr val="bg2">
                    <a:lumMod val="25000"/>
                  </a:schemeClr>
                </a:solidFill>
              </a:rPr>
              <a:t>[</a:t>
            </a:r>
            <a:r>
              <a:rPr lang="en-US" sz="3600" b="1" dirty="0" smtClean="0">
                <a:solidFill>
                  <a:schemeClr val="bg2">
                    <a:lumMod val="25000"/>
                  </a:schemeClr>
                </a:solidFill>
              </a:rPr>
              <a:t>t]</a:t>
            </a:r>
            <a:r>
              <a:rPr lang="ru-RU" sz="3600" b="1" dirty="0" smtClean="0">
                <a:solidFill>
                  <a:schemeClr val="bg2">
                    <a:lumMod val="25000"/>
                  </a:schemeClr>
                </a:solidFill>
              </a:rPr>
              <a:t>- после глухих согласных </a:t>
            </a:r>
            <a:r>
              <a:rPr lang="en-US" sz="3600" b="1" dirty="0" smtClean="0">
                <a:solidFill>
                  <a:schemeClr val="bg2">
                    <a:lumMod val="25000"/>
                  </a:schemeClr>
                </a:solidFill>
              </a:rPr>
              <a:t>(</a:t>
            </a:r>
            <a:r>
              <a:rPr lang="ru-RU" sz="3600" b="1" dirty="0" smtClean="0">
                <a:solidFill>
                  <a:schemeClr val="bg2">
                    <a:lumMod val="25000"/>
                  </a:schemeClr>
                </a:solidFill>
              </a:rPr>
              <a:t>кроме </a:t>
            </a:r>
            <a:r>
              <a:rPr lang="en-US" sz="3600" b="1" dirty="0" smtClean="0">
                <a:solidFill>
                  <a:schemeClr val="bg2">
                    <a:lumMod val="25000"/>
                  </a:schemeClr>
                </a:solidFill>
              </a:rPr>
              <a:t>t)-asked</a:t>
            </a:r>
            <a:r>
              <a:rPr lang="ru-RU" sz="3600" b="1" dirty="0" smtClean="0">
                <a:solidFill>
                  <a:schemeClr val="bg2">
                    <a:lumMod val="25000"/>
                  </a:schemeClr>
                </a:solidFill>
              </a:rPr>
              <a:t>;</a:t>
            </a:r>
          </a:p>
          <a:p>
            <a:r>
              <a:rPr lang="ru-RU" sz="3600" b="1" dirty="0" smtClean="0">
                <a:solidFill>
                  <a:schemeClr val="bg2">
                    <a:lumMod val="25000"/>
                  </a:schemeClr>
                </a:solidFill>
              </a:rPr>
              <a:t>[</a:t>
            </a:r>
            <a:r>
              <a:rPr lang="en-US" sz="3600" b="1" dirty="0" smtClean="0">
                <a:solidFill>
                  <a:schemeClr val="bg2">
                    <a:lumMod val="25000"/>
                  </a:schemeClr>
                </a:solidFill>
              </a:rPr>
              <a:t>Id]</a:t>
            </a:r>
            <a:r>
              <a:rPr lang="ru-RU" sz="3600" b="1" dirty="0" smtClean="0">
                <a:solidFill>
                  <a:schemeClr val="bg2">
                    <a:lumMod val="25000"/>
                  </a:schemeClr>
                </a:solidFill>
              </a:rPr>
              <a:t>-после [</a:t>
            </a:r>
            <a:r>
              <a:rPr lang="en-US" sz="3600" b="1" dirty="0" smtClean="0">
                <a:solidFill>
                  <a:schemeClr val="bg2">
                    <a:lumMod val="25000"/>
                  </a:schemeClr>
                </a:solidFill>
              </a:rPr>
              <a:t>t]</a:t>
            </a:r>
            <a:r>
              <a:rPr lang="ru-RU" sz="3600" b="1" dirty="0" smtClean="0">
                <a:solidFill>
                  <a:schemeClr val="bg2">
                    <a:lumMod val="25000"/>
                  </a:schemeClr>
                </a:solidFill>
              </a:rPr>
              <a:t> и [</a:t>
            </a:r>
            <a:r>
              <a:rPr lang="en-US" sz="3600" b="1" dirty="0" smtClean="0">
                <a:solidFill>
                  <a:schemeClr val="bg2">
                    <a:lumMod val="25000"/>
                  </a:schemeClr>
                </a:solidFill>
              </a:rPr>
              <a:t>d]</a:t>
            </a:r>
            <a:r>
              <a:rPr lang="ru-RU" sz="3600" b="1" dirty="0" smtClean="0">
                <a:solidFill>
                  <a:schemeClr val="bg2">
                    <a:lumMod val="25000"/>
                  </a:schemeClr>
                </a:solidFill>
              </a:rPr>
              <a:t>- </a:t>
            </a:r>
            <a:r>
              <a:rPr lang="en-US" sz="3600" b="1" dirty="0" smtClean="0">
                <a:solidFill>
                  <a:schemeClr val="bg2">
                    <a:lumMod val="25000"/>
                  </a:schemeClr>
                </a:solidFill>
              </a:rPr>
              <a:t>wanted.</a:t>
            </a:r>
            <a:endParaRPr lang="ru-RU" sz="3600" b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4481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 advClick="0" advTm="8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Собери глаголы в нужную корзину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4797151"/>
            <a:ext cx="1656185" cy="1918693"/>
          </a:xfrm>
        </p:spPr>
      </p:pic>
      <p:pic>
        <p:nvPicPr>
          <p:cNvPr id="5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4797151"/>
            <a:ext cx="1656185" cy="1918693"/>
          </a:xfrm>
          <a:prstGeom prst="rect">
            <a:avLst/>
          </a:prstGeom>
        </p:spPr>
      </p:pic>
      <p:pic>
        <p:nvPicPr>
          <p:cNvPr id="6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4856707"/>
            <a:ext cx="1656185" cy="191869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608004" y="3014789"/>
            <a:ext cx="15119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</a:rPr>
              <a:t>watched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15616" y="2420888"/>
            <a:ext cx="13548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</a:rPr>
              <a:t>learned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921261" y="2209800"/>
            <a:ext cx="16891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</a:rPr>
              <a:t>collected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59832" y="4005064"/>
            <a:ext cx="12121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</a:rPr>
              <a:t>played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588224" y="4005064"/>
            <a:ext cx="1080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smiled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55576" y="4005064"/>
            <a:ext cx="10118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talked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90080" y="3258103"/>
            <a:ext cx="11929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painted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921261" y="2996493"/>
            <a:ext cx="11161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</a:rPr>
              <a:t>cried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928593" y="4079157"/>
            <a:ext cx="11961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</a:rPr>
              <a:t>skated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591647" y="1948190"/>
            <a:ext cx="14205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</a:rPr>
              <a:t>finished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362889" y="5018166"/>
            <a:ext cx="7566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[</a:t>
            </a:r>
            <a:r>
              <a:rPr lang="en-US" sz="2400" b="1" dirty="0" smtClean="0"/>
              <a:t>d]</a:t>
            </a:r>
            <a:endParaRPr lang="ru-RU" sz="24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4389055" y="5042021"/>
            <a:ext cx="5132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/>
              <a:t>[</a:t>
            </a:r>
            <a:r>
              <a:rPr lang="en-US" sz="2400" b="1" dirty="0" smtClean="0"/>
              <a:t>t]</a:t>
            </a:r>
            <a:endParaRPr lang="ru-RU" sz="24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7298079" y="5134354"/>
            <a:ext cx="6495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[id]</a:t>
            </a:r>
            <a:endParaRPr lang="ru-RU" sz="24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1405930" y="1622794"/>
            <a:ext cx="13292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</a:rPr>
              <a:t>needed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3625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 advClick="0" advTm="8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338328"/>
            <a:ext cx="8352928" cy="107444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Сделай следующие предложения</a:t>
            </a:r>
            <a:br>
              <a:rPr lang="ru-RU" dirty="0" smtClean="0"/>
            </a:br>
            <a:r>
              <a:rPr lang="ru-RU" dirty="0" smtClean="0"/>
              <a:t>отрицательными:</a:t>
            </a:r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971600" y="1484784"/>
            <a:ext cx="7560840" cy="4641379"/>
          </a:xfrm>
        </p:spPr>
        <p:txBody>
          <a:bodyPr>
            <a:normAutofit lnSpcReduction="10000"/>
          </a:bodyPr>
          <a:lstStyle/>
          <a:p>
            <a:r>
              <a:rPr lang="ru-RU" altLang="ru-RU" b="1" u="sng" dirty="0">
                <a:solidFill>
                  <a:srgbClr val="CC0000"/>
                </a:solidFill>
              </a:rPr>
              <a:t> </a:t>
            </a:r>
            <a:r>
              <a:rPr lang="ru-RU" altLang="ru-RU" b="1" u="sng" dirty="0">
                <a:solidFill>
                  <a:srgbClr val="008000"/>
                </a:solidFill>
                <a:latin typeface="Comic Sans MS" pitchFamily="66" charset="0"/>
              </a:rPr>
              <a:t>Образец:</a:t>
            </a:r>
            <a:r>
              <a:rPr lang="ru-RU" altLang="ru-RU" b="1" dirty="0">
                <a:latin typeface="Comic Sans MS" pitchFamily="66" charset="0"/>
              </a:rPr>
              <a:t> </a:t>
            </a:r>
            <a:r>
              <a:rPr lang="en-US" altLang="ru-RU" b="1" dirty="0">
                <a:latin typeface="Comic Sans MS" pitchFamily="66" charset="0"/>
              </a:rPr>
              <a:t>I </a:t>
            </a:r>
            <a:r>
              <a:rPr lang="en-US" altLang="ru-RU" b="1" dirty="0">
                <a:solidFill>
                  <a:schemeClr val="accent2"/>
                </a:solidFill>
                <a:latin typeface="Comic Sans MS" pitchFamily="66" charset="0"/>
              </a:rPr>
              <a:t>watch</a:t>
            </a:r>
            <a:r>
              <a:rPr lang="en-US" altLang="ru-RU" b="1" dirty="0">
                <a:solidFill>
                  <a:srgbClr val="CC0000"/>
                </a:solidFill>
                <a:latin typeface="Comic Sans MS" pitchFamily="66" charset="0"/>
              </a:rPr>
              <a:t>ed</a:t>
            </a:r>
            <a:r>
              <a:rPr lang="en-US" altLang="ru-RU" b="1" dirty="0">
                <a:latin typeface="Comic Sans MS" pitchFamily="66" charset="0"/>
              </a:rPr>
              <a:t> TV at night.</a:t>
            </a:r>
          </a:p>
          <a:p>
            <a:r>
              <a:rPr lang="en-US" altLang="ru-RU" b="1" dirty="0">
                <a:latin typeface="Comic Sans MS" pitchFamily="66" charset="0"/>
              </a:rPr>
              <a:t>You </a:t>
            </a:r>
            <a:r>
              <a:rPr lang="en-US" altLang="ru-RU" b="1" dirty="0">
                <a:solidFill>
                  <a:srgbClr val="CC0000"/>
                </a:solidFill>
                <a:latin typeface="Comic Sans MS" pitchFamily="66" charset="0"/>
              </a:rPr>
              <a:t>didn’t</a:t>
            </a:r>
            <a:r>
              <a:rPr lang="en-US" altLang="ru-RU" b="1" dirty="0">
                <a:latin typeface="Comic Sans MS" pitchFamily="66" charset="0"/>
              </a:rPr>
              <a:t> </a:t>
            </a:r>
            <a:r>
              <a:rPr lang="en-US" altLang="ru-RU" b="1" dirty="0">
                <a:solidFill>
                  <a:schemeClr val="accent2"/>
                </a:solidFill>
                <a:latin typeface="Comic Sans MS" pitchFamily="66" charset="0"/>
              </a:rPr>
              <a:t>watch</a:t>
            </a:r>
            <a:r>
              <a:rPr lang="en-US" altLang="ru-RU" b="1" dirty="0">
                <a:latin typeface="Comic Sans MS" pitchFamily="66" charset="0"/>
              </a:rPr>
              <a:t> TV at night.</a:t>
            </a:r>
            <a:endParaRPr lang="ru-RU" altLang="ru-RU" b="1" dirty="0">
              <a:latin typeface="Comic Sans MS" pitchFamily="66" charset="0"/>
            </a:endParaRPr>
          </a:p>
          <a:p>
            <a:endParaRPr lang="en-US" altLang="ru-RU" b="1" dirty="0">
              <a:latin typeface="Comic Sans MS" pitchFamily="66" charset="0"/>
            </a:endParaRPr>
          </a:p>
          <a:p>
            <a:pPr>
              <a:buFontTx/>
              <a:buChar char="•"/>
            </a:pPr>
            <a:r>
              <a:rPr lang="en-US" altLang="ru-RU" b="1" dirty="0">
                <a:latin typeface="Comic Sans MS" pitchFamily="66" charset="0"/>
              </a:rPr>
              <a:t>I </a:t>
            </a:r>
            <a:r>
              <a:rPr lang="en-US" altLang="ru-RU" b="1" dirty="0">
                <a:solidFill>
                  <a:schemeClr val="accent2"/>
                </a:solidFill>
                <a:latin typeface="Comic Sans MS" pitchFamily="66" charset="0"/>
              </a:rPr>
              <a:t>wash</a:t>
            </a:r>
            <a:r>
              <a:rPr lang="en-US" altLang="ru-RU" b="1" dirty="0">
                <a:solidFill>
                  <a:srgbClr val="CC0000"/>
                </a:solidFill>
                <a:latin typeface="Comic Sans MS" pitchFamily="66" charset="0"/>
              </a:rPr>
              <a:t>ed</a:t>
            </a:r>
            <a:r>
              <a:rPr lang="en-US" altLang="ru-RU" b="1" dirty="0">
                <a:latin typeface="Comic Sans MS" pitchFamily="66" charset="0"/>
              </a:rPr>
              <a:t> my hands and face ten times.</a:t>
            </a:r>
          </a:p>
          <a:p>
            <a:r>
              <a:rPr lang="en-US" altLang="ru-RU" b="1" dirty="0">
                <a:latin typeface="Comic Sans MS" pitchFamily="66" charset="0"/>
              </a:rPr>
              <a:t>You </a:t>
            </a:r>
            <a:r>
              <a:rPr lang="ru-RU" altLang="ru-RU" b="1" dirty="0">
                <a:solidFill>
                  <a:srgbClr val="CC0000"/>
                </a:solidFill>
                <a:latin typeface="Comic Sans MS" pitchFamily="66" charset="0"/>
              </a:rPr>
              <a:t>… …  </a:t>
            </a:r>
            <a:r>
              <a:rPr lang="en-US" altLang="ru-RU" b="1" dirty="0">
                <a:latin typeface="Comic Sans MS" pitchFamily="66" charset="0"/>
              </a:rPr>
              <a:t>your hands and face ten times.</a:t>
            </a:r>
          </a:p>
          <a:p>
            <a:pPr>
              <a:buFontTx/>
              <a:buChar char="•"/>
            </a:pPr>
            <a:r>
              <a:rPr lang="en-US" altLang="ru-RU" b="1" dirty="0">
                <a:latin typeface="Comic Sans MS" pitchFamily="66" charset="0"/>
              </a:rPr>
              <a:t>I </a:t>
            </a:r>
            <a:r>
              <a:rPr lang="en-US" altLang="ru-RU" b="1" dirty="0">
                <a:solidFill>
                  <a:schemeClr val="accent2"/>
                </a:solidFill>
                <a:latin typeface="Comic Sans MS" pitchFamily="66" charset="0"/>
              </a:rPr>
              <a:t>play</a:t>
            </a:r>
            <a:r>
              <a:rPr lang="en-US" altLang="ru-RU" b="1" dirty="0">
                <a:solidFill>
                  <a:srgbClr val="CC0000"/>
                </a:solidFill>
                <a:latin typeface="Comic Sans MS" pitchFamily="66" charset="0"/>
              </a:rPr>
              <a:t>ed</a:t>
            </a:r>
            <a:r>
              <a:rPr lang="en-US" altLang="ru-RU" b="1" dirty="0">
                <a:latin typeface="Comic Sans MS" pitchFamily="66" charset="0"/>
              </a:rPr>
              <a:t> chess with a champion.</a:t>
            </a:r>
          </a:p>
          <a:p>
            <a:r>
              <a:rPr lang="en-US" altLang="ru-RU" b="1" dirty="0">
                <a:latin typeface="Comic Sans MS" pitchFamily="66" charset="0"/>
              </a:rPr>
              <a:t>You </a:t>
            </a:r>
            <a:r>
              <a:rPr lang="ru-RU" altLang="ru-RU" b="1" dirty="0">
                <a:solidFill>
                  <a:srgbClr val="CC0000"/>
                </a:solidFill>
                <a:latin typeface="Comic Sans MS" pitchFamily="66" charset="0"/>
              </a:rPr>
              <a:t>… … </a:t>
            </a:r>
            <a:r>
              <a:rPr lang="en-US" altLang="ru-RU" b="1" dirty="0">
                <a:latin typeface="Comic Sans MS" pitchFamily="66" charset="0"/>
              </a:rPr>
              <a:t> chess with a champion.</a:t>
            </a:r>
          </a:p>
          <a:p>
            <a:pPr>
              <a:buFontTx/>
              <a:buChar char="•"/>
            </a:pPr>
            <a:r>
              <a:rPr lang="en-US" altLang="ru-RU" b="1" dirty="0">
                <a:latin typeface="Comic Sans MS" pitchFamily="66" charset="0"/>
              </a:rPr>
              <a:t>I </a:t>
            </a:r>
            <a:r>
              <a:rPr lang="en-US" altLang="ru-RU" b="1" dirty="0">
                <a:solidFill>
                  <a:schemeClr val="accent2"/>
                </a:solidFill>
                <a:latin typeface="Comic Sans MS" pitchFamily="66" charset="0"/>
              </a:rPr>
              <a:t>help</a:t>
            </a:r>
            <a:r>
              <a:rPr lang="en-US" altLang="ru-RU" b="1" dirty="0">
                <a:solidFill>
                  <a:srgbClr val="CC0000"/>
                </a:solidFill>
                <a:latin typeface="Comic Sans MS" pitchFamily="66" charset="0"/>
              </a:rPr>
              <a:t>ed</a:t>
            </a:r>
            <a:r>
              <a:rPr lang="en-US" altLang="ru-RU" b="1" dirty="0">
                <a:latin typeface="Comic Sans MS" pitchFamily="66" charset="0"/>
              </a:rPr>
              <a:t> my friends to do their homework.</a:t>
            </a:r>
          </a:p>
          <a:p>
            <a:r>
              <a:rPr lang="en-US" altLang="ru-RU" b="1" dirty="0">
                <a:latin typeface="Comic Sans MS" pitchFamily="66" charset="0"/>
              </a:rPr>
              <a:t>You </a:t>
            </a:r>
            <a:r>
              <a:rPr lang="ru-RU" altLang="ru-RU" b="1" dirty="0">
                <a:solidFill>
                  <a:srgbClr val="CC0000"/>
                </a:solidFill>
                <a:latin typeface="Comic Sans MS" pitchFamily="66" charset="0"/>
              </a:rPr>
              <a:t>… … </a:t>
            </a:r>
            <a:r>
              <a:rPr lang="en-US" altLang="ru-RU" b="1" dirty="0">
                <a:latin typeface="Comic Sans MS" pitchFamily="66" charset="0"/>
              </a:rPr>
              <a:t> your friends to do their homework.</a:t>
            </a:r>
          </a:p>
          <a:p>
            <a:pPr>
              <a:buFontTx/>
              <a:buChar char="•"/>
            </a:pPr>
            <a:r>
              <a:rPr lang="en-US" altLang="ru-RU" b="1" dirty="0">
                <a:latin typeface="Comic Sans MS" pitchFamily="66" charset="0"/>
              </a:rPr>
              <a:t>I </a:t>
            </a:r>
            <a:r>
              <a:rPr lang="en-US" altLang="ru-RU" b="1" dirty="0">
                <a:solidFill>
                  <a:schemeClr val="accent2"/>
                </a:solidFill>
                <a:latin typeface="Comic Sans MS" pitchFamily="66" charset="0"/>
              </a:rPr>
              <a:t>clean</a:t>
            </a:r>
            <a:r>
              <a:rPr lang="en-US" altLang="ru-RU" b="1" dirty="0">
                <a:solidFill>
                  <a:srgbClr val="CC0000"/>
                </a:solidFill>
                <a:latin typeface="Comic Sans MS" pitchFamily="66" charset="0"/>
              </a:rPr>
              <a:t>ed</a:t>
            </a:r>
            <a:r>
              <a:rPr lang="en-US" altLang="ru-RU" b="1" dirty="0">
                <a:latin typeface="Comic Sans MS" pitchFamily="66" charset="0"/>
              </a:rPr>
              <a:t> my teeth three times.</a:t>
            </a:r>
          </a:p>
          <a:p>
            <a:r>
              <a:rPr lang="en-US" altLang="ru-RU" b="1" dirty="0">
                <a:latin typeface="Comic Sans MS" pitchFamily="66" charset="0"/>
              </a:rPr>
              <a:t>You </a:t>
            </a:r>
            <a:r>
              <a:rPr lang="ru-RU" altLang="ru-RU" b="1" dirty="0">
                <a:solidFill>
                  <a:srgbClr val="CC0000"/>
                </a:solidFill>
                <a:latin typeface="Comic Sans MS" pitchFamily="66" charset="0"/>
              </a:rPr>
              <a:t>… … </a:t>
            </a:r>
            <a:r>
              <a:rPr lang="en-US" altLang="ru-RU" b="1" dirty="0">
                <a:latin typeface="Comic Sans MS" pitchFamily="66" charset="0"/>
              </a:rPr>
              <a:t> your teeth three times.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50550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 advClick="0" advTm="8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515</TotalTime>
  <Words>347</Words>
  <Application>Microsoft Office PowerPoint</Application>
  <PresentationFormat>Экран (4:3)</PresentationFormat>
  <Paragraphs>95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Исполнительная</vt:lpstr>
      <vt:lpstr>Past Simple Tense (прошедшее простое время)</vt:lpstr>
      <vt:lpstr>Содержание: </vt:lpstr>
      <vt:lpstr>Употребление</vt:lpstr>
      <vt:lpstr>Образование Past Simple</vt:lpstr>
      <vt:lpstr>Правила правописания</vt:lpstr>
      <vt:lpstr>Образование отрицательных и вопросительных предложений</vt:lpstr>
      <vt:lpstr>Произношение</vt:lpstr>
      <vt:lpstr>Собери глаголы в нужную корзину</vt:lpstr>
      <vt:lpstr>Сделай следующие предложения отрицательными:</vt:lpstr>
      <vt:lpstr>Сделайте предложения вопросительными</vt:lpstr>
      <vt:lpstr>Well done!!!</vt:lpstr>
    </vt:vector>
  </TitlesOfParts>
  <Company>diakov.net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Past Simple Tense (прошедшее простое время)</dc:title>
  <dc:creator>Горнич ОВ</dc:creator>
  <cp:lastModifiedBy>user</cp:lastModifiedBy>
  <cp:revision>41</cp:revision>
  <dcterms:created xsi:type="dcterms:W3CDTF">2016-03-24T20:40:19Z</dcterms:created>
  <dcterms:modified xsi:type="dcterms:W3CDTF">2022-09-24T16:44:37Z</dcterms:modified>
</cp:coreProperties>
</file>