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0357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7108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3751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07371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9438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2651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76473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2514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8237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75132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7219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2615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2615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3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rgbClr val="640000"/>
            </a:solidFill>
          </a:ln>
          <a:solidFill>
            <a:srgbClr val="FF00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814753" y="407256"/>
            <a:ext cx="4708161" cy="23876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Методическая разработка внеклассного мероприятия </a:t>
            </a:r>
            <a:r>
              <a:rPr lang="ru-RU" sz="2700" dirty="0">
                <a:latin typeface="Calibri"/>
                <a:ea typeface="Calibri"/>
                <a:cs typeface="Times New Roman"/>
              </a:rPr>
              <a:t/>
            </a:r>
            <a:br>
              <a:rPr lang="ru-RU" sz="2700" dirty="0">
                <a:latin typeface="Calibri"/>
                <a:ea typeface="Calibri"/>
                <a:cs typeface="Times New Roman"/>
              </a:rPr>
            </a:br>
            <a:r>
              <a:rPr lang="ru-RU" sz="2700" dirty="0">
                <a:latin typeface="Times New Roman"/>
                <a:ea typeface="Calibri"/>
                <a:cs typeface="Times New Roman"/>
              </a:rPr>
              <a:t>«В</a:t>
            </a:r>
            <a:r>
              <a:rPr lang="ru-RU" sz="2700" dirty="0" smtClean="0">
                <a:latin typeface="Times New Roman"/>
                <a:ea typeface="Calibri"/>
                <a:cs typeface="Times New Roman"/>
              </a:rPr>
              <a:t>. О. Ключевский</a:t>
            </a:r>
            <a:r>
              <a:rPr lang="ru-RU" sz="2700" dirty="0">
                <a:latin typeface="Times New Roman"/>
                <a:ea typeface="Calibri"/>
                <a:cs typeface="Times New Roman"/>
              </a:rPr>
              <a:t>. Исторический портрет</a:t>
            </a:r>
            <a:r>
              <a:rPr lang="ru-RU" sz="2700" dirty="0" smtClean="0">
                <a:latin typeface="Times New Roman"/>
                <a:ea typeface="Calibri"/>
                <a:cs typeface="Times New Roman"/>
              </a:rPr>
              <a:t>»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65432" cy="190780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Разработала:</a:t>
            </a:r>
          </a:p>
          <a:p>
            <a:pPr algn="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читель истории</a:t>
            </a:r>
          </a:p>
          <a:p>
            <a:pPr algn="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обществознания </a:t>
            </a:r>
          </a:p>
          <a:p>
            <a:pPr algn="r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Арзамасцева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Нина Петровна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9446" y="5840996"/>
            <a:ext cx="139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асилий Осипович Ключевский (Vasilij Osipovich Kljuchevskij)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33846" y="748862"/>
            <a:ext cx="3786553" cy="46661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72307" y="410308"/>
            <a:ext cx="4314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Филиал МОУ СОШ с. Вадинск в с. Б - Лука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373" y="879230"/>
            <a:ext cx="3932237" cy="16002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Пятая страница «Современники о </a:t>
            </a:r>
            <a: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В. О. Ключевском»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4615" y="354227"/>
            <a:ext cx="561535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«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Глубокий и тонкий исследователь исторических явлений, он сам стал теперь историческим явлением, крупным историческим фактом нашей умственной жизни». </a:t>
            </a:r>
            <a:endParaRPr lang="ru-RU" sz="1600" b="1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</a:t>
            </a:r>
            <a:r>
              <a:rPr lang="ru-RU" sz="16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М. Богословский.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01507" y="1988124"/>
            <a:ext cx="556846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«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 лице Василия Осиповича слились мыслитель, ученый и художник. Он был красой и славой Московского университета, красой и славой русской научной мысли, красой и славой русского художественного слова». </a:t>
            </a:r>
            <a:endParaRPr lang="ru-RU" sz="1600" b="1" i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</a:t>
            </a:r>
            <a:r>
              <a:rPr lang="ru-RU" sz="16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Г. </a:t>
            </a:r>
            <a:r>
              <a:rPr lang="ru-RU" sz="16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Дальцев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8061" y="3707245"/>
            <a:ext cx="559190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«…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Уже давно мог бы он гордо нести свою славу, чувствовать себя знаменитым, любимым, незаменимым, но нет и тени высокой самооценки в его поведении, даже напротив -- подчеркнутое игнорирование славы. От аплодисментов он «хмуро и досадливо отмахивался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».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600" b="1" i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М.В</a:t>
            </a: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6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Нечкина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2031" y="2652748"/>
            <a:ext cx="5345723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«Брата очень редко можно было видеть без книги в руках.  Обедал и чай пил — она всегда была у него. Он никогда не ложился в одни часы с семьей спать, всегда читал, а когда не на что было купить свечку, он сидел с ночником, или яснее сказать: в маленький стаканчик вливалось конопляное масло и опускался фитиль. Или, когда в зимнее время холодно в комнате, он брал подушку и забирался на печку с этим же ночником и читал».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(</a:t>
            </a: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из воспоминаний  сестры </a:t>
            </a:r>
            <a:r>
              <a:rPr lang="ru-RU" sz="16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Е.О.Ключевской</a:t>
            </a: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99962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4681781" cy="1793631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Последняя </a:t>
            </a:r>
            <a:r>
              <a:rPr lang="ru-RU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страница </a:t>
            </a:r>
            <a: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«В. О. Ключевский </a:t>
            </a:r>
            <a:r>
              <a:rPr lang="ru-RU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 Пензенский край»</a:t>
            </a:r>
            <a:endParaRPr lang="ru-RU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138" y="175845"/>
            <a:ext cx="1875693" cy="252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501" y="2785011"/>
            <a:ext cx="4290647" cy="32179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http://img-fotki.yandex.ru/get/6210/135279013.32/0_742cf_63854035_L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9570" y="2698652"/>
            <a:ext cx="4513384" cy="2187565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8585" y="5079666"/>
            <a:ext cx="5556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1905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Умер  Василий  Осипович  Ключевский </a:t>
            </a:r>
          </a:p>
          <a:p>
            <a:pPr marL="0" marR="0" lvl="0" indent="1905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25 мая 1911 года в Москве. </a:t>
            </a:r>
          </a:p>
          <a:p>
            <a:pPr marL="0" marR="0" lvl="0" indent="19050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Похоронен на кладбище Донского монастыря.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08111" y="6002996"/>
            <a:ext cx="4187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– музей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В.О.Ключевского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Пензе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21605" y="584256"/>
            <a:ext cx="2451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Мемориальная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доска на доме, где прошли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детские годы В. О. Ключевского.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24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05" y="444500"/>
            <a:ext cx="2772018" cy="482202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252" y="1338743"/>
            <a:ext cx="2867680" cy="4132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1661" y="290764"/>
            <a:ext cx="495886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«ИЗ МОЕГО ЧУДНОГО, ПРЕКРАСНОГО</a:t>
            </a:r>
            <a:endParaRPr lang="ru-RU" sz="1400" b="1" i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ДАЛЁКА ПРОСТИРАЮ Я ТЕПЛЫЕ</a:t>
            </a:r>
            <a:endParaRPr lang="ru-RU" sz="1400" b="1" i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ОБЪЯТИЯ ПЕНЗЕ»</a:t>
            </a:r>
            <a:endParaRPr lang="ru-RU" sz="1400" b="1" i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0408" y="5576898"/>
            <a:ext cx="3774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В.О. Ключевский.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в Пензе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08123" y="828789"/>
            <a:ext cx="21922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</a:rPr>
              <a:t>В 2016 г. в честь 175-летия со дня рождения нашего великого земляка на территории Донского монастыря прошли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</a:rPr>
              <a:t>панихида и чин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</a:rPr>
              <a:t>освящения креста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7233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357" y="4349261"/>
            <a:ext cx="3932237" cy="1600200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600" i="1" dirty="0">
                <a:ln>
                  <a:noFill/>
                </a:ln>
                <a:latin typeface="Times New Roman" pitchFamily="18" charset="0"/>
                <a:ea typeface="+mn-ea"/>
                <a:cs typeface="Times New Roman" pitchFamily="18" charset="0"/>
              </a:rPr>
              <a:t>История ничему не учит, а только наказывает за незнание уроков.</a:t>
            </a:r>
            <a:br>
              <a:rPr lang="ru-RU" sz="3600" i="1" dirty="0">
                <a:ln>
                  <a:noFill/>
                </a:ln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В. О. </a:t>
            </a:r>
            <a:r>
              <a:rPr lang="ru-RU" sz="360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Ключевский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416" y="601173"/>
            <a:ext cx="4926231" cy="331085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506" y="254426"/>
            <a:ext cx="2526327" cy="321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416" y="4675901"/>
            <a:ext cx="5308780" cy="131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09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611816" y="820005"/>
            <a:ext cx="4783015" cy="4314702"/>
          </a:xfrm>
        </p:spPr>
        <p:txBody>
          <a:bodyPr>
            <a:norm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3100" i="1" dirty="0">
                <a:latin typeface="Times New Roman"/>
                <a:ea typeface="Calibri"/>
                <a:cs typeface="Times New Roman"/>
              </a:rPr>
              <a:t>Природа рождает людей, жизнь их хоронит,</a:t>
            </a:r>
            <a:r>
              <a:rPr lang="ru-RU" sz="3100" dirty="0">
                <a:latin typeface="Calibri"/>
                <a:ea typeface="Calibri"/>
                <a:cs typeface="Times New Roman"/>
              </a:rPr>
              <a:t/>
            </a:r>
            <a:br>
              <a:rPr lang="ru-RU" sz="3100" dirty="0">
                <a:latin typeface="Calibri"/>
                <a:ea typeface="Calibri"/>
                <a:cs typeface="Times New Roman"/>
              </a:rPr>
            </a:br>
            <a:r>
              <a:rPr lang="ru-RU" sz="3100" i="1" dirty="0">
                <a:latin typeface="Times New Roman"/>
                <a:ea typeface="Calibri"/>
                <a:cs typeface="Times New Roman"/>
              </a:rPr>
              <a:t> а история воскрешает, блуждая по их могилам.</a:t>
            </a:r>
            <a:r>
              <a:rPr lang="ru-RU" sz="3100" dirty="0">
                <a:latin typeface="Calibri"/>
                <a:ea typeface="Calibri"/>
                <a:cs typeface="Times New Roman"/>
              </a:rPr>
              <a:t/>
            </a:r>
            <a:br>
              <a:rPr lang="ru-RU" sz="3100" dirty="0">
                <a:latin typeface="Calibri"/>
                <a:ea typeface="Calibri"/>
                <a:cs typeface="Times New Roman"/>
              </a:rPr>
            </a:br>
            <a:r>
              <a:rPr lang="ru-RU" sz="3100" dirty="0">
                <a:latin typeface="Times New Roman"/>
                <a:ea typeface="Calibri"/>
                <a:cs typeface="Times New Roman"/>
              </a:rPr>
              <a:t>В. О. Ключевский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23" y="844062"/>
            <a:ext cx="3024554" cy="4056184"/>
          </a:xfrm>
          <a:prstGeom prst="ellipse">
            <a:avLst/>
          </a:prstGeom>
          <a:ln w="127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28" y="5373933"/>
            <a:ext cx="4042116" cy="5297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i="1" dirty="0">
                <a:latin typeface="Times New Roman"/>
                <a:ea typeface="Times New Roman"/>
                <a:cs typeface="Times New Roman"/>
              </a:rPr>
              <a:t>Первая страница:  «Ю</a:t>
            </a:r>
            <a:r>
              <a:rPr lang="ru-RU" sz="3600" i="1" dirty="0">
                <a:latin typeface="Times New Roman"/>
                <a:ea typeface="Calibri"/>
                <a:cs typeface="Times New Roman"/>
              </a:rPr>
              <a:t>ность и учеба в семинарии»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1582615" y="183867"/>
            <a:ext cx="3305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Устный журнал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В.О.Ключевский — студент. 1861—1865 г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3323" y="1332430"/>
            <a:ext cx="3223846" cy="4319954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0684" y="3332288"/>
            <a:ext cx="4104177" cy="252564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40664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41476" y="365125"/>
            <a:ext cx="4985959" cy="1791921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Родился 16 [28] января 1841 года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селе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Воскресеновка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Пензенской губернии</a:t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8" name="Объект 7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291" y="1212594"/>
            <a:ext cx="5181600" cy="320615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8585" y="4904546"/>
            <a:ext cx="5685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Пензенская духовная семинария, </a:t>
            </a:r>
          </a:p>
          <a:p>
            <a:pPr lvl="0"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О. Ключевский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учился с 1856 по 1860 год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17323" y="1894980"/>
            <a:ext cx="468886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1850 – 1860 </a:t>
            </a:r>
            <a:r>
              <a:rPr lang="ru-RU" sz="2800" b="1" dirty="0" err="1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гг</a:t>
            </a:r>
            <a:r>
              <a:rPr lang="ru-RU" sz="2800" b="1" dirty="0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– пензенский период жизни:</a:t>
            </a:r>
            <a:br>
              <a:rPr lang="ru-RU" sz="2800" b="1" dirty="0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dirty="0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учеба в духовном училище, а затем в духовной семинарии</a:t>
            </a:r>
            <a:br>
              <a:rPr lang="ru-RU" sz="2800" b="1" dirty="0">
                <a:ln w="6350">
                  <a:solidFill>
                    <a:srgbClr val="64000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5486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3737" y="1746738"/>
            <a:ext cx="5187463" cy="193687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latin typeface="Times New Roman"/>
                <a:ea typeface="Calibri"/>
                <a:cs typeface="Times New Roman"/>
              </a:rPr>
              <a:t>Вторая страница «Профессор и учитель Великого князя»</a:t>
            </a:r>
            <a:r>
              <a:rPr lang="ru-RU" dirty="0"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4302" t="8311" r="5505" b="16328"/>
          <a:stretch>
            <a:fillRect/>
          </a:stretch>
        </p:blipFill>
        <p:spPr bwMode="auto">
          <a:xfrm>
            <a:off x="6447694" y="398584"/>
            <a:ext cx="4794738" cy="348240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213231" y="4186370"/>
            <a:ext cx="54746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1861 -1865 год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учеба</a:t>
            </a:r>
          </a:p>
          <a:p>
            <a:pPr lvl="0"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Московском университете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083" y="3657673"/>
            <a:ext cx="29241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03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963" y="3446586"/>
            <a:ext cx="52519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1865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 Василий Осипович закончил курс историко-филологического факультета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был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утвержден Советом в звании кандидата историко-филологических наук.</a:t>
            </a:r>
          </a:p>
          <a:p>
            <a:pPr lvl="0" algn="just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1872 году защитил магистерскую диссертацию </a:t>
            </a:r>
            <a:r>
              <a:rPr lang="ru-RU" sz="1600" b="1" dirty="0">
                <a:solidFill>
                  <a:srgbClr val="DA1F28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«Жития святых как исторический источник»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получил профессорское звание.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331570" y="515815"/>
            <a:ext cx="22391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1867 году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О. Ключевский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 место в московском  Александровском военном училище, где проработал 16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3570" y="368625"/>
            <a:ext cx="2543908" cy="230948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330463" y="2835771"/>
            <a:ext cx="2450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1872 года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состоял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преподавателем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Московской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духовной академии 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Высших женских курсов, учрежденных В. И. Герье.</a:t>
            </a:r>
            <a:endParaRPr lang="ru-RU" b="1" dirty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b="7725"/>
          <a:stretch/>
        </p:blipFill>
        <p:spPr bwMode="auto">
          <a:xfrm>
            <a:off x="6491376" y="4867096"/>
            <a:ext cx="2019578" cy="165093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87402" y="2976619"/>
            <a:ext cx="2452686" cy="217390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Рисунок 8" descr="http://tainy.net/wp-content/uploads/2010/07/001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55532" y="272414"/>
            <a:ext cx="2535114" cy="3174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15461" y="5515561"/>
            <a:ext cx="48650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1882 год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защита докторской диссертации  на тему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Боярская дума Древней Руси»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641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9546" y="562707"/>
            <a:ext cx="5087911" cy="179677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i="1" dirty="0" smtClean="0">
                <a:latin typeface="Times New Roman"/>
                <a:ea typeface="Calibri"/>
                <a:cs typeface="Times New Roman"/>
              </a:rPr>
              <a:t>Третья страница «</a:t>
            </a:r>
            <a:r>
              <a:rPr lang="ru-RU" sz="4000" i="1" dirty="0">
                <a:latin typeface="Times New Roman"/>
                <a:ea typeface="Calibri"/>
                <a:cs typeface="Times New Roman"/>
              </a:rPr>
              <a:t>Семейная жизнь </a:t>
            </a:r>
            <a:r>
              <a:rPr lang="ru-RU" sz="4000" i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4000" i="1" dirty="0" smtClean="0">
                <a:latin typeface="Times New Roman"/>
                <a:ea typeface="Calibri"/>
                <a:cs typeface="Times New Roman"/>
              </a:rPr>
            </a:br>
            <a:r>
              <a:rPr lang="ru-RU" sz="4000" i="1" dirty="0" smtClean="0">
                <a:latin typeface="Times New Roman"/>
                <a:ea typeface="Calibri"/>
                <a:cs typeface="Times New Roman"/>
              </a:rPr>
              <a:t>В. О. Ключевского</a:t>
            </a:r>
            <a:r>
              <a:rPr lang="ru-RU" sz="4000" i="1" dirty="0">
                <a:latin typeface="Times New Roman"/>
                <a:ea typeface="Calibri"/>
                <a:cs typeface="Times New Roman"/>
              </a:rPr>
              <a:t>».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sz="4000" dirty="0"/>
          </a:p>
        </p:txBody>
      </p:sp>
      <p:pic>
        <p:nvPicPr>
          <p:cNvPr id="4" name="Picture 2" descr="Анисья Михайловна Ключевская, жена истор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85" y="2461941"/>
            <a:ext cx="2193354" cy="2749003"/>
          </a:xfrm>
          <a:prstGeom prst="ellipse">
            <a:avLst/>
          </a:prstGeom>
          <a:ln w="28575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031" y="2523493"/>
            <a:ext cx="1979179" cy="268745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://img-fotki.yandex.ru/get/5310/28101686.1e8/0_62d9a_f23b6760_XL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71846" y="367735"/>
            <a:ext cx="5298831" cy="380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518030" y="4502409"/>
            <a:ext cx="519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Дом, в котором в 1880-1890 гг. жил Василий Осипович Ключевский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8398" y="5325125"/>
            <a:ext cx="3837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Анисья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Михайловна Ключевская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043309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Четвертая страница «Труды В.О. Ключевского»</a:t>
            </a:r>
            <a:r>
              <a:rPr lang="ru-RU" dirty="0"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8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5166" y="1461633"/>
            <a:ext cx="1881173" cy="3060040"/>
          </a:xfrm>
          <a:noFill/>
          <a:ln>
            <a:solidFill>
              <a:srgbClr val="C00000"/>
            </a:solidFill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57045" y="2405342"/>
            <a:ext cx="1907529" cy="30927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880337" y="3545780"/>
            <a:ext cx="1884170" cy="30840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700" y="253511"/>
            <a:ext cx="1647461" cy="280452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29" y="499307"/>
            <a:ext cx="1722019" cy="280452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63" y="3387256"/>
            <a:ext cx="1611334" cy="268529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637" y="3727938"/>
            <a:ext cx="1724220" cy="256735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676" y="4000843"/>
            <a:ext cx="1752232" cy="259624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629448" y="985130"/>
            <a:ext cx="1863558" cy="284042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470226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339" y="841253"/>
            <a:ext cx="3540369" cy="43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8923" y="209867"/>
            <a:ext cx="4911970" cy="6357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Я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вспомнил молодость: бывало,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Взъерошив темный лес волос,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Ватага наша разрешала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Бездонной вечности вопрос.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Бывало -- вешнею порою,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Фуражки сдвинув набекрень,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В Нескучный шумною толпою,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Орем и бродим целый день!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И все так просто, так доступно,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Все трын-трава, все нипочем,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И шепчет голос неотступный,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Что на "Уру" мы жизнь возьмем.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А ныне, в тихий вечер мая,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Сидишь, уныло глядя вдаль,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Украдкой хрипло напевая: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          "Кого-то нет, чего-то жаль".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И чуешь, по главе плешивой,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Как по болоту подо льдом,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Играет месяц шаловливый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          Своим насмешливым лучом.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7769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9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листание 9" id="{2DC4AFA2-EC7B-4ECF-9292-7D13C5F70B7F}" vid="{4DE799E5-B6E9-4D9C-AE05-7D68CE2E8B7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9</Template>
  <TotalTime>170</TotalTime>
  <Words>546</Words>
  <Application>Microsoft Office PowerPoint</Application>
  <PresentationFormat>Произвольный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листание 9</vt:lpstr>
      <vt:lpstr>Методическая разработка внеклассного мероприятия  «В. О. Ключевский. Исторический портрет»</vt:lpstr>
      <vt:lpstr>Природа рождает людей, жизнь их хоронит,  а история воскрешает, блуждая по их могилам. В. О. Ключевский </vt:lpstr>
      <vt:lpstr>Первая страница:  «Юность и учеба в семинарии» </vt:lpstr>
      <vt:lpstr>Родился 16 [28] января 1841 года  в селе Воскресеновка   Пензенской губернии </vt:lpstr>
      <vt:lpstr>Вторая страница «Профессор и учитель Великого князя» </vt:lpstr>
      <vt:lpstr>Презентация PowerPoint</vt:lpstr>
      <vt:lpstr>Третья страница «Семейная жизнь  В. О. Ключевского». </vt:lpstr>
      <vt:lpstr>Четвертая страница «Труды В.О. Ключевского» </vt:lpstr>
      <vt:lpstr>Презентация PowerPoint</vt:lpstr>
      <vt:lpstr>Пятая страница «Современники о  В. О. Ключевском»</vt:lpstr>
      <vt:lpstr>Последняя страница  «В. О. Ключевский и Пензенский край»</vt:lpstr>
      <vt:lpstr>Презентация PowerPoint</vt:lpstr>
      <vt:lpstr>История ничему не учит, а только наказывает за незнание уроков. В. О. Ключевский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Black.User</cp:lastModifiedBy>
  <cp:revision>18</cp:revision>
  <dcterms:created xsi:type="dcterms:W3CDTF">2016-11-15T09:14:47Z</dcterms:created>
  <dcterms:modified xsi:type="dcterms:W3CDTF">2020-10-21T15:37:09Z</dcterms:modified>
</cp:coreProperties>
</file>