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68681-91D0-4D21-A41C-A72A612D2707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7B4D4-C256-4C65-8A25-3452EF8D4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115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7B4D4-C256-4C65-8A25-3452EF8D46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64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onspekta.net/studopediaru/baza21/4400189107326.files/image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967631"/>
            <a:ext cx="196821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338" y="219760"/>
            <a:ext cx="8334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 №1. Строение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спинного мозга;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сегмент спинного мозга.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35896" y="1342718"/>
            <a:ext cx="49320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Оранжевым и желтым цветом обозначены шейные сегменты и шейные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позвонки;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фиолетовым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сиреневым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грудные;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голубым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поясничные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копчиковые;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розовым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крестцовые.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Римскими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цифрами обозначены позвонки, арабскими — корешки спинномозговых нервов соответствующих сегментов.</a:t>
            </a:r>
          </a:p>
        </p:txBody>
      </p:sp>
    </p:spTree>
    <p:extLst>
      <p:ext uri="{BB962C8B-B14F-4D97-AF65-F5344CB8AC3E}">
        <p14:creationId xmlns:p14="http://schemas.microsoft.com/office/powerpoint/2010/main" val="3860021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натомия: Оболочки спинного мозга. Твердая оболочка, паутинная оболочка, мягкая оболочка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3306"/>
            <a:ext cx="7704857" cy="672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03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натомия: Оболочки спинного мозга. Твердая оболочка, паутинная оболочка, мягкая оболочка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991"/>
            <a:ext cx="5731893" cy="682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88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Анатомия: Оболочки спинного мозга. Твердая оболочка, паутинная оболочка, мягкая оболочка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153"/>
            <a:ext cx="8745860" cy="520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310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Анатомия: Оболочки спинного мозга. Твердая оболочка, паутинная оболочка, мягкая оболочка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19" y="31998"/>
            <a:ext cx="8116197" cy="634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551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Анатомия: Оболочки спинного мозга. Твердая оболочка, паутинная оболочка, мягкая оболочка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388424" cy="672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896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thepresentation.ru/img/tmb/3/230025/11e96917d8401a767921f17ea6bafe03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92"/>
            <a:ext cx="88924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696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.ppt-online.org/files/slide/u/U8glZ7TYj9CsHQhpcdO0XkiG3IDVmrKB4quent/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74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000" y="188640"/>
            <a:ext cx="8401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 №2. Задние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передние ядра спинного мозга, расположение, функции</a:t>
            </a:r>
            <a:r>
              <a:rPr lang="ru-RU" dirty="0"/>
              <a:t>.</a:t>
            </a:r>
          </a:p>
        </p:txBody>
      </p:sp>
      <p:pic>
        <p:nvPicPr>
          <p:cNvPr id="6" name="image3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505" y="1481881"/>
            <a:ext cx="4032448" cy="3079115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231496"/>
              </p:ext>
            </p:extLst>
          </p:nvPr>
        </p:nvGraphicFramePr>
        <p:xfrm>
          <a:off x="4139953" y="1265858"/>
          <a:ext cx="4854276" cy="5537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18654"/>
                <a:gridCol w="2335622"/>
              </a:tblGrid>
              <a:tr h="474198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3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/>
                        <a:tabLst>
                          <a:tab pos="2413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тонкий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пучок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fasciculus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gracilis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157480" lvl="0" indent="-342900">
                        <a:lnSpc>
                          <a:spcPct val="11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/>
                        <a:tabLst>
                          <a:tab pos="2413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клиновидный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пучок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fasciculus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cuneatus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– задний спиномозжечковый путь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ru-RU" sz="10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spinocerebellaris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posterior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6985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2413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передний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спиномозжечковый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spinocerebellaris</a:t>
                      </a:r>
                      <a:r>
                        <a:rPr lang="en-US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anterior);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33083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2413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латеральный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спиноталамический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en-US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spinothalamicus</a:t>
                      </a:r>
                      <a:r>
                        <a:rPr lang="en-US" sz="10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lateralis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30924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2413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4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латеральный</a:t>
                      </a:r>
                      <a:r>
                        <a:rPr lang="ru-RU" sz="1000" spc="-3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корково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спинномозговой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en-US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corticospinalis</a:t>
                      </a:r>
                      <a:r>
                        <a:rPr lang="en-US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lateralis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11430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2413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красноядерно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спинномозговой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tus</a:t>
                      </a:r>
                      <a:r>
                        <a:rPr lang="en-US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rubrospinalis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54673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2413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оливоспинномозговой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olivospinalis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12954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2413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ретикулоспинномозговой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ticulospinalis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10477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3175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передний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спиноталамический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tus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spinothalamicus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anterior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17526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3175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преддверно-спинномозговой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tus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vestibulospinalis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11938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3175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передний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корково-спинномозговой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corticospinalis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anterior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15049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3175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крышеспинномозговой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путь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tractus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tec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tospinalis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20510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4"/>
                        <a:tabLst>
                          <a:tab pos="31750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центральный канал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canalis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centralis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r>
                        <a:rPr lang="ru-RU" sz="10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заднемедиальное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nucleus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postero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marL="12700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medialis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64071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переднемедиальное</a:t>
                      </a:r>
                      <a:r>
                        <a:rPr lang="ru-RU" sz="1000" spc="-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nucleus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anteromedialis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61023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переднелатеральное</a:t>
                      </a:r>
                      <a:r>
                        <a:rPr lang="ru-RU" sz="1000" spc="-3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nucleus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anterolateralis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центральное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nucleus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centralis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238125" lvl="0" indent="-342900">
                        <a:lnSpc>
                          <a:spcPct val="11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заднелатеральное</a:t>
                      </a:r>
                      <a:r>
                        <a:rPr lang="ru-RU" sz="1000" spc="-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(nucleus</a:t>
                      </a:r>
                      <a:r>
                        <a:rPr lang="en-US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postero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lateralis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20828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3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промежуточно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латеральное</a:t>
                      </a:r>
                      <a:r>
                        <a:rPr lang="ru-RU" sz="1000" spc="-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3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nucle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us</a:t>
                      </a:r>
                      <a:r>
                        <a:rPr lang="en-US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intermediolateralis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151765" lvl="0" indent="-342900">
                        <a:lnSpc>
                          <a:spcPct val="11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промежуточно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медиальное ядро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(nucleus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intermediomedialis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48133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16"/>
                        <a:tabLst>
                          <a:tab pos="26289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грудное</a:t>
                      </a:r>
                      <a:r>
                        <a:rPr lang="ru-RU" sz="1000" spc="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(nucleus</a:t>
                      </a:r>
                      <a:r>
                        <a:rPr lang="en-US" sz="1000" spc="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thoracicus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r>
                        <a:rPr lang="en-US" sz="10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r>
                        <a:rPr lang="en-US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собственное</a:t>
                      </a:r>
                      <a:r>
                        <a:rPr lang="ru-RU" sz="10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ядро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(nucleus</a:t>
                      </a:r>
                      <a:r>
                        <a:rPr lang="en-US" sz="10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proprius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24765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студенистое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вещество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substantia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gelati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nosa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lvl="0" indent="-342900">
                        <a:lnSpc>
                          <a:spcPts val="137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губчатая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зона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zona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spongiosa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263525" lvl="0" indent="-342900">
                        <a:lnSpc>
                          <a:spcPct val="11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задняя срединная борозда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sulcus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medi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anus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posterior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240665" lvl="0" indent="-342900">
                        <a:lnSpc>
                          <a:spcPct val="11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задняя латеральная борозда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sulcus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terolateralis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377190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62890" algn="l"/>
                        </a:tabLs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передняя латеральная борозда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sulcus</a:t>
                      </a:r>
                      <a:r>
                        <a:rPr lang="ru-RU" sz="1000" spc="-29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anterolateralis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marR="25590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6289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передняя</a:t>
                      </a:r>
                      <a:r>
                        <a:rPr lang="ru-RU" sz="10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срединная</a:t>
                      </a:r>
                      <a:r>
                        <a:rPr lang="ru-RU" sz="10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щель</a:t>
                      </a:r>
                      <a:r>
                        <a:rPr lang="ru-RU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fissura</a:t>
                      </a:r>
                      <a:r>
                        <a:rPr lang="en-US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medi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ana</a:t>
                      </a:r>
                      <a:r>
                        <a:rPr lang="en-US" sz="10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anterior);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marR="125095" lvl="0" indent="-342900">
                        <a:lnSpc>
                          <a:spcPct val="110000"/>
                        </a:lnSpc>
                        <a:spcAft>
                          <a:spcPts val="0"/>
                        </a:spcAft>
                        <a:buSzPts val="1200"/>
                        <a:buFont typeface="Times New Roman"/>
                        <a:buAutoNum type="arabicPeriod" startAt="24"/>
                        <a:tabLst>
                          <a:tab pos="27305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en-US" sz="1000" spc="7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передняя</a:t>
                      </a:r>
                      <a:r>
                        <a:rPr lang="ru-RU" sz="1000" spc="6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белая</a:t>
                      </a:r>
                      <a:r>
                        <a:rPr lang="ru-RU" sz="1000" spc="7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спайка</a:t>
                      </a:r>
                      <a:r>
                        <a:rPr lang="ru-RU" sz="1000" spc="7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(commissural</a:t>
                      </a:r>
                      <a:r>
                        <a:rPr lang="en-US" sz="1000" spc="8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alba</a:t>
                      </a:r>
                      <a:r>
                        <a:rPr lang="en-US" sz="10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anterior).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3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Функции спинного моз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" y="476672"/>
            <a:ext cx="9114807" cy="683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8780" y="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Спинной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мозг: проводниковая и рефлекторная функции.</a:t>
            </a:r>
          </a:p>
        </p:txBody>
      </p:sp>
    </p:spTree>
    <p:extLst>
      <p:ext uri="{BB962C8B-B14F-4D97-AF65-F5344CB8AC3E}">
        <p14:creationId xmlns:p14="http://schemas.microsoft.com/office/powerpoint/2010/main" val="12874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 descr="&amp;Kcy;&amp;acy;&amp;rcy;&amp;tcy;&amp;icy;&amp;ncy;&amp;kcy;&amp;icy; &amp;pcy;&amp;ocy; &amp;zcy;&amp;acy;&amp;pcy;&amp;rcy;&amp;ocy;&amp;scy;&amp;ucy; &amp;pcy;&amp;rcy;&amp;ocy;&amp;vcy;&amp;ocy;&amp;dcy;&amp;yacy;&amp;shchcy;&amp;icy;&amp;iecy; &amp;pcy;&amp;ucy;&amp;tcy;&amp;icy; &amp;ncy;&amp;iecy;&amp;rcy;&amp;vcy;&amp;ncy;&amp;ocy;&amp;jcy; &amp;scy;&amp;icy;&amp;scy;&amp;tcy;&amp;iecy;&amp;mcy;&amp;ycy;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63888" y="188640"/>
            <a:ext cx="5184576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18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449" y="26064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	Восходящие пути СМ, топография, функции.</a:t>
            </a:r>
          </a:p>
        </p:txBody>
      </p:sp>
      <p:pic>
        <p:nvPicPr>
          <p:cNvPr id="3" name="image3.jpeg" descr="http://yamedik.org/content/anatomiya/sap_03/1_files/mb4_023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2472" y="1196752"/>
            <a:ext cx="2952328" cy="54366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14800" y="2204864"/>
            <a:ext cx="550810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Латеральный спинно-таламический путь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Передний спинно-таламический путь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Зрительный бугор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Медиальная петля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Поперечный срез среднего мозга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Поперечный срез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моста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Поперечный срез продолговатого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мозга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Спинномозговой узел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Поперечный срез спинного мозга</a:t>
            </a:r>
          </a:p>
          <a:p>
            <a:pPr lvl="1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847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449" y="26064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Нисходящие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пути СМ, топография, функции.</a:t>
            </a:r>
          </a:p>
        </p:txBody>
      </p:sp>
      <p:pic>
        <p:nvPicPr>
          <p:cNvPr id="3" name="image4.jpeg" descr="http://yamedik.org/content/anatomiya/sap_03/1_files/mb4_077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1140345"/>
            <a:ext cx="2880320" cy="56010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63888" y="1305342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Схема корково-спинно-мозгового (пирамидного) проводящего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Предцентральная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извилина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Зрительный бугор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Корково-ядерный путь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Поперечный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срез среднего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мозга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Поперечный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моста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Поперечный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срез продолговатого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мозга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Перекрест пирамид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Латеральный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корково-спинальный (пирамидный)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Поперечный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срез спинного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мозга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Передний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корково- спинальный (пирамидный) путь</a:t>
            </a:r>
          </a:p>
        </p:txBody>
      </p:sp>
    </p:spTree>
    <p:extLst>
      <p:ext uri="{BB962C8B-B14F-4D97-AF65-F5344CB8AC3E}">
        <p14:creationId xmlns:p14="http://schemas.microsoft.com/office/powerpoint/2010/main" val="268043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449" y="260648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Оболочки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спинного мозга.</a:t>
            </a:r>
          </a:p>
        </p:txBody>
      </p:sp>
      <p:pic>
        <p:nvPicPr>
          <p:cNvPr id="1026" name="Picture 2" descr="Анатомия: Оболочки спинного мозга. Твердая оболочка, паутинная оболочка, мягкая оболочка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82" y="736825"/>
            <a:ext cx="6350222" cy="610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1992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410</Words>
  <Application>Microsoft Office PowerPoint</Application>
  <PresentationFormat>Экран (4:3)</PresentationFormat>
  <Paragraphs>60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79237</cp:lastModifiedBy>
  <cp:revision>14</cp:revision>
  <dcterms:modified xsi:type="dcterms:W3CDTF">2022-09-22T14:26:22Z</dcterms:modified>
</cp:coreProperties>
</file>