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85" r:id="rId23"/>
    <p:sldId id="278" r:id="rId24"/>
    <p:sldId id="281" r:id="rId25"/>
    <p:sldId id="279" r:id="rId26"/>
    <p:sldId id="280" r:id="rId27"/>
    <p:sldId id="282" r:id="rId28"/>
    <p:sldId id="283" r:id="rId29"/>
    <p:sldId id="284" r:id="rId30"/>
    <p:sldId id="286" r:id="rId31"/>
    <p:sldId id="290" r:id="rId32"/>
    <p:sldId id="289" r:id="rId33"/>
    <p:sldId id="291" r:id="rId34"/>
    <p:sldId id="292" r:id="rId3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C0B4108E-9343-44BA-8901-0B915B636911}" type="datetimeFigureOut">
              <a:rPr lang="ru-RU" smtClean="0"/>
              <a:pPr/>
              <a:t>24.09.2022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FD23AFF-9EB4-4F99-91A1-839EE9036177}"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0B4108E-9343-44BA-8901-0B915B636911}" type="datetimeFigureOut">
              <a:rPr lang="ru-RU" smtClean="0"/>
              <a:pPr/>
              <a:t>24.09.2022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FD23AFF-9EB4-4F99-91A1-839EE9036177}"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0B4108E-9343-44BA-8901-0B915B636911}" type="datetimeFigureOut">
              <a:rPr lang="ru-RU" smtClean="0"/>
              <a:pPr/>
              <a:t>24.09.2022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FD23AFF-9EB4-4F99-91A1-839EE9036177}"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0B4108E-9343-44BA-8901-0B915B636911}" type="datetimeFigureOut">
              <a:rPr lang="ru-RU" smtClean="0"/>
              <a:pPr/>
              <a:t>24.09.2022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FD23AFF-9EB4-4F99-91A1-839EE9036177}"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C0B4108E-9343-44BA-8901-0B915B636911}" type="datetimeFigureOut">
              <a:rPr lang="ru-RU" smtClean="0"/>
              <a:pPr/>
              <a:t>24.09.2022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FD23AFF-9EB4-4F99-91A1-839EE9036177}"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C0B4108E-9343-44BA-8901-0B915B636911}" type="datetimeFigureOut">
              <a:rPr lang="ru-RU" smtClean="0"/>
              <a:pPr/>
              <a:t>24.09.2022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FD23AFF-9EB4-4F99-91A1-839EE9036177}"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C0B4108E-9343-44BA-8901-0B915B636911}" type="datetimeFigureOut">
              <a:rPr lang="ru-RU" smtClean="0"/>
              <a:pPr/>
              <a:t>24.09.2022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AFD23AFF-9EB4-4F99-91A1-839EE9036177}"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C0B4108E-9343-44BA-8901-0B915B636911}" type="datetimeFigureOut">
              <a:rPr lang="ru-RU" smtClean="0"/>
              <a:pPr/>
              <a:t>24.09.2022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AFD23AFF-9EB4-4F99-91A1-839EE9036177}"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C0B4108E-9343-44BA-8901-0B915B636911}" type="datetimeFigureOut">
              <a:rPr lang="ru-RU" smtClean="0"/>
              <a:pPr/>
              <a:t>24.09.2022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AFD23AFF-9EB4-4F99-91A1-839EE9036177}"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C0B4108E-9343-44BA-8901-0B915B636911}" type="datetimeFigureOut">
              <a:rPr lang="ru-RU" smtClean="0"/>
              <a:pPr/>
              <a:t>24.09.2022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FD23AFF-9EB4-4F99-91A1-839EE9036177}"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C0B4108E-9343-44BA-8901-0B915B636911}" type="datetimeFigureOut">
              <a:rPr lang="ru-RU" smtClean="0"/>
              <a:pPr/>
              <a:t>24.09.2022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FD23AFF-9EB4-4F99-91A1-839EE9036177}"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B4108E-9343-44BA-8901-0B915B636911}" type="datetimeFigureOut">
              <a:rPr lang="ru-RU" smtClean="0"/>
              <a:pPr/>
              <a:t>24.09.2022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FD23AFF-9EB4-4F99-91A1-839EE9036177}"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hyperlink" Target="http://vkyrse.com/year/1949" TargetMode="External"/><Relationship Id="rId2" Type="http://schemas.openxmlformats.org/officeDocument/2006/relationships/hyperlink" Target="http://vkyrse.com/day/5-01" TargetMode="External"/><Relationship Id="rId1" Type="http://schemas.openxmlformats.org/officeDocument/2006/relationships/slideLayout" Target="../slideLayouts/slideLayout4.xml"/><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vkyrse.com/year/1961" TargetMode="Externa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vkyrse.com/year/1960" TargetMode="Externa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hyperlink" Target="http://vkyrse.com/year/1974" TargetMode="External"/><Relationship Id="rId2" Type="http://schemas.openxmlformats.org/officeDocument/2006/relationships/hyperlink" Target="http://vkyrse.com/year/1975" TargetMode="External"/><Relationship Id="rId1" Type="http://schemas.openxmlformats.org/officeDocument/2006/relationships/slideLayout" Target="../slideLayouts/slideLayout4.xml"/><Relationship Id="rId4" Type="http://schemas.openxmlformats.org/officeDocument/2006/relationships/image" Target="../media/image18.jpeg"/></Relationships>
</file>

<file path=ppt/slides/_rels/slide2.xml.rels><?xml version="1.0" encoding="UTF-8" standalone="yes"?>
<Relationships xmlns="http://schemas.openxmlformats.org/package/2006/relationships"><Relationship Id="rId8" Type="http://schemas.openxmlformats.org/officeDocument/2006/relationships/hyperlink" Target="https://ru.wikipedia.org/wiki/1945_%D0%B3%D0%BE%D0%B4" TargetMode="External"/><Relationship Id="rId3" Type="http://schemas.openxmlformats.org/officeDocument/2006/relationships/hyperlink" Target="https://ru.wikipedia.org/wiki/%D0%9C%D0%B0%D1%80%D1%88%D0%B0%D0%BB_%D0%A1%D0%BE%D0%B2%D0%B5%D1%82%D1%81%D0%BA%D0%BE%D0%B3%D0%BE_%D0%A1%D0%BE%D1%8E%D0%B7%D0%B0" TargetMode="External"/><Relationship Id="rId7" Type="http://schemas.openxmlformats.org/officeDocument/2006/relationships/hyperlink" Target="https://ru.wikipedia.org/wiki/%D0%91%D0%B5%D1%80%D0%BB%D0%B8%D0%BD" TargetMode="External"/><Relationship Id="rId2" Type="http://schemas.openxmlformats.org/officeDocument/2006/relationships/hyperlink" Target="https://ru.wikipedia.org/wiki/%D0%93%D0%BB%D0%B0%D0%B2%D0%BD%D0%BE%D0%BD%D0%B0%D1%87%D0%B0%D0%BB%D1%8C%D1%81%D1%82%D0%B2%D1%83%D1%8E%D1%89%D0%B8%D0%B9" TargetMode="External"/><Relationship Id="rId1" Type="http://schemas.openxmlformats.org/officeDocument/2006/relationships/slideLayout" Target="../slideLayouts/slideLayout4.xml"/><Relationship Id="rId6" Type="http://schemas.openxmlformats.org/officeDocument/2006/relationships/hyperlink" Target="https://ru.wikipedia.org/wiki/%D0%A1%D0%BE%D0%BA%D0%BE%D0%BB%D0%BE%D0%B2%D1%81%D0%BA%D0%B8%D0%B9,_%D0%92%D0%B0%D1%81%D0%B8%D0%BB%D0%B8%D0%B9_%D0%94%D0%B0%D0%BD%D0%B8%D0%BB%D0%BE%D0%B2%D0%B8%D1%87" TargetMode="External"/><Relationship Id="rId5" Type="http://schemas.openxmlformats.org/officeDocument/2006/relationships/hyperlink" Target="https://ru.wikipedia.org/wiki/%D0%93%D0%B5%D0%BD%D0%B5%D1%80%D0%B0%D0%BB_%D0%B0%D1%80%D0%BC%D0%B8%D0%B8" TargetMode="External"/><Relationship Id="rId4" Type="http://schemas.openxmlformats.org/officeDocument/2006/relationships/hyperlink" Target="https://ru.wikipedia.org/wiki/%D0%96%D1%83%D0%BA%D0%BE%D0%B2,_%D0%93%D0%B5%D0%BE%D1%80%D0%B3%D0%B8%D0%B9_%D0%9A%D0%BE%D0%BD%D1%81%D1%82%D0%B0%D0%BD%D1%82%D0%B8%D0%BD%D0%BE%D0%B2%D0%B8%D1%87" TargetMode="External"/><Relationship Id="rId9"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hyperlink" Target="http://vkyrse.com/year/1991" TargetMode="External"/><Relationship Id="rId2" Type="http://schemas.openxmlformats.org/officeDocument/2006/relationships/hyperlink" Target="http://vkyrse.com/year/1949" TargetMode="External"/><Relationship Id="rId1" Type="http://schemas.openxmlformats.org/officeDocument/2006/relationships/slideLayout" Target="../slideLayouts/slideLayout4.xml"/><Relationship Id="rId4" Type="http://schemas.openxmlformats.org/officeDocument/2006/relationships/image" Target="../media/image19.jpeg"/></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85720" y="428605"/>
            <a:ext cx="8643998" cy="1785949"/>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ru-RU" b="1" dirty="0" smtClean="0">
                <a:latin typeface="Times New Roman" pitchFamily="18" charset="0"/>
                <a:cs typeface="Times New Roman" pitchFamily="18" charset="0"/>
              </a:rPr>
              <a:t>Образование международных организаций. Первые конфликты и кризисы «холодной войны».</a:t>
            </a:r>
            <a:endParaRPr lang="ru-RU" b="1" dirty="0">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285720" y="2428868"/>
            <a:ext cx="8572560" cy="4143404"/>
          </a:xfrm>
        </p:spPr>
        <p:style>
          <a:lnRef idx="1">
            <a:schemeClr val="accent3"/>
          </a:lnRef>
          <a:fillRef idx="2">
            <a:schemeClr val="accent3"/>
          </a:fillRef>
          <a:effectRef idx="1">
            <a:schemeClr val="accent3"/>
          </a:effectRef>
          <a:fontRef idx="minor">
            <a:schemeClr val="dk1"/>
          </a:fontRef>
        </p:style>
        <p:txBody>
          <a:bodyPr/>
          <a:lstStyle/>
          <a:p>
            <a:pPr lvl="0" algn="l"/>
            <a:r>
              <a:rPr lang="ru-RU" b="1" dirty="0"/>
              <a:t>Берлинский кризис, его причины и последствия.</a:t>
            </a:r>
            <a:endParaRPr lang="ru-RU" dirty="0"/>
          </a:p>
          <a:p>
            <a:pPr algn="l"/>
            <a:r>
              <a:rPr lang="ru-RU" b="1" dirty="0" smtClean="0"/>
              <a:t>Создание НАТО</a:t>
            </a:r>
            <a:endParaRPr lang="ru-RU" dirty="0" smtClean="0"/>
          </a:p>
          <a:p>
            <a:pPr lvl="0" algn="l"/>
            <a:r>
              <a:rPr lang="ru-RU" b="1" dirty="0" smtClean="0"/>
              <a:t>Создание </a:t>
            </a:r>
            <a:r>
              <a:rPr lang="ru-RU" b="1" dirty="0"/>
              <a:t>СЭВ</a:t>
            </a:r>
            <a:endParaRPr lang="ru-RU" dirty="0"/>
          </a:p>
          <a:p>
            <a:pPr lvl="0" algn="l"/>
            <a:r>
              <a:rPr lang="ru-RU" b="1" dirty="0" smtClean="0"/>
              <a:t>Создание </a:t>
            </a:r>
            <a:r>
              <a:rPr lang="ru-RU" b="1" dirty="0"/>
              <a:t>ядерной бомбы в </a:t>
            </a:r>
            <a:r>
              <a:rPr lang="ru-RU" b="1" dirty="0" smtClean="0"/>
              <a:t>СССР</a:t>
            </a:r>
          </a:p>
          <a:p>
            <a:pPr lvl="0" algn="l"/>
            <a:r>
              <a:rPr lang="ru-RU" b="1" dirty="0" smtClean="0"/>
              <a:t>Война в Корее 1950 - 1953</a:t>
            </a:r>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r>
              <a:rPr lang="ru-RU" b="1" dirty="0" smtClean="0"/>
              <a:t>Создание НАТО</a:t>
            </a:r>
            <a:r>
              <a:rPr lang="ru-RU" dirty="0" smtClean="0"/>
              <a:t/>
            </a:r>
            <a:br>
              <a:rPr lang="ru-RU" dirty="0" smtClean="0"/>
            </a:br>
            <a:endParaRPr lang="ru-RU" dirty="0"/>
          </a:p>
        </p:txBody>
      </p:sp>
      <p:sp>
        <p:nvSpPr>
          <p:cNvPr id="3" name="Содержимое 2"/>
          <p:cNvSpPr>
            <a:spLocks noGrp="1"/>
          </p:cNvSpPr>
          <p:nvPr>
            <p:ph sz="half" idx="1"/>
          </p:nvPr>
        </p:nvSpPr>
        <p:spPr>
          <a:xfrm>
            <a:off x="0" y="1600200"/>
            <a:ext cx="4495800" cy="4972072"/>
          </a:xfrm>
        </p:spPr>
        <p:style>
          <a:lnRef idx="1">
            <a:schemeClr val="accent3"/>
          </a:lnRef>
          <a:fillRef idx="2">
            <a:schemeClr val="accent3"/>
          </a:fillRef>
          <a:effectRef idx="1">
            <a:schemeClr val="accent3"/>
          </a:effectRef>
          <a:fontRef idx="minor">
            <a:schemeClr val="dk1"/>
          </a:fontRef>
        </p:style>
        <p:txBody>
          <a:bodyPr>
            <a:noAutofit/>
          </a:bodyPr>
          <a:lstStyle/>
          <a:p>
            <a:pPr marL="0" indent="0"/>
            <a:r>
              <a:rPr lang="ru-RU" sz="2400" dirty="0" smtClean="0">
                <a:latin typeface="Times New Roman" pitchFamily="18" charset="0"/>
                <a:cs typeface="Times New Roman" pitchFamily="18" charset="0"/>
              </a:rPr>
              <a:t>Целью организации является обеспечение коллективной безопасности своих членов в европейско-атлантическом регионе. Согласно уставу НАТО, она открыта для вступления новых членов, способных развивать принципы договора и вносить свой вклад в коллективную безопасность. </a:t>
            </a:r>
          </a:p>
        </p:txBody>
      </p:sp>
      <p:pic>
        <p:nvPicPr>
          <p:cNvPr id="5" name="Содержимое 4" descr="First NATO death in a month in Afghanistan"/>
          <p:cNvPicPr>
            <a:picLocks noGrp="1"/>
          </p:cNvPicPr>
          <p:nvPr>
            <p:ph sz="half" idx="2"/>
          </p:nvPr>
        </p:nvPicPr>
        <p:blipFill>
          <a:blip r:embed="rId2" cstate="print"/>
          <a:srcRect/>
          <a:stretch>
            <a:fillRect/>
          </a:stretch>
        </p:blipFill>
        <p:spPr bwMode="auto">
          <a:xfrm>
            <a:off x="4500562" y="1857364"/>
            <a:ext cx="4643438" cy="4071966"/>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r>
              <a:rPr lang="ru-RU" b="1" dirty="0" smtClean="0"/>
              <a:t>Создание НАТО</a:t>
            </a:r>
            <a:r>
              <a:rPr lang="ru-RU" dirty="0" smtClean="0"/>
              <a:t/>
            </a:r>
            <a:br>
              <a:rPr lang="ru-RU" dirty="0" smtClean="0"/>
            </a:br>
            <a:endParaRPr lang="ru-RU" dirty="0"/>
          </a:p>
        </p:txBody>
      </p:sp>
      <p:sp>
        <p:nvSpPr>
          <p:cNvPr id="4" name="Содержимое 3"/>
          <p:cNvSpPr>
            <a:spLocks noGrp="1"/>
          </p:cNvSpPr>
          <p:nvPr>
            <p:ph sz="half" idx="2"/>
          </p:nvPr>
        </p:nvSpPr>
        <p:spPr>
          <a:xfrm>
            <a:off x="4648200" y="1600200"/>
            <a:ext cx="4495800" cy="5257799"/>
          </a:xfrm>
        </p:spPr>
        <p:style>
          <a:lnRef idx="1">
            <a:schemeClr val="accent3"/>
          </a:lnRef>
          <a:fillRef idx="2">
            <a:schemeClr val="accent3"/>
          </a:fillRef>
          <a:effectRef idx="1">
            <a:schemeClr val="accent3"/>
          </a:effectRef>
          <a:fontRef idx="minor">
            <a:schemeClr val="dk1"/>
          </a:fontRef>
        </p:style>
        <p:txBody>
          <a:bodyPr>
            <a:normAutofit fontScale="92500"/>
          </a:bodyPr>
          <a:lstStyle/>
          <a:p>
            <a:pPr marL="0" indent="0">
              <a:buNone/>
            </a:pPr>
            <a:r>
              <a:rPr lang="ru-RU" dirty="0" smtClean="0">
                <a:latin typeface="Times New Roman" pitchFamily="18" charset="0"/>
                <a:cs typeface="Times New Roman" pitchFamily="18" charset="0"/>
              </a:rPr>
              <a:t>Среди направлений деятельности – развитие международного сотрудничества и действия, направленные на предотвращение конфликтов между ее членами и членами-партнерами, защиту ценностей демократии, свободы личности, экономики свободного предпринимательства и верховенства закона. </a:t>
            </a:r>
          </a:p>
          <a:p>
            <a:pPr marL="0" indent="0"/>
            <a:endParaRPr lang="ru-RU" dirty="0" smtClean="0">
              <a:latin typeface="Times New Roman" pitchFamily="18" charset="0"/>
              <a:cs typeface="Times New Roman" pitchFamily="18" charset="0"/>
            </a:endParaRPr>
          </a:p>
          <a:p>
            <a:endParaRPr lang="ru-RU" dirty="0"/>
          </a:p>
        </p:txBody>
      </p:sp>
      <p:pic>
        <p:nvPicPr>
          <p:cNvPr id="5" name="Содержимое 4" descr="&amp;Acy;&amp;vcy;&amp;icy;&amp;acy;&amp;ucy;&amp;dcy;&amp;acy;&amp;rcy;&amp;ycy; &amp;acy;&amp;mcy;&amp;iecy;&amp;rcy;&amp;icy;&amp;kcy;&amp;acy;&amp;ncy;&amp;scy;&amp;kcy;&amp;icy;&amp;khcy; &amp;Bcy;&amp;Pcy;&amp;Lcy;&amp;Acy;. &amp;Zcy;&amp;acy; &amp;Kcy;&amp;acy;&amp;dcy;&amp;dcy;&amp;acy;&amp;fcy;&amp;icy; &amp;icy; &amp;iecy;&amp;gcy;&amp;ocy; &amp;ncy;&amp;acy;&amp;rcy;&amp;ocy;&amp;dcy;"/>
          <p:cNvPicPr>
            <a:picLocks noGrp="1"/>
          </p:cNvPicPr>
          <p:nvPr>
            <p:ph sz="half" idx="1"/>
          </p:nvPr>
        </p:nvPicPr>
        <p:blipFill>
          <a:blip r:embed="rId2" cstate="print"/>
          <a:srcRect/>
          <a:stretch>
            <a:fillRect/>
          </a:stretch>
        </p:blipFill>
        <p:spPr bwMode="auto">
          <a:xfrm>
            <a:off x="0" y="1571612"/>
            <a:ext cx="4572000" cy="5286388"/>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r>
              <a:rPr lang="ru-RU" b="1" dirty="0" smtClean="0"/>
              <a:t>Создание НАТО</a:t>
            </a:r>
            <a:r>
              <a:rPr lang="ru-RU" dirty="0" smtClean="0"/>
              <a:t/>
            </a:r>
            <a:br>
              <a:rPr lang="ru-RU" dirty="0" smtClean="0"/>
            </a:br>
            <a:endParaRPr lang="ru-RU" dirty="0"/>
          </a:p>
        </p:txBody>
      </p:sp>
      <p:sp>
        <p:nvSpPr>
          <p:cNvPr id="3" name="Содержимое 2"/>
          <p:cNvSpPr>
            <a:spLocks noGrp="1"/>
          </p:cNvSpPr>
          <p:nvPr>
            <p:ph sz="half" idx="1"/>
          </p:nvPr>
        </p:nvSpPr>
        <p:spPr/>
        <p:style>
          <a:lnRef idx="1">
            <a:schemeClr val="accent3"/>
          </a:lnRef>
          <a:fillRef idx="2">
            <a:schemeClr val="accent3"/>
          </a:fillRef>
          <a:effectRef idx="1">
            <a:schemeClr val="accent3"/>
          </a:effectRef>
          <a:fontRef idx="minor">
            <a:schemeClr val="dk1"/>
          </a:fontRef>
        </p:style>
        <p:txBody>
          <a:bodyPr>
            <a:normAutofit fontScale="85000" lnSpcReduction="10000"/>
          </a:bodyPr>
          <a:lstStyle/>
          <a:p>
            <a:pPr marL="0" indent="0"/>
            <a:r>
              <a:rPr lang="ru-RU" dirty="0" smtClean="0">
                <a:latin typeface="Times New Roman" pitchFamily="18" charset="0"/>
                <a:cs typeface="Times New Roman" pitchFamily="18" charset="0"/>
              </a:rPr>
              <a:t>Высший руководящий орган НАТО – Североатлантический совет, чисто военными вопросами занимается Комитет военного планирования. Официальные языки НАТО – английский и французский, а штаб-квартира НАТО расположена в Брюсселе (Бельгия). </a:t>
            </a:r>
          </a:p>
          <a:p>
            <a:pPr>
              <a:buNone/>
            </a:pPr>
            <a:r>
              <a:rPr lang="ru-RU" dirty="0" smtClean="0"/>
              <a:t> </a:t>
            </a:r>
          </a:p>
          <a:p>
            <a:endParaRPr lang="ru-RU" dirty="0"/>
          </a:p>
        </p:txBody>
      </p:sp>
      <p:pic>
        <p:nvPicPr>
          <p:cNvPr id="5" name="Содержимое 4" descr="&amp;Vcy;. &amp;Ocy;&amp;zcy;&amp;iecy;&amp;rcy;&amp;ocy;&amp;vcy;: &amp;Icy;&amp;dcy;&amp;iecy;&amp;icy; &amp;ncy;&amp;iecy;&amp;dcy;&amp;iecy;&amp;lcy;&amp;icy;&amp;mcy;&amp;ocy;&amp;scy;&amp;tcy;&amp;icy; &amp;iecy;&amp;vcy;&amp;rcy;&amp;ocy;&amp;pcy;&amp;iecy;&amp;jcy;&amp;scy;&amp;kcy;&amp;ocy;&amp;jcy; &amp;bcy;&amp;iecy;&amp;zcy;&amp;ocy;&amp;pcy;&amp;acy;&amp;scy;&amp;ncy;&amp;ocy;&amp;scy;&amp;tcy;&amp;icy; &amp;ncy;&amp;ucy;&amp;zhcy;&amp;ncy;&amp;ocy; &amp;rcy;&amp;iecy;&amp;acy;&amp;lcy;&amp;icy;&amp;zcy;&amp;ocy;&amp;vcy;&amp;acy;&amp;tcy;&amp;softcy; &amp;ncy;&amp;acy; &amp;pcy;&amp;rcy;&amp;acy;&amp;kcy;&amp;tcy;&amp;icy;&amp;kcy;&amp;iecy; &amp;Scy;&amp;ocy;&amp;vcy;&amp;iecy;&amp;tcy; &amp;Fcy;&amp;iecy;&amp;dcy;&amp;iecy;&amp;rcy;&amp;acy;&amp;tscy;&amp;icy;&amp;icy; &amp;Fcy;&amp;iecy;&amp;dcy;&amp;iecy;&amp;rcy;&amp;acy;&amp;lcy;&amp;softcy;&amp;ncy;&amp;ocy;&amp;gcy;&amp;ocy; &amp;Scy;&amp;ocy;&amp;bcy;&amp;rcy;&amp;acy;&amp;ncy;&amp;icy;&amp;yacy; &amp;Rcy;&amp;ocy;&amp;scy;&amp;scy;&amp;icy;&amp;jcy;&amp;scy;"/>
          <p:cNvPicPr>
            <a:picLocks noGrp="1"/>
          </p:cNvPicPr>
          <p:nvPr>
            <p:ph sz="half" idx="2"/>
          </p:nvPr>
        </p:nvPicPr>
        <p:blipFill>
          <a:blip r:embed="rId2" cstate="print"/>
          <a:srcRect/>
          <a:stretch>
            <a:fillRect/>
          </a:stretch>
        </p:blipFill>
        <p:spPr bwMode="auto">
          <a:xfrm>
            <a:off x="4648200" y="1643050"/>
            <a:ext cx="4495800" cy="4429156"/>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r>
              <a:rPr lang="ru-RU" b="1" dirty="0" smtClean="0"/>
              <a:t>Создание НАТО</a:t>
            </a:r>
            <a:r>
              <a:rPr lang="ru-RU" dirty="0" smtClean="0"/>
              <a:t/>
            </a:r>
            <a:br>
              <a:rPr lang="ru-RU" dirty="0" smtClean="0"/>
            </a:br>
            <a:endParaRPr lang="ru-RU" dirty="0"/>
          </a:p>
        </p:txBody>
      </p:sp>
      <p:sp>
        <p:nvSpPr>
          <p:cNvPr id="4" name="Содержимое 3"/>
          <p:cNvSpPr>
            <a:spLocks noGrp="1"/>
          </p:cNvSpPr>
          <p:nvPr>
            <p:ph sz="half" idx="2"/>
          </p:nvPr>
        </p:nvSpPr>
        <p:spPr>
          <a:xfrm>
            <a:off x="4500562" y="1428736"/>
            <a:ext cx="4643438" cy="5429264"/>
          </a:xfrm>
        </p:spPr>
        <p:style>
          <a:lnRef idx="1">
            <a:schemeClr val="accent3"/>
          </a:lnRef>
          <a:fillRef idx="2">
            <a:schemeClr val="accent3"/>
          </a:fillRef>
          <a:effectRef idx="1">
            <a:schemeClr val="accent3"/>
          </a:effectRef>
          <a:fontRef idx="minor">
            <a:schemeClr val="dk1"/>
          </a:fontRef>
        </p:style>
        <p:txBody>
          <a:bodyPr>
            <a:noAutofit/>
          </a:bodyPr>
          <a:lstStyle/>
          <a:p>
            <a:pPr marL="0" indent="0"/>
            <a:r>
              <a:rPr lang="ru-RU" sz="2200" dirty="0" smtClean="0">
                <a:latin typeface="Times New Roman" pitchFamily="18" charset="0"/>
                <a:cs typeface="Times New Roman" pitchFamily="18" charset="0"/>
              </a:rPr>
              <a:t>В современной международной ситуации в Европе и мире в целом Организация Североатлантического договора расширяет географию своего участия в различных миротворческих операциях, продолжает процесс расширения. В рамках НАТО существует ряд программ, среди которых важнейшая – «Партнерство во имя мира». Ее политической основой является Совет евроатлантического партнерства, в который входят 46 стран. Россия не является членом НАТО, но сотрудничает с организацией по ряду проектов</a:t>
            </a:r>
            <a:endParaRPr lang="ru-RU" sz="2200" dirty="0">
              <a:latin typeface="Times New Roman" pitchFamily="18" charset="0"/>
              <a:cs typeface="Times New Roman" pitchFamily="18" charset="0"/>
            </a:endParaRPr>
          </a:p>
        </p:txBody>
      </p:sp>
      <p:pic>
        <p:nvPicPr>
          <p:cNvPr id="5" name="Содержимое 4" descr="&amp;Ncy;&amp;Acy;&amp;Tcy;&amp;Ocy; &amp;zcy;&amp;acy;&amp;icy;&amp;ncy;&amp;tcy;&amp;iecy;&amp;rcy;&amp;iecy;&amp;scy;&amp;ocy;&amp;vcy;&amp;acy;&amp;ncy;&amp;acy; &amp;vcy; &amp;pcy;&amp;rcy;&amp;icy;&amp;iecy;&amp;mcy;&amp;iecy; &amp;YUcy;&amp;gcy;&amp;ocy;&amp;scy;&amp;lcy;&amp;acy;&amp;vcy;&amp;icy;&amp;icy; &amp;vcy; &amp;pcy;&amp;rcy;&amp;ocy;&amp;gcy;&amp;rcy;&amp;acy;&amp;mcy;&amp;mcy;&amp;ucy; &quot;&amp;Pcy;&amp;acy;&amp;rcy;&amp;tcy;&amp;ncy;&amp;iecy;&amp;rcy;&amp;scy;&amp;tcy;&amp;vcy;&amp;ocy; &amp;vcy;&amp;ocy; &amp;icy;&amp;mcy;&amp;yacy; &amp;mcy;&amp;icy;&amp;rcy;&amp;acy;&quot; &amp;Ncy;&amp;ocy;&amp;vcy;&amp;ocy;&amp;scy;&amp;tcy;&amp;icy;. &amp;Ncy;&amp;ocy;&amp;vcy;&amp;ocy;&amp;scy;&amp;tcy;&amp;icy; &amp;dcy;&amp;ncy;&amp;yacy; &amp;ncy;&amp;acy; &amp;scy;&amp;acy;&amp;jcy;&amp;tcy;&amp;iecy; &amp;Pcy;&amp;ocy;&amp;dcy;&amp;rcy;&amp;ocy;&amp;bcy;&amp;ncy;&amp;ocy;&amp;scy;&amp;tcy;&amp;icy;."/>
          <p:cNvPicPr>
            <a:picLocks noGrp="1"/>
          </p:cNvPicPr>
          <p:nvPr>
            <p:ph sz="half" idx="1"/>
          </p:nvPr>
        </p:nvPicPr>
        <p:blipFill>
          <a:blip r:embed="rId2" cstate="print"/>
          <a:srcRect/>
          <a:stretch>
            <a:fillRect/>
          </a:stretch>
        </p:blipFill>
        <p:spPr bwMode="auto">
          <a:xfrm>
            <a:off x="0" y="2143116"/>
            <a:ext cx="4500561" cy="3929090"/>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74638"/>
            <a:ext cx="8643998" cy="1143000"/>
          </a:xfrm>
        </p:spPr>
        <p:style>
          <a:lnRef idx="1">
            <a:schemeClr val="accent3"/>
          </a:lnRef>
          <a:fillRef idx="2">
            <a:schemeClr val="accent3"/>
          </a:fillRef>
          <a:effectRef idx="1">
            <a:schemeClr val="accent3"/>
          </a:effectRef>
          <a:fontRef idx="minor">
            <a:schemeClr val="dk1"/>
          </a:fontRef>
        </p:style>
        <p:txBody>
          <a:bodyPr>
            <a:normAutofit fontScale="90000"/>
          </a:bodyPr>
          <a:lstStyle/>
          <a:p>
            <a:pPr lvl="0"/>
            <a:r>
              <a:rPr lang="ru-RU" b="1" dirty="0" smtClean="0">
                <a:latin typeface="Times New Roman" pitchFamily="18" charset="0"/>
                <a:cs typeface="Times New Roman" pitchFamily="18" charset="0"/>
              </a:rPr>
              <a:t>Создание</a:t>
            </a:r>
            <a:r>
              <a:rPr lang="ru-RU" b="1" dirty="0" smtClean="0"/>
              <a:t> СЭВ</a:t>
            </a:r>
            <a:r>
              <a:rPr lang="ru-RU" dirty="0" smtClean="0"/>
              <a:t/>
            </a:r>
            <a:br>
              <a:rPr lang="ru-RU" dirty="0" smtClean="0"/>
            </a:br>
            <a:endParaRPr lang="ru-RU" dirty="0"/>
          </a:p>
        </p:txBody>
      </p:sp>
      <p:sp>
        <p:nvSpPr>
          <p:cNvPr id="3" name="Содержимое 2"/>
          <p:cNvSpPr>
            <a:spLocks noGrp="1"/>
          </p:cNvSpPr>
          <p:nvPr>
            <p:ph sz="half" idx="1"/>
          </p:nvPr>
        </p:nvSpPr>
        <p:spPr>
          <a:xfrm>
            <a:off x="285720" y="1600200"/>
            <a:ext cx="4210080" cy="5257800"/>
          </a:xfrm>
        </p:spPr>
        <p:style>
          <a:lnRef idx="1">
            <a:schemeClr val="accent3"/>
          </a:lnRef>
          <a:fillRef idx="2">
            <a:schemeClr val="accent3"/>
          </a:fillRef>
          <a:effectRef idx="1">
            <a:schemeClr val="accent3"/>
          </a:effectRef>
          <a:fontRef idx="minor">
            <a:schemeClr val="dk1"/>
          </a:fontRef>
        </p:style>
        <p:txBody>
          <a:bodyPr>
            <a:normAutofit lnSpcReduction="10000"/>
          </a:bodyPr>
          <a:lstStyle/>
          <a:p>
            <a:pPr marL="0" indent="0"/>
            <a:r>
              <a:rPr lang="ru-RU" dirty="0" smtClean="0">
                <a:latin typeface="Times New Roman" pitchFamily="18" charset="0"/>
                <a:cs typeface="Times New Roman" pitchFamily="18" charset="0"/>
              </a:rPr>
              <a:t>СЭВ — совет экономической взаимопомощи — межправительственная экономическая организация, созданная </a:t>
            </a:r>
            <a:r>
              <a:rPr lang="ru-RU" dirty="0" smtClean="0">
                <a:latin typeface="Times New Roman" pitchFamily="18" charset="0"/>
                <a:cs typeface="Times New Roman" pitchFamily="18" charset="0"/>
                <a:hlinkClick r:id="rId2" tooltip="5 января в истории"/>
              </a:rPr>
              <a:t>5 января</a:t>
            </a:r>
            <a:r>
              <a:rPr lang="ru-RU" dirty="0" smtClean="0">
                <a:latin typeface="Times New Roman" pitchFamily="18" charset="0"/>
                <a:cs typeface="Times New Roman" pitchFamily="18" charset="0"/>
              </a:rPr>
              <a:t> </a:t>
            </a:r>
            <a:r>
              <a:rPr lang="ru-RU" dirty="0" smtClean="0">
                <a:latin typeface="Times New Roman" pitchFamily="18" charset="0"/>
                <a:cs typeface="Times New Roman" pitchFamily="18" charset="0"/>
                <a:hlinkClick r:id="rId3" tooltip="1949 год в истории"/>
              </a:rPr>
              <a:t>1949 года</a:t>
            </a:r>
            <a:r>
              <a:rPr lang="ru-RU" dirty="0" smtClean="0">
                <a:latin typeface="Times New Roman" pitchFamily="18" charset="0"/>
                <a:cs typeface="Times New Roman" pitchFamily="18" charset="0"/>
              </a:rPr>
              <a:t> по решению экономического совещания представителей ряда стран Восточной Европы.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endParaRPr lang="ru-RU" dirty="0">
              <a:latin typeface="Times New Roman" pitchFamily="18" charset="0"/>
              <a:cs typeface="Times New Roman" pitchFamily="18" charset="0"/>
            </a:endParaRPr>
          </a:p>
        </p:txBody>
      </p:sp>
      <p:pic>
        <p:nvPicPr>
          <p:cNvPr id="5" name="Содержимое 4" descr="&amp;Ocy;&amp;kcy;&amp;tcy;&amp;yacy;&amp;bcy;&amp;rcy;&amp;softcy; 2012 &amp;ZHcy;&amp;icy;&amp;zcy;&amp;ncy;&amp;softcy; &amp;vcy; &amp;Scy;&amp;Scy;&amp;Scy;&amp;Rcy;"/>
          <p:cNvPicPr>
            <a:picLocks noGrp="1"/>
          </p:cNvPicPr>
          <p:nvPr>
            <p:ph sz="half" idx="2"/>
          </p:nvPr>
        </p:nvPicPr>
        <p:blipFill>
          <a:blip r:embed="rId4" cstate="print"/>
          <a:srcRect/>
          <a:stretch>
            <a:fillRect/>
          </a:stretch>
        </p:blipFill>
        <p:spPr bwMode="auto">
          <a:xfrm>
            <a:off x="4835910" y="1600200"/>
            <a:ext cx="4165245" cy="525780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pPr lvl="0"/>
            <a:r>
              <a:rPr lang="ru-RU" b="1" dirty="0" smtClean="0">
                <a:latin typeface="Times New Roman" pitchFamily="18" charset="0"/>
                <a:cs typeface="Times New Roman" pitchFamily="18" charset="0"/>
              </a:rPr>
              <a:t>Создание</a:t>
            </a:r>
            <a:r>
              <a:rPr lang="ru-RU" b="1" dirty="0" smtClean="0"/>
              <a:t> СЭВ</a:t>
            </a:r>
            <a:r>
              <a:rPr lang="ru-RU" dirty="0" smtClean="0"/>
              <a:t/>
            </a:r>
            <a:br>
              <a:rPr lang="ru-RU" dirty="0" smtClean="0"/>
            </a:br>
            <a:endParaRPr lang="ru-RU" dirty="0"/>
          </a:p>
        </p:txBody>
      </p:sp>
      <p:sp>
        <p:nvSpPr>
          <p:cNvPr id="4" name="Содержимое 3"/>
          <p:cNvSpPr>
            <a:spLocks noGrp="1"/>
          </p:cNvSpPr>
          <p:nvPr>
            <p:ph sz="half" idx="2"/>
          </p:nvPr>
        </p:nvSpPr>
        <p:spPr>
          <a:xfrm>
            <a:off x="4648200" y="1600200"/>
            <a:ext cx="4495800" cy="5257800"/>
          </a:xfrm>
        </p:spPr>
        <p:style>
          <a:lnRef idx="1">
            <a:schemeClr val="accent3"/>
          </a:lnRef>
          <a:fillRef idx="2">
            <a:schemeClr val="accent3"/>
          </a:fillRef>
          <a:effectRef idx="1">
            <a:schemeClr val="accent3"/>
          </a:effectRef>
          <a:fontRef idx="minor">
            <a:schemeClr val="dk1"/>
          </a:fontRef>
        </p:style>
        <p:txBody>
          <a:bodyPr>
            <a:normAutofit fontScale="77500" lnSpcReduction="20000"/>
          </a:bodyPr>
          <a:lstStyle/>
          <a:p>
            <a:pPr marL="0" indent="0"/>
            <a:r>
              <a:rPr lang="ru-RU" dirty="0" smtClean="0">
                <a:latin typeface="Times New Roman" pitchFamily="18" charset="0"/>
                <a:cs typeface="Times New Roman" pitchFamily="18" charset="0"/>
              </a:rPr>
              <a:t>Изначально в СЭВ вошли 11 стран: Народная Республика Болгария, СССР, Польская Народная Республика, Венгерская Народная Республика, Германская Демократическая Республика, Социалистическая Республика Вьетнам, Республика Куба, Монгольская Народная Республика, Социалистическая Республика Румыния, Чехословацкая Социалистическая Республика и Албания (которая с </a:t>
            </a:r>
            <a:r>
              <a:rPr lang="ru-RU" dirty="0" smtClean="0">
                <a:latin typeface="Times New Roman" pitchFamily="18" charset="0"/>
                <a:cs typeface="Times New Roman" pitchFamily="18" charset="0"/>
                <a:hlinkClick r:id="rId2" tooltip="1961 год в истории"/>
              </a:rPr>
              <a:t>1961 года</a:t>
            </a:r>
            <a:r>
              <a:rPr lang="ru-RU" dirty="0" smtClean="0">
                <a:latin typeface="Times New Roman" pitchFamily="18" charset="0"/>
                <a:cs typeface="Times New Roman" pitchFamily="18" charset="0"/>
              </a:rPr>
              <a:t> в деятельности СЭВ участия не принимала). С </a:t>
            </a:r>
            <a:r>
              <a:rPr lang="ru-RU" dirty="0" smtClean="0">
                <a:latin typeface="Times New Roman" pitchFamily="18" charset="0"/>
                <a:cs typeface="Times New Roman" pitchFamily="18" charset="0"/>
                <a:hlinkClick r:id="rId2" tooltip="1961 год в истории"/>
              </a:rPr>
              <a:t>1961 года</a:t>
            </a:r>
            <a:r>
              <a:rPr lang="ru-RU" dirty="0" smtClean="0">
                <a:latin typeface="Times New Roman" pitchFamily="18" charset="0"/>
                <a:cs typeface="Times New Roman" pitchFamily="18" charset="0"/>
              </a:rPr>
              <a:t> в решении некоторых вопросов совместно с СЭВ участвовала Югославия.</a:t>
            </a:r>
            <a:endParaRPr lang="ru-RU" dirty="0">
              <a:latin typeface="Times New Roman" pitchFamily="18" charset="0"/>
              <a:cs typeface="Times New Roman" pitchFamily="18" charset="0"/>
            </a:endParaRPr>
          </a:p>
        </p:txBody>
      </p:sp>
      <p:pic>
        <p:nvPicPr>
          <p:cNvPr id="5" name="Содержимое 4" descr="&amp;Scy;&amp;iecy;&amp;rcy;&amp;icy;&amp;icy; &amp;scy;&amp;ocy;&amp;vcy;&amp;iecy;&amp;tcy;&amp;scy;&amp;kcy;&amp;icy;&amp;khcy; &amp;mcy;&amp;acy;&amp;rcy;&amp;ocy;&amp;kcy;"/>
          <p:cNvPicPr>
            <a:picLocks noGrp="1"/>
          </p:cNvPicPr>
          <p:nvPr>
            <p:ph sz="half" idx="1"/>
          </p:nvPr>
        </p:nvPicPr>
        <p:blipFill>
          <a:blip r:embed="rId3" cstate="print"/>
          <a:srcRect/>
          <a:stretch>
            <a:fillRect/>
          </a:stretch>
        </p:blipFill>
        <p:spPr bwMode="auto">
          <a:xfrm>
            <a:off x="285720" y="1500174"/>
            <a:ext cx="4286280" cy="5357826"/>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74638"/>
            <a:ext cx="8643998" cy="1143000"/>
          </a:xfrm>
        </p:spPr>
        <p:style>
          <a:lnRef idx="1">
            <a:schemeClr val="accent3"/>
          </a:lnRef>
          <a:fillRef idx="2">
            <a:schemeClr val="accent3"/>
          </a:fillRef>
          <a:effectRef idx="1">
            <a:schemeClr val="accent3"/>
          </a:effectRef>
          <a:fontRef idx="minor">
            <a:schemeClr val="dk1"/>
          </a:fontRef>
        </p:style>
        <p:txBody>
          <a:bodyPr>
            <a:normAutofit fontScale="90000"/>
          </a:bodyPr>
          <a:lstStyle/>
          <a:p>
            <a:pPr lvl="0"/>
            <a:r>
              <a:rPr lang="ru-RU" b="1" dirty="0" smtClean="0">
                <a:latin typeface="Times New Roman" pitchFamily="18" charset="0"/>
                <a:cs typeface="Times New Roman" pitchFamily="18" charset="0"/>
              </a:rPr>
              <a:t>Создание СЭВ</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endParaRPr lang="ru-RU" dirty="0">
              <a:latin typeface="Times New Roman" pitchFamily="18" charset="0"/>
              <a:cs typeface="Times New Roman" pitchFamily="18" charset="0"/>
            </a:endParaRPr>
          </a:p>
        </p:txBody>
      </p:sp>
      <p:sp>
        <p:nvSpPr>
          <p:cNvPr id="3" name="Содержимое 2"/>
          <p:cNvSpPr>
            <a:spLocks noGrp="1"/>
          </p:cNvSpPr>
          <p:nvPr>
            <p:ph sz="half" idx="1"/>
          </p:nvPr>
        </p:nvSpPr>
        <p:spPr>
          <a:xfrm>
            <a:off x="285720" y="1600200"/>
            <a:ext cx="4210080" cy="4972072"/>
          </a:xfrm>
        </p:spPr>
        <p:style>
          <a:lnRef idx="1">
            <a:schemeClr val="accent3"/>
          </a:lnRef>
          <a:fillRef idx="2">
            <a:schemeClr val="accent3"/>
          </a:fillRef>
          <a:effectRef idx="1">
            <a:schemeClr val="accent3"/>
          </a:effectRef>
          <a:fontRef idx="minor">
            <a:schemeClr val="dk1"/>
          </a:fontRef>
        </p:style>
        <p:txBody>
          <a:bodyPr>
            <a:normAutofit/>
          </a:bodyPr>
          <a:lstStyle/>
          <a:p>
            <a:pPr marL="0" indent="0"/>
            <a:r>
              <a:rPr lang="ru-RU" dirty="0" smtClean="0">
                <a:latin typeface="Times New Roman" pitchFamily="18" charset="0"/>
                <a:cs typeface="Times New Roman" pitchFamily="18" charset="0"/>
              </a:rPr>
              <a:t>В функции СЭВ входило содействие объединению и координации сотрудничества в планомерном развитии хозяйства, экономического и научно-технического прогресса, выравниванию уровней экономического развития стран-членов организации</a:t>
            </a:r>
            <a:endParaRPr lang="ru-RU" dirty="0">
              <a:latin typeface="Times New Roman" pitchFamily="18" charset="0"/>
              <a:cs typeface="Times New Roman" pitchFamily="18" charset="0"/>
            </a:endParaRPr>
          </a:p>
        </p:txBody>
      </p:sp>
      <p:pic>
        <p:nvPicPr>
          <p:cNvPr id="5" name="Содержимое 4" descr="&amp;Ecy;&amp;tcy;&amp;ocy;&amp;tcy; &amp;Dcy;&amp;iecy;&amp;ncy;&amp;softcy; C&amp;iecy;&amp;gcy;&amp;ocy;&amp;dcy;&amp;ncy;&amp;yacy;. - &amp;Scy;&amp;tcy;&amp;rcy;&amp;acy;&amp;ncy;&amp;icy;&amp;tscy;&amp;acy; 2 - &amp;Fcy;&amp;ocy;&amp;rcy;&amp;ucy;&amp;mcy;"/>
          <p:cNvPicPr>
            <a:picLocks noGrp="1"/>
          </p:cNvPicPr>
          <p:nvPr>
            <p:ph sz="half" idx="2"/>
          </p:nvPr>
        </p:nvPicPr>
        <p:blipFill>
          <a:blip r:embed="rId2" cstate="print"/>
          <a:srcRect/>
          <a:stretch>
            <a:fillRect/>
          </a:stretch>
        </p:blipFill>
        <p:spPr bwMode="auto">
          <a:xfrm>
            <a:off x="4714876" y="1600200"/>
            <a:ext cx="4214842" cy="4972072"/>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r>
              <a:rPr lang="ru-RU" b="1" dirty="0" smtClean="0">
                <a:latin typeface="Times New Roman" pitchFamily="18" charset="0"/>
                <a:cs typeface="Times New Roman" pitchFamily="18" charset="0"/>
              </a:rPr>
              <a:t>Создание СЭВ</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endParaRPr lang="ru-RU" dirty="0"/>
          </a:p>
        </p:txBody>
      </p:sp>
      <p:sp>
        <p:nvSpPr>
          <p:cNvPr id="4" name="Содержимое 3"/>
          <p:cNvSpPr>
            <a:spLocks noGrp="1"/>
          </p:cNvSpPr>
          <p:nvPr>
            <p:ph sz="half" idx="2"/>
          </p:nvPr>
        </p:nvSpPr>
        <p:spPr>
          <a:xfrm>
            <a:off x="4648200" y="1600200"/>
            <a:ext cx="4495800" cy="5257800"/>
          </a:xfrm>
        </p:spPr>
        <p:style>
          <a:lnRef idx="1">
            <a:schemeClr val="accent3"/>
          </a:lnRef>
          <a:fillRef idx="2">
            <a:schemeClr val="accent3"/>
          </a:fillRef>
          <a:effectRef idx="1">
            <a:schemeClr val="accent3"/>
          </a:effectRef>
          <a:fontRef idx="minor">
            <a:schemeClr val="dk1"/>
          </a:fontRef>
        </p:style>
        <p:txBody>
          <a:bodyPr>
            <a:normAutofit fontScale="92500" lnSpcReduction="10000"/>
          </a:bodyPr>
          <a:lstStyle/>
          <a:p>
            <a:pPr marL="0" indent="0"/>
            <a:r>
              <a:rPr lang="ru-RU" dirty="0" smtClean="0">
                <a:latin typeface="Times New Roman" pitchFamily="18" charset="0"/>
                <a:cs typeface="Times New Roman" pitchFamily="18" charset="0"/>
              </a:rPr>
              <a:t>Штаб-квартира СЭВ находилась в Москве. Высшим органом СЭВ являлась сессия, руководство осуществлялось Исполнительным Комитетом и Секретариатом Совета, которые находились в Москве. На сессии определялись направления деятельности и обсуждались вопросы, входящие в компетенцию СЭВ.</a:t>
            </a:r>
            <a:r>
              <a:rPr lang="ru-RU" dirty="0" smtClean="0"/>
              <a:t> </a:t>
            </a:r>
            <a:r>
              <a:rPr lang="ru-RU" sz="1500" b="1" dirty="0" smtClean="0">
                <a:latin typeface="Times New Roman" pitchFamily="18" charset="0"/>
                <a:cs typeface="Times New Roman" pitchFamily="18" charset="0"/>
              </a:rPr>
              <a:t>Здание СЭВ архитектор М.М.Посохин </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endParaRPr lang="ru-RU" dirty="0">
              <a:latin typeface="Times New Roman" pitchFamily="18" charset="0"/>
              <a:cs typeface="Times New Roman" pitchFamily="18" charset="0"/>
            </a:endParaRPr>
          </a:p>
        </p:txBody>
      </p:sp>
      <p:pic>
        <p:nvPicPr>
          <p:cNvPr id="5" name="Содержимое 4" descr="&amp;Zcy;&amp;dcy;&amp;acy;&amp;ncy;&amp;icy;&amp;iecy; &amp;Scy;&amp;Ecy;&amp;Vcy; &amp;acy;&amp;rcy;&amp;khcy;&amp;icy;&amp;tcy;&amp;iecy;&amp;kcy;&amp;tcy;&amp;ocy;&amp;rcy; &amp;Mcy;.&amp;Mcy;.&amp;Pcy;&amp;ocy;&amp;scy;&amp;ocy;&amp;khcy;&amp;icy;&amp;ncy;. &amp;Fcy;&amp;ocy;&amp;tcy;&amp;ocy;: &amp;Dcy;&amp;mcy;&amp;icy;&amp;tcy;&amp;rcy;&amp;icy;&amp;jcy; &amp;Pcy;&amp;lcy;&amp;iecy;&amp;ncy;&amp;kcy;&amp;icy;&amp;ncy; 18.06.2012."/>
          <p:cNvPicPr>
            <a:picLocks noGrp="1"/>
          </p:cNvPicPr>
          <p:nvPr>
            <p:ph sz="half" idx="1"/>
          </p:nvPr>
        </p:nvPicPr>
        <p:blipFill>
          <a:blip r:embed="rId2" cstate="print"/>
          <a:srcRect/>
          <a:stretch>
            <a:fillRect/>
          </a:stretch>
        </p:blipFill>
        <p:spPr bwMode="auto">
          <a:xfrm>
            <a:off x="0" y="2071679"/>
            <a:ext cx="4643438" cy="3857652"/>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r>
              <a:rPr lang="ru-RU" b="1" dirty="0" smtClean="0">
                <a:latin typeface="Times New Roman" pitchFamily="18" charset="0"/>
                <a:cs typeface="Times New Roman" pitchFamily="18" charset="0"/>
              </a:rPr>
              <a:t>Создание СЭВ</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endParaRPr lang="ru-RU" dirty="0"/>
          </a:p>
        </p:txBody>
      </p:sp>
      <p:sp>
        <p:nvSpPr>
          <p:cNvPr id="3" name="Содержимое 2"/>
          <p:cNvSpPr>
            <a:spLocks noGrp="1"/>
          </p:cNvSpPr>
          <p:nvPr>
            <p:ph sz="half" idx="1"/>
          </p:nvPr>
        </p:nvSpPr>
        <p:spPr>
          <a:xfrm>
            <a:off x="0" y="1600200"/>
            <a:ext cx="4495800" cy="5257800"/>
          </a:xfrm>
        </p:spPr>
        <p:style>
          <a:lnRef idx="1">
            <a:schemeClr val="accent3"/>
          </a:lnRef>
          <a:fillRef idx="2">
            <a:schemeClr val="accent3"/>
          </a:fillRef>
          <a:effectRef idx="1">
            <a:schemeClr val="accent3"/>
          </a:effectRef>
          <a:fontRef idx="minor">
            <a:schemeClr val="dk1"/>
          </a:fontRef>
        </p:style>
        <p:txBody>
          <a:bodyPr>
            <a:noAutofit/>
          </a:bodyPr>
          <a:lstStyle/>
          <a:p>
            <a:pPr marL="0" indent="0"/>
            <a:r>
              <a:rPr lang="ru-RU" dirty="0" smtClean="0">
                <a:latin typeface="Times New Roman" pitchFamily="18" charset="0"/>
                <a:cs typeface="Times New Roman" pitchFamily="18" charset="0"/>
              </a:rPr>
              <a:t>Активная деятельность СЭВ началась около </a:t>
            </a:r>
            <a:r>
              <a:rPr lang="ru-RU" dirty="0" smtClean="0">
                <a:latin typeface="Times New Roman" pitchFamily="18" charset="0"/>
                <a:cs typeface="Times New Roman" pitchFamily="18" charset="0"/>
                <a:hlinkClick r:id="rId2" tooltip="1960 год в истории"/>
              </a:rPr>
              <a:t>1960 года</a:t>
            </a:r>
            <a:r>
              <a:rPr lang="ru-RU" dirty="0" smtClean="0">
                <a:latin typeface="Times New Roman" pitchFamily="18" charset="0"/>
                <a:cs typeface="Times New Roman" pitchFamily="18" charset="0"/>
              </a:rPr>
              <a:t>, когда руководство СССР пыталось сделать своего рода социалистическую альтернативу ЕЭС (Европейское экономическое сообщество или «общий рынок», предшественник Евросоюза).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endParaRPr lang="ru-RU" dirty="0">
              <a:latin typeface="Times New Roman" pitchFamily="18" charset="0"/>
              <a:cs typeface="Times New Roman" pitchFamily="18" charset="0"/>
            </a:endParaRPr>
          </a:p>
        </p:txBody>
      </p:sp>
      <p:pic>
        <p:nvPicPr>
          <p:cNvPr id="5" name="Содержимое 4" descr="&amp;Fcy;&amp;ocy;&amp;tcy;&amp;ocy;&amp;scy;&amp;ocy;&amp;yucy;&amp;zcy;, &amp;fcy;&amp;ocy;&amp;tcy;&amp;ocy;&amp;bcy;&amp;acy;&amp;ncy;&amp;kcy;: &amp;Rcy;&amp;IEcy;&amp;Dcy;&amp;SOFTcy;&amp;Kcy;&amp;Icy;&amp;Ncy; &amp;Mcy;&amp;acy;&amp;rcy;&amp;kcy; (1908-1987) - &amp;Mcy;&amp;ocy;&amp;scy;&amp;kcy;&amp;vcy;&amp;acy;"/>
          <p:cNvPicPr>
            <a:picLocks noGrp="1"/>
          </p:cNvPicPr>
          <p:nvPr>
            <p:ph sz="half" idx="2"/>
          </p:nvPr>
        </p:nvPicPr>
        <p:blipFill>
          <a:blip r:embed="rId3" cstate="print"/>
          <a:srcRect/>
          <a:stretch>
            <a:fillRect/>
          </a:stretch>
        </p:blipFill>
        <p:spPr bwMode="auto">
          <a:xfrm>
            <a:off x="4648200" y="1643050"/>
            <a:ext cx="4281518" cy="5214950"/>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r>
              <a:rPr lang="ru-RU" b="1" dirty="0" smtClean="0">
                <a:latin typeface="Times New Roman" pitchFamily="18" charset="0"/>
                <a:cs typeface="Times New Roman" pitchFamily="18" charset="0"/>
              </a:rPr>
              <a:t>Создание СЭВ</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endParaRPr lang="ru-RU" dirty="0"/>
          </a:p>
        </p:txBody>
      </p:sp>
      <p:sp>
        <p:nvSpPr>
          <p:cNvPr id="4" name="Содержимое 3"/>
          <p:cNvSpPr>
            <a:spLocks noGrp="1"/>
          </p:cNvSpPr>
          <p:nvPr>
            <p:ph sz="half" idx="2"/>
          </p:nvPr>
        </p:nvSpPr>
        <p:spPr>
          <a:xfrm>
            <a:off x="4648200" y="1600200"/>
            <a:ext cx="4210080" cy="5043510"/>
          </a:xfrm>
        </p:spPr>
        <p:style>
          <a:lnRef idx="1">
            <a:schemeClr val="accent3"/>
          </a:lnRef>
          <a:fillRef idx="2">
            <a:schemeClr val="accent3"/>
          </a:fillRef>
          <a:effectRef idx="1">
            <a:schemeClr val="accent3"/>
          </a:effectRef>
          <a:fontRef idx="minor">
            <a:schemeClr val="dk1"/>
          </a:fontRef>
        </p:style>
        <p:txBody>
          <a:bodyPr>
            <a:normAutofit fontScale="92500" lnSpcReduction="10000"/>
          </a:bodyPr>
          <a:lstStyle/>
          <a:p>
            <a:pPr marL="0" indent="0"/>
            <a:r>
              <a:rPr lang="ru-RU" dirty="0" smtClean="0">
                <a:latin typeface="Times New Roman" pitchFamily="18" charset="0"/>
                <a:cs typeface="Times New Roman" pitchFamily="18" charset="0"/>
              </a:rPr>
              <a:t>На начало </a:t>
            </a:r>
            <a:r>
              <a:rPr lang="ru-RU" dirty="0" smtClean="0">
                <a:latin typeface="Times New Roman" pitchFamily="18" charset="0"/>
                <a:cs typeface="Times New Roman" pitchFamily="18" charset="0"/>
                <a:hlinkClick r:id="rId2" tooltip="1975 год в истории"/>
              </a:rPr>
              <a:t>1975 года</a:t>
            </a:r>
            <a:r>
              <a:rPr lang="ru-RU" dirty="0" smtClean="0">
                <a:latin typeface="Times New Roman" pitchFamily="18" charset="0"/>
                <a:cs typeface="Times New Roman" pitchFamily="18" charset="0"/>
              </a:rPr>
              <a:t> СЭВ поддерживал отношения более чем с 30 международными, межправительственными и неправительственными экономическими и научно-техническими организациями. В октябре </a:t>
            </a:r>
            <a:r>
              <a:rPr lang="ru-RU" dirty="0" smtClean="0">
                <a:latin typeface="Times New Roman" pitchFamily="18" charset="0"/>
                <a:cs typeface="Times New Roman" pitchFamily="18" charset="0"/>
                <a:hlinkClick r:id="rId3" tooltip="1974 год в истории"/>
              </a:rPr>
              <a:t>1974 года</a:t>
            </a:r>
            <a:r>
              <a:rPr lang="ru-RU" dirty="0" smtClean="0">
                <a:latin typeface="Times New Roman" pitchFamily="18" charset="0"/>
                <a:cs typeface="Times New Roman" pitchFamily="18" charset="0"/>
              </a:rPr>
              <a:t> организации был предоставлен статус наблюдателя в ООН.</a:t>
            </a:r>
            <a:br>
              <a:rPr lang="ru-RU" dirty="0" smtClean="0">
                <a:latin typeface="Times New Roman" pitchFamily="18" charset="0"/>
                <a:cs typeface="Times New Roman" pitchFamily="18" charset="0"/>
              </a:rPr>
            </a:br>
            <a:endParaRPr lang="ru-RU" dirty="0">
              <a:latin typeface="Times New Roman" pitchFamily="18" charset="0"/>
              <a:cs typeface="Times New Roman" pitchFamily="18" charset="0"/>
            </a:endParaRPr>
          </a:p>
        </p:txBody>
      </p:sp>
      <p:pic>
        <p:nvPicPr>
          <p:cNvPr id="5" name="Содержимое 4" descr="&amp;Mcy;&amp;ocy;&amp;ncy;&amp;iecy;&amp;tcy;&amp;ycy; &amp;ncy;&amp;acy; &amp;kcy;&amp;acy;&amp;zhcy;&amp;dcy;&amp;ycy;&amp;jcy; &amp;dcy;&amp;iecy;&amp;ncy;&amp;softcy; - &amp;Scy;&amp;tcy;&amp;rcy;&amp;acy;&amp;ncy;&amp;icy;&amp;tscy;&amp;acy; 81 - &amp;scy;&amp;ocy;&amp;bcy;&amp;ycy;&amp;tcy;&amp;icy;&amp;yacy; &amp;Fcy;&amp;ocy;&amp;rcy;&amp;ucy;&amp;mcy;&amp;acy; - &amp;TScy;&amp;iecy;&amp;ncy;&amp;tcy;&amp;rcy;&amp;acy;&amp;lcy;&amp;softcy;&amp;ncy;&amp;ycy;&amp;jcy; &amp;Fcy;&amp;ocy;&amp;rcy;&amp;ucy;&amp;mcy; &amp;Ncy;&amp;ucy;&amp;mcy;&amp;icy;&amp;zcy;&amp;mcy;&amp;acy;&amp;tcy;&amp;ocy;&amp;vcy; &amp;Scy;&amp;Scy;&amp;Scy;&amp;Rcy;"/>
          <p:cNvPicPr>
            <a:picLocks noGrp="1"/>
          </p:cNvPicPr>
          <p:nvPr>
            <p:ph sz="half" idx="1"/>
          </p:nvPr>
        </p:nvPicPr>
        <p:blipFill>
          <a:blip r:embed="rId4" cstate="print"/>
          <a:srcRect/>
          <a:stretch>
            <a:fillRect/>
          </a:stretch>
        </p:blipFill>
        <p:spPr bwMode="auto">
          <a:xfrm>
            <a:off x="571500" y="2910681"/>
            <a:ext cx="3810000" cy="190500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0"/>
            <a:ext cx="8229600" cy="1214422"/>
          </a:xfrm>
        </p:spPr>
        <p:style>
          <a:lnRef idx="1">
            <a:schemeClr val="accent3"/>
          </a:lnRef>
          <a:fillRef idx="2">
            <a:schemeClr val="accent3"/>
          </a:fillRef>
          <a:effectRef idx="1">
            <a:schemeClr val="accent3"/>
          </a:effectRef>
          <a:fontRef idx="minor">
            <a:schemeClr val="dk1"/>
          </a:fontRef>
        </p:style>
        <p:txBody>
          <a:bodyPr/>
          <a:lstStyle/>
          <a:p>
            <a:r>
              <a:rPr lang="ru-RU" b="1" dirty="0" smtClean="0"/>
              <a:t>Берлинский кризис</a:t>
            </a:r>
            <a:endParaRPr lang="ru-RU" dirty="0"/>
          </a:p>
        </p:txBody>
      </p:sp>
      <p:sp>
        <p:nvSpPr>
          <p:cNvPr id="3" name="Содержимое 2"/>
          <p:cNvSpPr>
            <a:spLocks noGrp="1"/>
          </p:cNvSpPr>
          <p:nvPr>
            <p:ph sz="half" idx="1"/>
          </p:nvPr>
        </p:nvSpPr>
        <p:spPr>
          <a:xfrm>
            <a:off x="0" y="1285860"/>
            <a:ext cx="4643438" cy="5572140"/>
          </a:xfrm>
        </p:spPr>
        <p:style>
          <a:lnRef idx="1">
            <a:schemeClr val="accent3"/>
          </a:lnRef>
          <a:fillRef idx="2">
            <a:schemeClr val="accent3"/>
          </a:fillRef>
          <a:effectRef idx="1">
            <a:schemeClr val="accent3"/>
          </a:effectRef>
          <a:fontRef idx="minor">
            <a:schemeClr val="dk1"/>
          </a:fontRef>
        </p:style>
        <p:txBody>
          <a:bodyPr>
            <a:noAutofit/>
          </a:bodyPr>
          <a:lstStyle/>
          <a:p>
            <a:pPr marL="0" indent="0"/>
            <a:r>
              <a:rPr lang="ru-RU" sz="2200" dirty="0" smtClean="0">
                <a:latin typeface="Times New Roman" pitchFamily="18" charset="0"/>
                <a:cs typeface="Times New Roman" pitchFamily="18" charset="0"/>
              </a:rPr>
              <a:t>После окончания </a:t>
            </a:r>
            <a:r>
              <a:rPr lang="ru-RU" sz="2200" smtClean="0">
                <a:latin typeface="Times New Roman" pitchFamily="18" charset="0"/>
                <a:cs typeface="Times New Roman" pitchFamily="18" charset="0"/>
              </a:rPr>
              <a:t>войны, Германия </a:t>
            </a:r>
            <a:r>
              <a:rPr lang="ru-RU" sz="2200" dirty="0">
                <a:latin typeface="Times New Roman" pitchFamily="18" charset="0"/>
                <a:cs typeface="Times New Roman" pitchFamily="18" charset="0"/>
              </a:rPr>
              <a:t>была разделена на четыре оккупационные зоны. В каждой из них верховная власть принадлежала главнокомандующему соответствующими оккупационными войсками. Вопросы, затрагивавшие Германию в целом, был призван разрешать Контрольный Совет (КС) в составе четырех главнокомандующих. Для управления в своей зоне оккупации советское правительство в июне 1945 г. создало специальный орган — Советскую военную администрацию в Германии (СВАГ</a:t>
            </a:r>
            <a:r>
              <a:rPr lang="ru-RU" sz="2200" dirty="0" smtClean="0">
                <a:latin typeface="Times New Roman" pitchFamily="18" charset="0"/>
                <a:cs typeface="Times New Roman" pitchFamily="18" charset="0"/>
              </a:rPr>
              <a:t>).</a:t>
            </a:r>
            <a:endParaRPr lang="en-US" sz="2200" dirty="0" smtClean="0">
              <a:latin typeface="Times New Roman" pitchFamily="18" charset="0"/>
              <a:cs typeface="Times New Roman" pitchFamily="18" charset="0"/>
            </a:endParaRPr>
          </a:p>
          <a:p>
            <a:pPr marL="0" indent="0"/>
            <a:r>
              <a:rPr lang="ru-RU" sz="900" dirty="0" err="1" smtClean="0">
                <a:solidFill>
                  <a:schemeClr val="tx1"/>
                </a:solidFill>
                <a:latin typeface="Times New Roman" pitchFamily="18" charset="0"/>
                <a:cs typeface="Times New Roman" pitchFamily="18" charset="0"/>
                <a:hlinkClick r:id="rId2" tooltip="Главноначальствующий"/>
              </a:rPr>
              <a:t>Главноначальствующий</a:t>
            </a:r>
            <a:r>
              <a:rPr lang="ru-RU" sz="900" dirty="0" smtClean="0">
                <a:solidFill>
                  <a:schemeClr val="tx1"/>
                </a:solidFill>
                <a:latin typeface="Times New Roman" pitchFamily="18" charset="0"/>
                <a:cs typeface="Times New Roman" pitchFamily="18" charset="0"/>
              </a:rPr>
              <a:t> СВАГ </a:t>
            </a:r>
            <a:r>
              <a:rPr lang="ru-RU" sz="900" dirty="0" smtClean="0">
                <a:solidFill>
                  <a:schemeClr val="tx1"/>
                </a:solidFill>
                <a:latin typeface="Times New Roman" pitchFamily="18" charset="0"/>
                <a:cs typeface="Times New Roman" pitchFamily="18" charset="0"/>
                <a:hlinkClick r:id="rId3" tooltip="Маршал Советского Союза"/>
              </a:rPr>
              <a:t>маршал Советского Союза</a:t>
            </a:r>
            <a:r>
              <a:rPr lang="ru-RU" sz="900" dirty="0" smtClean="0">
                <a:solidFill>
                  <a:schemeClr val="tx1"/>
                </a:solidFill>
                <a:latin typeface="Times New Roman" pitchFamily="18" charset="0"/>
                <a:cs typeface="Times New Roman" pitchFamily="18" charset="0"/>
              </a:rPr>
              <a:t> </a:t>
            </a:r>
            <a:r>
              <a:rPr lang="ru-RU" sz="900" dirty="0" smtClean="0">
                <a:solidFill>
                  <a:schemeClr val="tx1"/>
                </a:solidFill>
                <a:latin typeface="Times New Roman" pitchFamily="18" charset="0"/>
                <a:cs typeface="Times New Roman" pitchFamily="18" charset="0"/>
                <a:hlinkClick r:id="rId4" tooltip="Жуков, Георгий Константинович"/>
              </a:rPr>
              <a:t>Г.К. Жуков</a:t>
            </a:r>
            <a:r>
              <a:rPr lang="ru-RU" sz="900" dirty="0" smtClean="0">
                <a:solidFill>
                  <a:schemeClr val="tx1"/>
                </a:solidFill>
                <a:latin typeface="Times New Roman" pitchFamily="18" charset="0"/>
                <a:cs typeface="Times New Roman" pitchFamily="18" charset="0"/>
              </a:rPr>
              <a:t>, 1-й заместитель </a:t>
            </a:r>
            <a:r>
              <a:rPr lang="ru-RU" sz="900" dirty="0" err="1" smtClean="0">
                <a:solidFill>
                  <a:schemeClr val="tx1"/>
                </a:solidFill>
                <a:latin typeface="Times New Roman" pitchFamily="18" charset="0"/>
                <a:cs typeface="Times New Roman" pitchFamily="18" charset="0"/>
              </a:rPr>
              <a:t>Главноначальствующего</a:t>
            </a:r>
            <a:r>
              <a:rPr lang="ru-RU" sz="900" dirty="0" smtClean="0">
                <a:solidFill>
                  <a:schemeClr val="tx1"/>
                </a:solidFill>
                <a:latin typeface="Times New Roman" pitchFamily="18" charset="0"/>
                <a:cs typeface="Times New Roman" pitchFamily="18" charset="0"/>
              </a:rPr>
              <a:t> СВАГ </a:t>
            </a:r>
            <a:r>
              <a:rPr lang="ru-RU" sz="900" dirty="0" smtClean="0">
                <a:solidFill>
                  <a:schemeClr val="tx1"/>
                </a:solidFill>
                <a:latin typeface="Times New Roman" pitchFamily="18" charset="0"/>
                <a:cs typeface="Times New Roman" pitchFamily="18" charset="0"/>
                <a:hlinkClick r:id="rId5" tooltip="Генерал армии"/>
              </a:rPr>
              <a:t>генерал армии</a:t>
            </a:r>
            <a:r>
              <a:rPr lang="ru-RU" sz="900" dirty="0" smtClean="0">
                <a:solidFill>
                  <a:schemeClr val="tx1"/>
                </a:solidFill>
                <a:latin typeface="Times New Roman" pitchFamily="18" charset="0"/>
                <a:cs typeface="Times New Roman" pitchFamily="18" charset="0"/>
              </a:rPr>
              <a:t> </a:t>
            </a:r>
            <a:r>
              <a:rPr lang="ru-RU" sz="900" dirty="0" smtClean="0">
                <a:solidFill>
                  <a:schemeClr val="tx1"/>
                </a:solidFill>
                <a:latin typeface="Times New Roman" pitchFamily="18" charset="0"/>
                <a:cs typeface="Times New Roman" pitchFamily="18" charset="0"/>
                <a:hlinkClick r:id="rId6" tooltip="Соколовский, Василий Данилович"/>
              </a:rPr>
              <a:t>В.Д. Соколовский</a:t>
            </a:r>
            <a:r>
              <a:rPr lang="ru-RU" sz="900" dirty="0" smtClean="0">
                <a:solidFill>
                  <a:schemeClr val="tx1"/>
                </a:solidFill>
                <a:latin typeface="Times New Roman" pitchFamily="18" charset="0"/>
                <a:cs typeface="Times New Roman" pitchFamily="18" charset="0"/>
              </a:rPr>
              <a:t> (на 2-м плане). </a:t>
            </a:r>
            <a:r>
              <a:rPr lang="ru-RU" sz="900" dirty="0" smtClean="0">
                <a:solidFill>
                  <a:schemeClr val="tx1"/>
                </a:solidFill>
                <a:latin typeface="Times New Roman" pitchFamily="18" charset="0"/>
                <a:cs typeface="Times New Roman" pitchFamily="18" charset="0"/>
                <a:hlinkClick r:id="rId7" tooltip="Берлин"/>
              </a:rPr>
              <a:t>Берлин</a:t>
            </a:r>
            <a:r>
              <a:rPr lang="ru-RU" sz="900" dirty="0" smtClean="0">
                <a:solidFill>
                  <a:schemeClr val="tx1"/>
                </a:solidFill>
                <a:latin typeface="Times New Roman" pitchFamily="18" charset="0"/>
                <a:cs typeface="Times New Roman" pitchFamily="18" charset="0"/>
              </a:rPr>
              <a:t>, 12 июля </a:t>
            </a:r>
            <a:r>
              <a:rPr lang="ru-RU" sz="900" dirty="0" smtClean="0">
                <a:solidFill>
                  <a:schemeClr val="tx1"/>
                </a:solidFill>
                <a:latin typeface="Times New Roman" pitchFamily="18" charset="0"/>
                <a:cs typeface="Times New Roman" pitchFamily="18" charset="0"/>
                <a:hlinkClick r:id="rId8" tooltip="1945 год"/>
              </a:rPr>
              <a:t>1945 года</a:t>
            </a:r>
            <a:r>
              <a:rPr lang="ru-RU" sz="900" dirty="0" smtClean="0">
                <a:solidFill>
                  <a:schemeClr val="tx1"/>
                </a:solidFill>
                <a:latin typeface="Times New Roman" pitchFamily="18" charset="0"/>
                <a:cs typeface="Times New Roman" pitchFamily="18" charset="0"/>
              </a:rPr>
              <a:t>.</a:t>
            </a:r>
          </a:p>
          <a:p>
            <a:pPr marL="0" indent="0"/>
            <a:endParaRPr lang="ru-RU" sz="2200" dirty="0">
              <a:solidFill>
                <a:schemeClr val="tx1"/>
              </a:solidFill>
              <a:latin typeface="Times New Roman" pitchFamily="18" charset="0"/>
              <a:cs typeface="Times New Roman" pitchFamily="18" charset="0"/>
            </a:endParaRPr>
          </a:p>
        </p:txBody>
      </p:sp>
      <p:pic>
        <p:nvPicPr>
          <p:cNvPr id="5" name="Содержимое 4" descr="https://upload.wikimedia.org/wikipedia/commons/0/07/Allies_at_the_Brandenburg_Gate%2C_1945.jpg"/>
          <p:cNvPicPr>
            <a:picLocks noGrp="1"/>
          </p:cNvPicPr>
          <p:nvPr>
            <p:ph sz="half" idx="2"/>
          </p:nvPr>
        </p:nvPicPr>
        <p:blipFill>
          <a:blip r:embed="rId9" cstate="print"/>
          <a:srcRect/>
          <a:stretch>
            <a:fillRect/>
          </a:stretch>
        </p:blipFill>
        <p:spPr bwMode="auto">
          <a:xfrm>
            <a:off x="4648200" y="2071678"/>
            <a:ext cx="4495800" cy="4214841"/>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r>
              <a:rPr lang="ru-RU" b="1" dirty="0" smtClean="0">
                <a:latin typeface="Times New Roman" pitchFamily="18" charset="0"/>
                <a:cs typeface="Times New Roman" pitchFamily="18" charset="0"/>
              </a:rPr>
              <a:t>Создание СЭВ</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endParaRPr lang="ru-RU" dirty="0"/>
          </a:p>
        </p:txBody>
      </p:sp>
      <p:sp>
        <p:nvSpPr>
          <p:cNvPr id="3" name="Содержимое 2"/>
          <p:cNvSpPr>
            <a:spLocks noGrp="1"/>
          </p:cNvSpPr>
          <p:nvPr>
            <p:ph sz="half" idx="1"/>
          </p:nvPr>
        </p:nvSpPr>
        <p:spPr>
          <a:xfrm>
            <a:off x="214282" y="1600200"/>
            <a:ext cx="4281518" cy="5257800"/>
          </a:xfrm>
        </p:spPr>
        <p:style>
          <a:lnRef idx="1">
            <a:schemeClr val="accent3"/>
          </a:lnRef>
          <a:fillRef idx="2">
            <a:schemeClr val="accent3"/>
          </a:fillRef>
          <a:effectRef idx="1">
            <a:schemeClr val="accent3"/>
          </a:effectRef>
          <a:fontRef idx="minor">
            <a:schemeClr val="dk1"/>
          </a:fontRef>
        </p:style>
        <p:txBody>
          <a:bodyPr>
            <a:noAutofit/>
          </a:bodyPr>
          <a:lstStyle/>
          <a:p>
            <a:pPr marL="0" indent="0"/>
            <a:r>
              <a:rPr lang="ru-RU" sz="2400" dirty="0" smtClean="0">
                <a:latin typeface="Times New Roman" pitchFamily="18" charset="0"/>
                <a:cs typeface="Times New Roman" pitchFamily="18" charset="0"/>
              </a:rPr>
              <a:t>Через СЭВ координировалась бартерная система торговли между странами-участницами, проводилось согласование и взаимная привязка планов. На долю стран-членов СЭВ в 1975 приходилась треть мирового промышленного производства, хозяйственный потенциал этих государств вырос с </a:t>
            </a:r>
            <a:r>
              <a:rPr lang="ru-RU" sz="2400" dirty="0" smtClean="0">
                <a:solidFill>
                  <a:schemeClr val="tx1"/>
                </a:solidFill>
                <a:latin typeface="Times New Roman" pitchFamily="18" charset="0"/>
                <a:cs typeface="Times New Roman" pitchFamily="18" charset="0"/>
                <a:hlinkClick r:id="rId2" tooltip="1949 год в истории"/>
              </a:rPr>
              <a:t>1949 года</a:t>
            </a:r>
            <a:r>
              <a:rPr lang="ru-RU" sz="2400" dirty="0" smtClean="0">
                <a:solidFill>
                  <a:schemeClr val="tx1"/>
                </a:solidFill>
                <a:latin typeface="Times New Roman" pitchFamily="18" charset="0"/>
                <a:cs typeface="Times New Roman" pitchFamily="18" charset="0"/>
              </a:rPr>
              <a:t> в несколько раз.</a:t>
            </a:r>
            <a:br>
              <a:rPr lang="ru-RU" sz="2400" dirty="0" smtClean="0">
                <a:solidFill>
                  <a:schemeClr val="tx1"/>
                </a:solidFill>
                <a:latin typeface="Times New Roman" pitchFamily="18" charset="0"/>
                <a:cs typeface="Times New Roman" pitchFamily="18" charset="0"/>
              </a:rPr>
            </a:br>
            <a:r>
              <a:rPr lang="ru-RU" sz="2400" dirty="0" smtClean="0">
                <a:solidFill>
                  <a:schemeClr val="tx1"/>
                </a:solidFill>
                <a:latin typeface="Times New Roman" pitchFamily="18" charset="0"/>
                <a:cs typeface="Times New Roman" pitchFamily="18" charset="0"/>
              </a:rPr>
              <a:t>Формально СЭВ был распущен в </a:t>
            </a:r>
            <a:r>
              <a:rPr lang="ru-RU" sz="2400" dirty="0" smtClean="0">
                <a:solidFill>
                  <a:schemeClr val="tx1"/>
                </a:solidFill>
                <a:latin typeface="Times New Roman" pitchFamily="18" charset="0"/>
                <a:cs typeface="Times New Roman" pitchFamily="18" charset="0"/>
                <a:hlinkClick r:id="rId3" tooltip="1991 год в истории"/>
              </a:rPr>
              <a:t>1991 году</a:t>
            </a:r>
            <a:r>
              <a:rPr lang="ru-RU" sz="2400" dirty="0" smtClean="0">
                <a:solidFill>
                  <a:schemeClr val="tx1"/>
                </a:solidFill>
                <a:latin typeface="Times New Roman" pitchFamily="18" charset="0"/>
                <a:cs typeface="Times New Roman" pitchFamily="18" charset="0"/>
              </a:rPr>
              <a:t>.</a:t>
            </a:r>
          </a:p>
          <a:p>
            <a:pPr marL="0" indent="0"/>
            <a:endParaRPr lang="ru-RU" sz="2400" dirty="0">
              <a:latin typeface="Times New Roman" pitchFamily="18" charset="0"/>
              <a:cs typeface="Times New Roman" pitchFamily="18" charset="0"/>
            </a:endParaRPr>
          </a:p>
        </p:txBody>
      </p:sp>
      <p:pic>
        <p:nvPicPr>
          <p:cNvPr id="5" name="Содержимое 4" descr="&amp;Kcy;&amp;Ncy;&amp;Rcy; &amp;vcy;&amp;ncy;&amp;ocy;&amp;vcy;&amp;softcy; &amp;scy;&amp;tcy;&amp;acy;&amp;lcy;&amp;acy; &amp;chcy;&amp;lcy;&amp;iecy;&amp;ncy;&amp;ocy;&amp;mcy; &amp;Ecy;&amp;kcy;&amp;ocy;&amp;ncy;&amp;ocy;&amp;mcy;&amp;icy;&amp;chcy;&amp;iecy;&amp;scy;&amp;kcy;&amp;ocy;&amp;gcy;&amp;ocy; &amp;icy; &amp;scy;&amp;ocy;&amp;tscy;&amp;icy;&amp;acy;&amp;lcy;&amp;softcy;&amp;ncy;&amp;ocy;&amp;gcy;&amp;ocy; &amp;scy;&amp;ocy;&amp;vcy;&amp;iecy;&amp;tcy;&amp;acy; &amp;Ocy;&amp;Ocy;&amp;Ncy; -&amp;scy;&amp;ocy;&amp;tscy;&amp;icy;&amp;acy;&amp;lcy;&amp;softcy;-&amp;Pcy;&amp;acy;&amp;rcy;&amp;tcy;&amp;ncy;&amp;iecy;&amp;rcy;&amp;ycy;"/>
          <p:cNvPicPr>
            <a:picLocks noGrp="1"/>
          </p:cNvPicPr>
          <p:nvPr>
            <p:ph sz="half" idx="2"/>
          </p:nvPr>
        </p:nvPicPr>
        <p:blipFill>
          <a:blip r:embed="rId4" cstate="print"/>
          <a:srcRect/>
          <a:stretch>
            <a:fillRect/>
          </a:stretch>
        </p:blipFill>
        <p:spPr bwMode="auto">
          <a:xfrm>
            <a:off x="4500562" y="2071678"/>
            <a:ext cx="4643438" cy="4000528"/>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r>
              <a:rPr lang="ru-RU" dirty="0" smtClean="0">
                <a:latin typeface="Times New Roman" pitchFamily="18" charset="0"/>
                <a:cs typeface="Times New Roman" pitchFamily="18" charset="0"/>
              </a:rPr>
              <a:t>Создание советской атомной бомбы</a:t>
            </a:r>
            <a:endParaRPr lang="ru-RU" dirty="0">
              <a:latin typeface="Times New Roman" pitchFamily="18" charset="0"/>
              <a:cs typeface="Times New Roman" pitchFamily="18" charset="0"/>
            </a:endParaRPr>
          </a:p>
        </p:txBody>
      </p:sp>
      <p:sp>
        <p:nvSpPr>
          <p:cNvPr id="4" name="Содержимое 3"/>
          <p:cNvSpPr>
            <a:spLocks noGrp="1"/>
          </p:cNvSpPr>
          <p:nvPr>
            <p:ph sz="half" idx="2"/>
          </p:nvPr>
        </p:nvSpPr>
        <p:spPr>
          <a:xfrm>
            <a:off x="4429124" y="1600200"/>
            <a:ext cx="4714876" cy="5257800"/>
          </a:xfrm>
        </p:spPr>
        <p:style>
          <a:lnRef idx="1">
            <a:schemeClr val="accent3"/>
          </a:lnRef>
          <a:fillRef idx="2">
            <a:schemeClr val="accent3"/>
          </a:fillRef>
          <a:effectRef idx="1">
            <a:schemeClr val="accent3"/>
          </a:effectRef>
          <a:fontRef idx="minor">
            <a:schemeClr val="dk1"/>
          </a:fontRef>
        </p:style>
        <p:txBody>
          <a:bodyPr>
            <a:noAutofit/>
          </a:bodyPr>
          <a:lstStyle/>
          <a:p>
            <a:pPr marL="0" indent="0"/>
            <a:r>
              <a:rPr lang="ru-RU" sz="2000" dirty="0" smtClean="0">
                <a:solidFill>
                  <a:schemeClr val="tx1"/>
                </a:solidFill>
                <a:latin typeface="Times New Roman" pitchFamily="18" charset="0"/>
                <a:cs typeface="Times New Roman" pitchFamily="18" charset="0"/>
              </a:rPr>
              <a:t>24 июля 1945 года в Потсдаме президент США Трумэн сообщил Сталину, что у США «теперь есть оружие необыкновенной разрушительной силы». По воспоминаниям Черчилля, Сталин улыбнулся, но не стал </a:t>
            </a:r>
            <a:r>
              <a:rPr lang="ru-RU" sz="2000" dirty="0" smtClean="0">
                <a:latin typeface="Times New Roman" pitchFamily="18" charset="0"/>
                <a:cs typeface="Times New Roman" pitchFamily="18" charset="0"/>
              </a:rPr>
              <a:t>интересоваться подробностями, из чего Черчилль сделал вывод, что тот ничего не понял и не в курсе событий. Некоторые современные исследователи считают, что это был шантаж. В тот же вечер Сталин дал указание Молотову переговорить с Курчатовым об ускорении работ по атомному проекту.</a:t>
            </a:r>
          </a:p>
          <a:p>
            <a:pPr marL="0" indent="0"/>
            <a:endParaRPr lang="ru-RU" sz="2000" dirty="0">
              <a:latin typeface="Times New Roman" pitchFamily="18" charset="0"/>
              <a:cs typeface="Times New Roman" pitchFamily="18" charset="0"/>
            </a:endParaRPr>
          </a:p>
        </p:txBody>
      </p:sp>
      <p:pic>
        <p:nvPicPr>
          <p:cNvPr id="5" name="Содержимое 4" descr="&amp;Icy;&amp;ncy;&amp;tcy;&amp;iecy;&amp;rcy;&amp;iecy;&amp;scy;&amp;ncy;&amp;ycy;&amp;iecy; &amp;scy;&amp;tcy;&amp;acy;&amp;tcy;&amp;softcy;&amp;icy; &amp;icy; &amp;ocy;&amp;bcy;&amp;zcy;&amp;ocy;&amp;rcy;&amp;ycy; &amp;pcy;&amp;rcy;&amp;ocy; &amp;YAcy;&amp;pcy;&amp;ocy;&amp;ncy;&amp;icy;&amp;yucy; &amp;icy; &amp;zhcy;&amp;icy;&amp;zcy;&amp;ncy;&amp;softcy; &amp;vcy; &amp;ncy;&amp;iecy;&amp;jcy; - &amp;Scy;&amp;tcy;&amp;rcy;&amp;acy;&amp;ncy;&amp;icy;&amp;tscy;&amp;acy; 4 - &amp;Acy;&amp;ncy;&amp;icy;&amp;mcy;&amp;iecy; &amp;fcy;&amp;ocy;&amp;rcy;&amp;ucy;&amp;mcy; &amp;kcy;&amp;ocy;&amp;lcy;&amp;lcy;&amp;iecy;&amp;kcy;&amp;tscy;&amp;icy;&amp;ocy;&amp;ncy;&amp;iecy;&amp;rcy;&amp;ocy;&amp;vcy; &quot;&amp;Mcy;&amp;ocy;&amp;icy; &amp;Fcy;&amp;icy;&amp;gcy;&amp;ucy;&amp;rcy;&amp;kcy;&amp;icy;&quot;"/>
          <p:cNvPicPr>
            <a:picLocks noGrp="1"/>
          </p:cNvPicPr>
          <p:nvPr>
            <p:ph sz="half" idx="1"/>
          </p:nvPr>
        </p:nvPicPr>
        <p:blipFill>
          <a:blip r:embed="rId2" cstate="print"/>
          <a:srcRect/>
          <a:stretch>
            <a:fillRect/>
          </a:stretch>
        </p:blipFill>
        <p:spPr bwMode="auto">
          <a:xfrm>
            <a:off x="0" y="1571612"/>
            <a:ext cx="4429124" cy="5286388"/>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r>
              <a:rPr lang="ru-RU" dirty="0" smtClean="0">
                <a:latin typeface="Times New Roman" pitchFamily="18" charset="0"/>
                <a:cs typeface="Times New Roman" pitchFamily="18" charset="0"/>
              </a:rPr>
              <a:t>Создание советской атомной бомбы</a:t>
            </a:r>
            <a:endParaRPr lang="ru-RU" dirty="0">
              <a:latin typeface="Times New Roman" pitchFamily="18" charset="0"/>
              <a:cs typeface="Times New Roman" pitchFamily="18" charset="0"/>
            </a:endParaRPr>
          </a:p>
        </p:txBody>
      </p:sp>
      <p:sp>
        <p:nvSpPr>
          <p:cNvPr id="4" name="Содержимое 3"/>
          <p:cNvSpPr>
            <a:spLocks noGrp="1"/>
          </p:cNvSpPr>
          <p:nvPr>
            <p:ph sz="half" idx="2"/>
          </p:nvPr>
        </p:nvSpPr>
        <p:spPr>
          <a:xfrm>
            <a:off x="4648200" y="1600200"/>
            <a:ext cx="4281518" cy="5043510"/>
          </a:xfrm>
        </p:spPr>
        <p:style>
          <a:lnRef idx="1">
            <a:schemeClr val="accent3"/>
          </a:lnRef>
          <a:fillRef idx="2">
            <a:schemeClr val="accent3"/>
          </a:fillRef>
          <a:effectRef idx="1">
            <a:schemeClr val="accent3"/>
          </a:effectRef>
          <a:fontRef idx="minor">
            <a:schemeClr val="dk1"/>
          </a:fontRef>
        </p:style>
        <p:txBody>
          <a:bodyPr>
            <a:normAutofit fontScale="85000" lnSpcReduction="20000"/>
          </a:bodyPr>
          <a:lstStyle/>
          <a:p>
            <a:pPr marL="0" indent="0"/>
            <a:r>
              <a:rPr lang="ru-RU" dirty="0" smtClean="0">
                <a:latin typeface="Times New Roman" pitchFamily="18" charset="0"/>
                <a:cs typeface="Times New Roman" pitchFamily="18" charset="0"/>
              </a:rPr>
              <a:t>6 августа 1945 года военно-воздушными силами США была сброшена атомная бомба на японский город Хиросиму, а 9 августа — на Нагасаки. Эти события коренным образом изменяли политическую и военную обстановку в мире, и с этого момента направление материальных и людских ресурсов на создание атомного оружия в СССР приобретает большие масштабы.</a:t>
            </a:r>
          </a:p>
          <a:p>
            <a:pPr marL="0" indent="0"/>
            <a:r>
              <a:rPr lang="ru-RU" dirty="0" smtClean="0"/>
              <a:t> (Фото Эпицентр взрыва в Хиросиме)</a:t>
            </a:r>
            <a:endParaRPr lang="ru-RU" dirty="0" smtClean="0">
              <a:latin typeface="Times New Roman" pitchFamily="18" charset="0"/>
              <a:cs typeface="Times New Roman" pitchFamily="18" charset="0"/>
            </a:endParaRPr>
          </a:p>
          <a:p>
            <a:endParaRPr lang="ru-RU" dirty="0"/>
          </a:p>
        </p:txBody>
      </p:sp>
      <p:pic>
        <p:nvPicPr>
          <p:cNvPr id="5" name="Содержимое 4" descr="&amp;ZHcy;&amp;ucy;&amp;tcy;&amp;kcy;&amp;icy;&amp;iecy; &amp;kcy;&amp;acy;&amp;dcy;&amp;rcy;&amp;ycy; &amp;vcy;&amp;rcy;&amp;iecy;&amp;mcy;&amp;iecy;&amp;ncy; &amp;KHcy;&amp;icy;&amp;rcy;&amp;ocy;&amp;scy;&amp;icy;&amp;mcy;&amp;ycy; &amp;icy; &amp;Ncy;&amp;acy;&amp;gcy;&amp;acy;&amp;scy;&amp;acy;&amp;kcy;&amp;icy; (23 &amp;fcy;&amp;ocy;&amp;tcy;&amp;ocy;)"/>
          <p:cNvPicPr>
            <a:picLocks noGrp="1"/>
          </p:cNvPicPr>
          <p:nvPr>
            <p:ph sz="half" idx="1"/>
          </p:nvPr>
        </p:nvPicPr>
        <p:blipFill>
          <a:blip r:embed="rId2" cstate="print"/>
          <a:srcRect/>
          <a:stretch>
            <a:fillRect/>
          </a:stretch>
        </p:blipFill>
        <p:spPr bwMode="auto">
          <a:xfrm>
            <a:off x="0" y="2143116"/>
            <a:ext cx="4643438" cy="3643337"/>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r>
              <a:rPr lang="ru-RU" dirty="0" smtClean="0">
                <a:latin typeface="Times New Roman" pitchFamily="18" charset="0"/>
                <a:cs typeface="Times New Roman" pitchFamily="18" charset="0"/>
              </a:rPr>
              <a:t>Создание советской атомной бомбы</a:t>
            </a:r>
            <a:endParaRPr lang="ru-RU" dirty="0">
              <a:latin typeface="Times New Roman" pitchFamily="18" charset="0"/>
              <a:cs typeface="Times New Roman" pitchFamily="18" charset="0"/>
            </a:endParaRPr>
          </a:p>
        </p:txBody>
      </p:sp>
      <p:sp>
        <p:nvSpPr>
          <p:cNvPr id="3" name="Содержимое 2"/>
          <p:cNvSpPr>
            <a:spLocks noGrp="1"/>
          </p:cNvSpPr>
          <p:nvPr>
            <p:ph sz="half" idx="1"/>
          </p:nvPr>
        </p:nvSpPr>
        <p:spPr>
          <a:xfrm>
            <a:off x="214282" y="1600200"/>
            <a:ext cx="4281518" cy="4972072"/>
          </a:xfrm>
        </p:spPr>
        <p:style>
          <a:lnRef idx="1">
            <a:schemeClr val="accent3"/>
          </a:lnRef>
          <a:fillRef idx="2">
            <a:schemeClr val="accent3"/>
          </a:fillRef>
          <a:effectRef idx="1">
            <a:schemeClr val="accent3"/>
          </a:effectRef>
          <a:fontRef idx="minor">
            <a:schemeClr val="dk1"/>
          </a:fontRef>
        </p:style>
        <p:txBody>
          <a:bodyPr>
            <a:normAutofit fontScale="92500" lnSpcReduction="20000"/>
          </a:bodyPr>
          <a:lstStyle/>
          <a:p>
            <a:pPr marL="0" indent="0"/>
            <a:r>
              <a:rPr lang="ru-RU" dirty="0" smtClean="0">
                <a:latin typeface="Times New Roman" pitchFamily="18" charset="0"/>
                <a:cs typeface="Times New Roman" pitchFamily="18" charset="0"/>
              </a:rPr>
              <a:t>В 1945 году из Германии в СССР в добровольно-принудительном</a:t>
            </a:r>
            <a:r>
              <a:rPr lang="ru-RU" baseline="30000"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порядке были доставлены сотни немецких ученых, имевших отношение к ядерной проблеме. Большая часть (около 300 человек) их была привезена в Сухуми и тайно размещена в бывших имениях великого князя Александра </a:t>
            </a:r>
            <a:r>
              <a:rPr lang="ru-RU" dirty="0" err="1" smtClean="0">
                <a:latin typeface="Times New Roman" pitchFamily="18" charset="0"/>
                <a:cs typeface="Times New Roman" pitchFamily="18" charset="0"/>
              </a:rPr>
              <a:t>Михайловичаи</a:t>
            </a:r>
            <a:r>
              <a:rPr lang="ru-RU" dirty="0" smtClean="0">
                <a:latin typeface="Times New Roman" pitchFamily="18" charset="0"/>
                <a:cs typeface="Times New Roman" pitchFamily="18" charset="0"/>
              </a:rPr>
              <a:t> миллионера </a:t>
            </a:r>
            <a:r>
              <a:rPr lang="ru-RU" dirty="0" err="1" smtClean="0">
                <a:latin typeface="Times New Roman" pitchFamily="18" charset="0"/>
                <a:cs typeface="Times New Roman" pitchFamily="18" charset="0"/>
              </a:rPr>
              <a:t>Смецкого</a:t>
            </a:r>
            <a:r>
              <a:rPr lang="ru-RU" dirty="0" smtClean="0">
                <a:latin typeface="Times New Roman" pitchFamily="18" charset="0"/>
                <a:cs typeface="Times New Roman" pitchFamily="18" charset="0"/>
              </a:rPr>
              <a:t> (санатории «Синоп» и «</a:t>
            </a:r>
            <a:r>
              <a:rPr lang="ru-RU" dirty="0" err="1" smtClean="0">
                <a:latin typeface="Times New Roman" pitchFamily="18" charset="0"/>
                <a:cs typeface="Times New Roman" pitchFamily="18" charset="0"/>
              </a:rPr>
              <a:t>Агудзеры</a:t>
            </a:r>
            <a:r>
              <a:rPr lang="ru-RU" dirty="0" smtClean="0">
                <a:latin typeface="Times New Roman" pitchFamily="18" charset="0"/>
                <a:cs typeface="Times New Roman" pitchFamily="18" charset="0"/>
              </a:rPr>
              <a:t>»). </a:t>
            </a:r>
            <a:endParaRPr lang="ru-RU" dirty="0">
              <a:latin typeface="Times New Roman" pitchFamily="18" charset="0"/>
              <a:cs typeface="Times New Roman" pitchFamily="18" charset="0"/>
            </a:endParaRPr>
          </a:p>
        </p:txBody>
      </p:sp>
      <p:pic>
        <p:nvPicPr>
          <p:cNvPr id="5" name="Содержимое 4" descr="&amp;Mcy;&amp;acy;&amp;tcy;&amp;iecy;&amp;rcy;&amp;icy;&amp;acy;&amp;lcy;&amp;ycy; &amp;zcy;&amp;acy; &amp;Dcy;&amp;iecy;&amp;kcy;&amp;acy;&amp;bcy;&amp;rcy;&amp;softcy; 2010 &amp;gcy;&amp;ocy;&amp;dcy;&amp;acy; &quot; &amp;Scy;&amp;tcy;&amp;rcy;&amp;acy;&amp;ncy;&amp;icy;&amp;tscy;&amp;acy; 10 &quot; &amp;Ucy;&amp;kcy;&amp;rcy;&amp;acy;&amp;icy;&amp;ncy;&amp;scy;&amp;kcy;&amp;ocy;&amp;iecy; &amp;ncy;&amp;ocy;&amp;vcy;&amp;ocy;&amp;scy;&amp;tcy;&amp;ncy;&amp;ocy;&amp;iecy; &amp;icy;&amp;ncy;&amp;tcy;&amp;iecy;&amp;rcy;&amp;ncy;&amp;iecy;&amp;tcy;-&amp;icy;&amp;zcy;&amp;dcy;&amp;acy;&amp;ncy;&amp;icy;&amp;iecy;"/>
          <p:cNvPicPr>
            <a:picLocks noGrp="1"/>
          </p:cNvPicPr>
          <p:nvPr>
            <p:ph sz="half" idx="2"/>
          </p:nvPr>
        </p:nvPicPr>
        <p:blipFill>
          <a:blip r:embed="rId2" cstate="print"/>
          <a:srcRect/>
          <a:stretch>
            <a:fillRect/>
          </a:stretch>
        </p:blipFill>
        <p:spPr bwMode="auto">
          <a:xfrm>
            <a:off x="4786314" y="1643050"/>
            <a:ext cx="4071966" cy="4929222"/>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r>
              <a:rPr lang="ru-RU" dirty="0" smtClean="0">
                <a:latin typeface="Times New Roman" pitchFamily="18" charset="0"/>
                <a:cs typeface="Times New Roman" pitchFamily="18" charset="0"/>
              </a:rPr>
              <a:t>Создание советской атомной бомбы</a:t>
            </a:r>
            <a:endParaRPr lang="ru-RU" dirty="0">
              <a:latin typeface="Times New Roman" pitchFamily="18" charset="0"/>
              <a:cs typeface="Times New Roman" pitchFamily="18" charset="0"/>
            </a:endParaRPr>
          </a:p>
        </p:txBody>
      </p:sp>
      <p:sp>
        <p:nvSpPr>
          <p:cNvPr id="4" name="Содержимое 3"/>
          <p:cNvSpPr>
            <a:spLocks noGrp="1"/>
          </p:cNvSpPr>
          <p:nvPr>
            <p:ph sz="half" idx="2"/>
          </p:nvPr>
        </p:nvSpPr>
        <p:spPr>
          <a:xfrm>
            <a:off x="4572000" y="1600200"/>
            <a:ext cx="4429156" cy="5257800"/>
          </a:xfrm>
        </p:spPr>
        <p:style>
          <a:lnRef idx="1">
            <a:schemeClr val="accent3"/>
          </a:lnRef>
          <a:fillRef idx="2">
            <a:schemeClr val="accent3"/>
          </a:fillRef>
          <a:effectRef idx="1">
            <a:schemeClr val="accent3"/>
          </a:effectRef>
          <a:fontRef idx="minor">
            <a:schemeClr val="dk1"/>
          </a:fontRef>
        </p:style>
        <p:txBody>
          <a:bodyPr>
            <a:noAutofit/>
          </a:bodyPr>
          <a:lstStyle/>
          <a:p>
            <a:pPr marL="0" lvl="3" indent="0">
              <a:buNone/>
            </a:pPr>
            <a:r>
              <a:rPr lang="ru-RU" sz="2200" dirty="0" smtClean="0">
                <a:latin typeface="Times New Roman" pitchFamily="18" charset="0"/>
                <a:cs typeface="Times New Roman" pitchFamily="18" charset="0"/>
              </a:rPr>
              <a:t>В СССР было вывезено оборудование из немецкого Института химии и металлургии, Физического института кайзера Вильгельма, электротехнических лабораторий </a:t>
            </a:r>
            <a:r>
              <a:rPr lang="ru-RU" sz="2200" dirty="0" err="1" smtClean="0">
                <a:latin typeface="Times New Roman" pitchFamily="18" charset="0"/>
                <a:cs typeface="Times New Roman" pitchFamily="18" charset="0"/>
              </a:rPr>
              <a:t>Siemens</a:t>
            </a:r>
            <a:r>
              <a:rPr lang="ru-RU" sz="2200" dirty="0" smtClean="0">
                <a:latin typeface="Times New Roman" pitchFamily="18" charset="0"/>
                <a:cs typeface="Times New Roman" pitchFamily="18" charset="0"/>
              </a:rPr>
              <a:t>, Физического института министерства почт Германии. Три из четырёх немецких циклотронов, мощные магниты, электронные микроскопы, осциллографы, трансформаторы высокого напряжения, сверхточные приборы были привезены в СССР.</a:t>
            </a:r>
            <a:endParaRPr lang="ru-RU" sz="2200" dirty="0">
              <a:latin typeface="Times New Roman" pitchFamily="18" charset="0"/>
              <a:cs typeface="Times New Roman" pitchFamily="18" charset="0"/>
            </a:endParaRPr>
          </a:p>
        </p:txBody>
      </p:sp>
      <p:pic>
        <p:nvPicPr>
          <p:cNvPr id="5" name="Содержимое 4" descr="773. &amp;Icy;&amp;lcy;&amp;lcy;&amp;yucy;&amp;scy;&amp;tcy;&amp;rcy;&amp;acy;&amp;tscy;&amp;icy;&amp;icy; &amp;kcy; &amp;pcy;&amp;yacy;&amp;tcy;&amp;ocy;&amp;mcy;&amp;ucy; &amp;tcy;&amp;iecy;&amp;kcy;&amp;scy;&amp;tcy;&amp;ucy; &quot;&amp;Vcy;&amp;ocy;&amp;jcy;&amp;ncy;&amp;acy; &amp;icy; &amp;ecy;&amp;vcy;&amp;acy;&amp;kcy;&amp;ucy;&amp;acy;&amp;tscy;&amp;icy;&amp;yacy;. &amp;Pcy;&amp;ocy;&amp;scy;&amp;iocy;&amp;lcy;&amp;ocy;&amp;kcy; &amp;Pcy;&amp;rcy;&amp;icy;&amp;ucy;&amp;rcy;&amp;acy;&amp;lcy;&amp;softcy;&amp;ncy;&amp;ycy;&amp;jcy;&quot; &amp;Bcy;&amp;iecy;&amp;rcy;&amp;iecy;&amp;zcy;&amp;icy;&amp;ncy; &amp;Fcy;.&amp;Bcy;. &amp;Pcy;&amp;iecy;&amp;rcy;&amp;scy;&amp;ocy;&amp;ncy;&amp;acy;&amp;lcy;&amp;softcy;&amp;ncy;&amp;ycy;&amp;jcy; &amp;scy;&amp;acy;&amp;jcy;&amp;tcy;"/>
          <p:cNvPicPr>
            <a:picLocks noGrp="1"/>
          </p:cNvPicPr>
          <p:nvPr>
            <p:ph sz="half" idx="1"/>
          </p:nvPr>
        </p:nvPicPr>
        <p:blipFill>
          <a:blip r:embed="rId2" cstate="print"/>
          <a:srcRect/>
          <a:stretch>
            <a:fillRect/>
          </a:stretch>
        </p:blipFill>
        <p:spPr bwMode="auto">
          <a:xfrm>
            <a:off x="142844" y="2000240"/>
            <a:ext cx="4238656" cy="3929090"/>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r>
              <a:rPr lang="ru-RU" dirty="0" smtClean="0">
                <a:latin typeface="Times New Roman" pitchFamily="18" charset="0"/>
                <a:cs typeface="Times New Roman" pitchFamily="18" charset="0"/>
              </a:rPr>
              <a:t>Создание советской атомной бомбы</a:t>
            </a:r>
            <a:endParaRPr lang="ru-RU" dirty="0">
              <a:latin typeface="Times New Roman" pitchFamily="18" charset="0"/>
              <a:cs typeface="Times New Roman" pitchFamily="18" charset="0"/>
            </a:endParaRPr>
          </a:p>
        </p:txBody>
      </p:sp>
      <p:sp>
        <p:nvSpPr>
          <p:cNvPr id="3" name="Содержимое 2"/>
          <p:cNvSpPr>
            <a:spLocks noGrp="1"/>
          </p:cNvSpPr>
          <p:nvPr>
            <p:ph sz="half" idx="1"/>
          </p:nvPr>
        </p:nvSpPr>
        <p:spPr>
          <a:xfrm>
            <a:off x="142844" y="1600200"/>
            <a:ext cx="4352956" cy="5257800"/>
          </a:xfrm>
        </p:spPr>
        <p:style>
          <a:lnRef idx="1">
            <a:schemeClr val="accent3"/>
          </a:lnRef>
          <a:fillRef idx="2">
            <a:schemeClr val="accent3"/>
          </a:fillRef>
          <a:effectRef idx="1">
            <a:schemeClr val="accent3"/>
          </a:effectRef>
          <a:fontRef idx="minor">
            <a:schemeClr val="dk1"/>
          </a:fontRef>
        </p:style>
        <p:txBody>
          <a:bodyPr>
            <a:normAutofit fontScale="77500" lnSpcReduction="20000"/>
          </a:bodyPr>
          <a:lstStyle/>
          <a:p>
            <a:pPr marL="0" indent="0"/>
            <a:r>
              <a:rPr lang="ru-RU" dirty="0" smtClean="0">
                <a:latin typeface="Times New Roman" pitchFamily="18" charset="0"/>
                <a:cs typeface="Times New Roman" pitchFamily="18" charset="0"/>
              </a:rPr>
              <a:t>Для строительства первого в СССР предприятия по наработке плутония в военных целях была выбрана площадка на Южном Урале .На месте выбранной строительной площадки со временем был возведён целый комплекс промышленных предприятий, зданий и сооружений, соединённых между собой сетью автомобильных и железных дорог, системой </a:t>
            </a:r>
            <a:r>
              <a:rPr lang="ru-RU" dirty="0" err="1" smtClean="0">
                <a:latin typeface="Times New Roman" pitchFamily="18" charset="0"/>
                <a:cs typeface="Times New Roman" pitchFamily="18" charset="0"/>
              </a:rPr>
              <a:t>теплоэнергоснабжения</a:t>
            </a:r>
            <a:r>
              <a:rPr lang="ru-RU" dirty="0" smtClean="0">
                <a:latin typeface="Times New Roman" pitchFamily="18" charset="0"/>
                <a:cs typeface="Times New Roman" pitchFamily="18" charset="0"/>
              </a:rPr>
              <a:t>, промышленного водоснабжения и канализации. В разное время секретный город назывался по-разному, но наиболее известное название — «Сороковка» или Челябинск-40</a:t>
            </a:r>
            <a:endParaRPr lang="ru-RU" dirty="0">
              <a:latin typeface="Times New Roman" pitchFamily="18" charset="0"/>
              <a:cs typeface="Times New Roman" pitchFamily="18" charset="0"/>
            </a:endParaRPr>
          </a:p>
        </p:txBody>
      </p:sp>
      <p:pic>
        <p:nvPicPr>
          <p:cNvPr id="5" name="Содержимое 4" descr="10 &amp;zcy;&amp;acy;&amp;kcy;&amp;rcy;&amp;ycy;&amp;tcy;&amp;ycy;&amp;khcy; &amp;gcy;&amp;ocy;&amp;rcy;&amp;ocy;&amp;dcy;&amp;ocy;&amp;vcy; &amp;vcy; &amp;Rcy;&amp;ocy;&amp;scy;&amp;scy;&amp;icy;&amp;icy;, &amp;vcy; &amp;kcy;&amp;ocy;&amp;tcy;&amp;ocy;&amp;rcy;&amp;ycy;&amp;khcy; &amp;scy;&amp;tcy;&amp;ocy;&amp;icy;&amp;tcy; &amp;pcy;&amp;ocy;&amp;bcy;&amp;ycy;&amp;vcy;&amp;acy;&amp;tcy;&amp;softcy;."/>
          <p:cNvPicPr>
            <a:picLocks noGrp="1"/>
          </p:cNvPicPr>
          <p:nvPr>
            <p:ph sz="half" idx="2"/>
          </p:nvPr>
        </p:nvPicPr>
        <p:blipFill>
          <a:blip r:embed="rId2" cstate="print"/>
          <a:srcRect/>
          <a:stretch>
            <a:fillRect/>
          </a:stretch>
        </p:blipFill>
        <p:spPr bwMode="auto">
          <a:xfrm>
            <a:off x="4572000" y="2285992"/>
            <a:ext cx="4352956" cy="3580548"/>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r>
              <a:rPr lang="ru-RU" dirty="0" smtClean="0">
                <a:latin typeface="Times New Roman" pitchFamily="18" charset="0"/>
                <a:cs typeface="Times New Roman" pitchFamily="18" charset="0"/>
              </a:rPr>
              <a:t>Создание советской атомной бомбы</a:t>
            </a:r>
            <a:endParaRPr lang="ru-RU" dirty="0">
              <a:latin typeface="Times New Roman" pitchFamily="18" charset="0"/>
              <a:cs typeface="Times New Roman" pitchFamily="18" charset="0"/>
            </a:endParaRPr>
          </a:p>
        </p:txBody>
      </p:sp>
      <p:sp>
        <p:nvSpPr>
          <p:cNvPr id="4" name="Содержимое 3"/>
          <p:cNvSpPr>
            <a:spLocks noGrp="1"/>
          </p:cNvSpPr>
          <p:nvPr>
            <p:ph sz="half" idx="2"/>
          </p:nvPr>
        </p:nvSpPr>
        <p:spPr>
          <a:xfrm>
            <a:off x="4500562" y="1600200"/>
            <a:ext cx="4643438" cy="5114948"/>
          </a:xfrm>
        </p:spPr>
        <p:style>
          <a:lnRef idx="1">
            <a:schemeClr val="accent3"/>
          </a:lnRef>
          <a:fillRef idx="2">
            <a:schemeClr val="accent3"/>
          </a:fillRef>
          <a:effectRef idx="1">
            <a:schemeClr val="accent3"/>
          </a:effectRef>
          <a:fontRef idx="minor">
            <a:schemeClr val="dk1"/>
          </a:fontRef>
        </p:style>
        <p:txBody>
          <a:bodyPr>
            <a:normAutofit fontScale="92500" lnSpcReduction="10000"/>
          </a:bodyPr>
          <a:lstStyle/>
          <a:p>
            <a:pPr marL="0" indent="0"/>
            <a:r>
              <a:rPr lang="ru-RU" dirty="0" smtClean="0">
                <a:latin typeface="Times New Roman" pitchFamily="18" charset="0"/>
                <a:cs typeface="Times New Roman" pitchFamily="18" charset="0"/>
              </a:rPr>
              <a:t>Постановлением СМ СССР № 1286—525сс «О плане развёртывания работ КБ-11 при Лаборатории № 2 АН СССР» были определены первые задачи КБ-11: создание под научным руководством Лаборатории № 2 (академика И. В. Курчатова) атомных бомб, условно названных в постановлении «реактивными двигателями С», в двух вариантах — РДС-1 и РДС-2.</a:t>
            </a:r>
          </a:p>
          <a:p>
            <a:pPr marL="0" indent="0"/>
            <a:endParaRPr lang="ru-RU" dirty="0"/>
          </a:p>
        </p:txBody>
      </p:sp>
      <p:pic>
        <p:nvPicPr>
          <p:cNvPr id="5" name="Содержимое 4" descr="&amp;Pcy;&amp;ocy;&amp;dcy;&amp;gcy;&amp;ocy;&amp;tcy;&amp;ocy;&amp;vcy;&amp;kcy;&amp;acy; &amp;chcy;&amp;iecy;&amp;lcy;&amp;ocy;&amp;vcy;&amp;iecy;&amp;kcy;&amp;acy; &amp;kcy; &amp;pcy;&amp;iecy;&amp;rcy;&amp;iecy;&amp;khcy;&amp;ocy;&amp;dcy;&amp;ucy; &amp;Zcy;&amp;iecy;&amp;mcy;&amp;lcy;&amp;icy; &amp;vcy; &amp;ncy;&amp;ocy;&amp;vcy;&amp;ycy;&amp;jcy; &amp;Zcy;&amp;ocy;&amp;lcy;&amp;ocy;&amp;tcy;&amp;ocy;&amp;jcy; &amp;Vcy;&amp;iecy;&amp;kcy;."/>
          <p:cNvPicPr>
            <a:picLocks noGrp="1"/>
          </p:cNvPicPr>
          <p:nvPr>
            <p:ph sz="half" idx="1"/>
          </p:nvPr>
        </p:nvPicPr>
        <p:blipFill>
          <a:blip r:embed="rId2" cstate="print"/>
          <a:srcRect/>
          <a:stretch>
            <a:fillRect/>
          </a:stretch>
        </p:blipFill>
        <p:spPr bwMode="auto">
          <a:xfrm>
            <a:off x="214282" y="1571612"/>
            <a:ext cx="4143404" cy="5072098"/>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74638"/>
            <a:ext cx="8401080" cy="1143000"/>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ru-RU" b="1" dirty="0" smtClean="0">
                <a:latin typeface="Times New Roman" pitchFamily="18" charset="0"/>
                <a:cs typeface="Times New Roman" pitchFamily="18" charset="0"/>
              </a:rPr>
              <a:t>Создание советской атомной бомбы</a:t>
            </a:r>
            <a:endParaRPr lang="ru-RU" b="1" dirty="0">
              <a:latin typeface="Times New Roman" pitchFamily="18" charset="0"/>
              <a:cs typeface="Times New Roman" pitchFamily="18" charset="0"/>
            </a:endParaRPr>
          </a:p>
        </p:txBody>
      </p:sp>
      <p:sp>
        <p:nvSpPr>
          <p:cNvPr id="3" name="Содержимое 2"/>
          <p:cNvSpPr>
            <a:spLocks noGrp="1"/>
          </p:cNvSpPr>
          <p:nvPr>
            <p:ph sz="half" idx="1"/>
          </p:nvPr>
        </p:nvSpPr>
        <p:spPr>
          <a:xfrm>
            <a:off x="285720" y="1600200"/>
            <a:ext cx="4210080" cy="4972072"/>
          </a:xfrm>
        </p:spPr>
        <p:style>
          <a:lnRef idx="1">
            <a:schemeClr val="accent3"/>
          </a:lnRef>
          <a:fillRef idx="2">
            <a:schemeClr val="accent3"/>
          </a:fillRef>
          <a:effectRef idx="1">
            <a:schemeClr val="accent3"/>
          </a:effectRef>
          <a:fontRef idx="minor">
            <a:schemeClr val="dk1"/>
          </a:fontRef>
        </p:style>
        <p:txBody>
          <a:bodyPr>
            <a:normAutofit fontScale="77500" lnSpcReduction="20000"/>
          </a:bodyPr>
          <a:lstStyle/>
          <a:p>
            <a:pPr marL="0" indent="0"/>
            <a:r>
              <a:rPr lang="ru-RU" dirty="0" smtClean="0">
                <a:latin typeface="Times New Roman" pitchFamily="18" charset="0"/>
                <a:cs typeface="Times New Roman" pitchFamily="18" charset="0"/>
              </a:rPr>
              <a:t>6 ноября 1947 года министр иностранных дел СССР В. М. Молотов сделал заявление относительно секрета атомной бомбы, сказав, что «этого секрета давно уже не существует». Это заявление означало, что Советский Союз уже открыл секрет атомного оружия, и он имеет в своём распоряжении это оружие. Научные круги США расценили это заявление В. М. Молотова как блеф, считая, что русские могут овладеть атомным оружием не ранее 1952 года.</a:t>
            </a:r>
          </a:p>
          <a:p>
            <a:endParaRPr lang="ru-RU" dirty="0"/>
          </a:p>
        </p:txBody>
      </p:sp>
      <p:pic>
        <p:nvPicPr>
          <p:cNvPr id="7" name="Содержимое 6" descr="&amp;Fcy;&amp;ocy;&amp;tcy;&amp;ocy; :: &amp;Vcy;&amp;yacy;&amp;chcy;&amp;iecy;&amp;scy;&amp;lcy;&amp;acy;&amp;vcy; &amp;Mcy;&amp;ocy;&amp;lcy;&amp;ocy;&amp;tcy;&amp;ocy;&amp;vcy; (Vyacheslav Molotov)"/>
          <p:cNvPicPr>
            <a:picLocks noGrp="1"/>
          </p:cNvPicPr>
          <p:nvPr>
            <p:ph sz="half" idx="2"/>
          </p:nvPr>
        </p:nvPicPr>
        <p:blipFill>
          <a:blip r:embed="rId2" cstate="print"/>
          <a:srcRect/>
          <a:stretch>
            <a:fillRect/>
          </a:stretch>
        </p:blipFill>
        <p:spPr bwMode="auto">
          <a:xfrm>
            <a:off x="4786314" y="1600200"/>
            <a:ext cx="3857652" cy="4972072"/>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74638"/>
            <a:ext cx="8572560" cy="1143000"/>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ru-RU" b="1" dirty="0" smtClean="0">
                <a:latin typeface="Times New Roman" pitchFamily="18" charset="0"/>
                <a:cs typeface="Times New Roman" pitchFamily="18" charset="0"/>
              </a:rPr>
              <a:t>Создание советской атомной бомбы</a:t>
            </a:r>
            <a:endParaRPr lang="ru-RU" b="1" dirty="0">
              <a:latin typeface="Times New Roman" pitchFamily="18" charset="0"/>
              <a:cs typeface="Times New Roman" pitchFamily="18" charset="0"/>
            </a:endParaRPr>
          </a:p>
        </p:txBody>
      </p:sp>
      <p:sp>
        <p:nvSpPr>
          <p:cNvPr id="4" name="Содержимое 3"/>
          <p:cNvSpPr>
            <a:spLocks noGrp="1"/>
          </p:cNvSpPr>
          <p:nvPr>
            <p:ph sz="half" idx="2"/>
          </p:nvPr>
        </p:nvSpPr>
        <p:spPr>
          <a:xfrm>
            <a:off x="4648200" y="1600200"/>
            <a:ext cx="4281518" cy="5043510"/>
          </a:xfrm>
        </p:spPr>
        <p:style>
          <a:lnRef idx="1">
            <a:schemeClr val="accent3"/>
          </a:lnRef>
          <a:fillRef idx="2">
            <a:schemeClr val="accent3"/>
          </a:fillRef>
          <a:effectRef idx="1">
            <a:schemeClr val="accent3"/>
          </a:effectRef>
          <a:fontRef idx="minor">
            <a:schemeClr val="dk1"/>
          </a:fontRef>
        </p:style>
        <p:txBody>
          <a:bodyPr>
            <a:normAutofit fontScale="92500" lnSpcReduction="20000"/>
          </a:bodyPr>
          <a:lstStyle/>
          <a:p>
            <a:r>
              <a:rPr lang="ru-RU" dirty="0" smtClean="0">
                <a:latin typeface="Times New Roman" pitchFamily="18" charset="0"/>
                <a:cs typeface="Times New Roman" pitchFamily="18" charset="0"/>
              </a:rPr>
              <a:t>Испытания</a:t>
            </a:r>
          </a:p>
          <a:p>
            <a:pPr marL="0" indent="0">
              <a:buNone/>
            </a:pPr>
            <a:r>
              <a:rPr lang="ru-RU" dirty="0" smtClean="0">
                <a:latin typeface="Times New Roman" pitchFamily="18" charset="0"/>
                <a:cs typeface="Times New Roman" pitchFamily="18" charset="0"/>
              </a:rPr>
              <a:t>РДС-1 («изделие 501», атомный заряд «1-200») — первая советская атомная бомба. Мощность бомбы — 22 килотонны (длина 3,7 м, диаметр 1,5 м, масса 4,6 т).</a:t>
            </a:r>
          </a:p>
          <a:p>
            <a:pPr marL="0" indent="0">
              <a:buNone/>
            </a:pPr>
            <a:r>
              <a:rPr lang="ru-RU" dirty="0" smtClean="0">
                <a:latin typeface="Times New Roman" pitchFamily="18" charset="0"/>
                <a:cs typeface="Times New Roman" pitchFamily="18" charset="0"/>
              </a:rPr>
              <a:t>Успешное испытание первой советской атомной бомбы было проведено 29 августа 1949 года на построенном полигоне в Семипалатинской области Казахстана. Оно держалось в тайне.</a:t>
            </a:r>
          </a:p>
          <a:p>
            <a:endParaRPr lang="ru-RU" dirty="0" smtClean="0"/>
          </a:p>
          <a:p>
            <a:endParaRPr lang="ru-RU" dirty="0"/>
          </a:p>
        </p:txBody>
      </p:sp>
      <p:pic>
        <p:nvPicPr>
          <p:cNvPr id="7" name="Picture 2"/>
          <p:cNvPicPr>
            <a:picLocks noGrp="1" noChangeAspect="1" noChangeArrowheads="1"/>
          </p:cNvPicPr>
          <p:nvPr>
            <p:ph sz="half"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142844" y="1643050"/>
            <a:ext cx="4357717" cy="500065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274638"/>
            <a:ext cx="8715436" cy="1143000"/>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ru-RU" dirty="0" smtClean="0">
                <a:latin typeface="Times New Roman" pitchFamily="18" charset="0"/>
                <a:cs typeface="Times New Roman" pitchFamily="18" charset="0"/>
              </a:rPr>
              <a:t>Создание советской атомной бомбы</a:t>
            </a:r>
            <a:endParaRPr lang="ru-RU" dirty="0">
              <a:latin typeface="Times New Roman" pitchFamily="18" charset="0"/>
              <a:cs typeface="Times New Roman" pitchFamily="18" charset="0"/>
            </a:endParaRPr>
          </a:p>
        </p:txBody>
      </p:sp>
      <p:sp>
        <p:nvSpPr>
          <p:cNvPr id="3" name="Содержимое 2"/>
          <p:cNvSpPr>
            <a:spLocks noGrp="1"/>
          </p:cNvSpPr>
          <p:nvPr>
            <p:ph sz="half" idx="1"/>
          </p:nvPr>
        </p:nvSpPr>
        <p:spPr>
          <a:xfrm>
            <a:off x="285720" y="1600200"/>
            <a:ext cx="4210080" cy="4972072"/>
          </a:xfrm>
        </p:spPr>
        <p:style>
          <a:lnRef idx="1">
            <a:schemeClr val="accent3"/>
          </a:lnRef>
          <a:fillRef idx="2">
            <a:schemeClr val="accent3"/>
          </a:fillRef>
          <a:effectRef idx="1">
            <a:schemeClr val="accent3"/>
          </a:effectRef>
          <a:fontRef idx="minor">
            <a:schemeClr val="dk1"/>
          </a:fontRef>
        </p:style>
        <p:txBody>
          <a:bodyPr>
            <a:normAutofit lnSpcReduction="10000"/>
          </a:bodyPr>
          <a:lstStyle/>
          <a:p>
            <a:pPr marL="0" indent="0"/>
            <a:r>
              <a:rPr lang="ru-RU" dirty="0" smtClean="0">
                <a:latin typeface="Times New Roman" pitchFamily="18" charset="0"/>
                <a:cs typeface="Times New Roman" pitchFamily="18" charset="0"/>
              </a:rPr>
              <a:t>3 сентября 1949 г. самолет специальной метеорологической разведывательной службы США взял пробы воздуха в районе Камчатки, и затем американские специалисты обнаружили в них изотопы, которые указывали на то, что в СССР был произведен ядерный взрыв.</a:t>
            </a:r>
          </a:p>
          <a:p>
            <a:pPr marL="0" indent="0"/>
            <a:endParaRPr lang="ru-RU" dirty="0">
              <a:latin typeface="Times New Roman" pitchFamily="18" charset="0"/>
              <a:cs typeface="Times New Roman" pitchFamily="18" charset="0"/>
            </a:endParaRPr>
          </a:p>
        </p:txBody>
      </p:sp>
      <p:pic>
        <p:nvPicPr>
          <p:cNvPr id="5" name="Picture 2"/>
          <p:cNvPicPr>
            <a:picLocks noGrp="1" noChangeAspect="1" noChangeArrowheads="1"/>
          </p:cNvPicPr>
          <p:nvPr>
            <p:ph sz="half" idx="2"/>
          </p:nvPr>
        </p:nvPicPr>
        <p:blipFill>
          <a:blip r:embed="rId2" cstate="print">
            <a:extLst>
              <a:ext uri="{28A0092B-C50C-407E-A947-70E740481C1C}">
                <a14:useLocalDpi xmlns="" xmlns:a14="http://schemas.microsoft.com/office/drawing/2010/main" val="0"/>
              </a:ext>
            </a:extLst>
          </a:blip>
          <a:srcRect/>
          <a:stretch>
            <a:fillRect/>
          </a:stretch>
        </p:blipFill>
        <p:spPr bwMode="auto">
          <a:xfrm>
            <a:off x="4572000" y="2143116"/>
            <a:ext cx="4572000" cy="357189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ru-RU" b="1" dirty="0" smtClean="0"/>
              <a:t>Берлинский кризис</a:t>
            </a:r>
            <a:endParaRPr lang="ru-RU" dirty="0"/>
          </a:p>
        </p:txBody>
      </p:sp>
      <p:sp>
        <p:nvSpPr>
          <p:cNvPr id="4" name="Содержимое 3"/>
          <p:cNvSpPr>
            <a:spLocks noGrp="1"/>
          </p:cNvSpPr>
          <p:nvPr>
            <p:ph sz="half" idx="2"/>
          </p:nvPr>
        </p:nvSpPr>
        <p:spPr>
          <a:xfrm>
            <a:off x="4572000" y="1428736"/>
            <a:ext cx="4572000" cy="5429264"/>
          </a:xfrm>
        </p:spPr>
        <p:style>
          <a:lnRef idx="1">
            <a:schemeClr val="accent3"/>
          </a:lnRef>
          <a:fillRef idx="2">
            <a:schemeClr val="accent3"/>
          </a:fillRef>
          <a:effectRef idx="1">
            <a:schemeClr val="accent3"/>
          </a:effectRef>
          <a:fontRef idx="minor">
            <a:schemeClr val="dk1"/>
          </a:fontRef>
        </p:style>
        <p:txBody>
          <a:bodyPr>
            <a:noAutofit/>
          </a:bodyPr>
          <a:lstStyle/>
          <a:p>
            <a:pPr marL="0" indent="0"/>
            <a:r>
              <a:rPr lang="ru-RU" sz="2400" dirty="0" smtClean="0">
                <a:latin typeface="Times New Roman" pitchFamily="18" charset="0"/>
                <a:cs typeface="Times New Roman" pitchFamily="18" charset="0"/>
              </a:rPr>
              <a:t>Каждая из держав-победительниц, стремясь изменить баланс сил в Европе и мире в свою пользу, делала ставку на побежденную страну и, как следствие, стремилась обеспечить себе в соответствующей зоне оккупации максимальную политическую поддержку. Взаимная подозрительность в отношениях сторон настоятельно требовала достижения соглашения о судьбе Германии. </a:t>
            </a:r>
            <a:endParaRPr lang="ru-RU" sz="2400" dirty="0">
              <a:latin typeface="Times New Roman" pitchFamily="18" charset="0"/>
              <a:cs typeface="Times New Roman" pitchFamily="18" charset="0"/>
            </a:endParaRPr>
          </a:p>
        </p:txBody>
      </p:sp>
      <p:pic>
        <p:nvPicPr>
          <p:cNvPr id="5" name="Содержимое 4" descr="Photo Gallery Files"/>
          <p:cNvPicPr>
            <a:picLocks noGrp="1"/>
          </p:cNvPicPr>
          <p:nvPr>
            <p:ph sz="half" idx="1"/>
          </p:nvPr>
        </p:nvPicPr>
        <p:blipFill>
          <a:blip r:embed="rId2" cstate="print"/>
          <a:srcRect/>
          <a:stretch>
            <a:fillRect/>
          </a:stretch>
        </p:blipFill>
        <p:spPr bwMode="auto">
          <a:xfrm>
            <a:off x="0" y="1928802"/>
            <a:ext cx="4572000" cy="3929090"/>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ru-RU" dirty="0" smtClean="0">
                <a:solidFill>
                  <a:schemeClr val="tx1">
                    <a:lumMod val="75000"/>
                    <a:lumOff val="25000"/>
                  </a:schemeClr>
                </a:solidFill>
                <a:latin typeface="Times New Roman" pitchFamily="18" charset="0"/>
                <a:cs typeface="Times New Roman" pitchFamily="18" charset="0"/>
              </a:rPr>
              <a:t>Война в Корее в 1950 – 1953 гг.</a:t>
            </a:r>
            <a:endParaRPr lang="ru-RU" dirty="0">
              <a:solidFill>
                <a:schemeClr val="tx1">
                  <a:lumMod val="75000"/>
                  <a:lumOff val="25000"/>
                </a:schemeClr>
              </a:solidFill>
              <a:latin typeface="Times New Roman" pitchFamily="18" charset="0"/>
              <a:cs typeface="Times New Roman" pitchFamily="18" charset="0"/>
            </a:endParaRPr>
          </a:p>
        </p:txBody>
      </p:sp>
      <p:sp>
        <p:nvSpPr>
          <p:cNvPr id="3" name="Объект 2"/>
          <p:cNvSpPr>
            <a:spLocks noGrp="1"/>
          </p:cNvSpPr>
          <p:nvPr>
            <p:ph sz="half" idx="1"/>
          </p:nvPr>
        </p:nvSpPr>
        <p:spPr>
          <a:xfrm>
            <a:off x="179512" y="1600200"/>
            <a:ext cx="4536504" cy="5257800"/>
          </a:xfrm>
        </p:spPr>
        <p:style>
          <a:lnRef idx="1">
            <a:schemeClr val="accent3"/>
          </a:lnRef>
          <a:fillRef idx="2">
            <a:schemeClr val="accent3"/>
          </a:fillRef>
          <a:effectRef idx="1">
            <a:schemeClr val="accent3"/>
          </a:effectRef>
          <a:fontRef idx="minor">
            <a:schemeClr val="dk1"/>
          </a:fontRef>
        </p:style>
        <p:txBody>
          <a:bodyPr>
            <a:normAutofit fontScale="70000" lnSpcReduction="20000"/>
          </a:bodyPr>
          <a:lstStyle/>
          <a:p>
            <a:pPr marL="0" indent="0" fontAlgn="base">
              <a:lnSpc>
                <a:spcPct val="115000"/>
              </a:lnSpc>
              <a:spcAft>
                <a:spcPts val="0"/>
              </a:spcAft>
              <a:tabLst>
                <a:tab pos="630555" algn="l"/>
              </a:tabLst>
            </a:pPr>
            <a:r>
              <a:rPr lang="ru-RU" sz="3600" dirty="0">
                <a:solidFill>
                  <a:srgbClr val="000000"/>
                </a:solidFill>
                <a:latin typeface="Arial"/>
                <a:ea typeface="Calibri"/>
              </a:rPr>
              <a:t>После окончания войны на Дальнем востоке в 1945 г. Корея была разделена на две зоны оккупации: советскую – Северная Корея и южную – Южная Корея. Возникли два враждебных друг другу государства – Корейская народно-демократическая республика – КНДР (Северная Корея) и Республика Корея (Южная Корея). </a:t>
            </a:r>
            <a:endParaRPr lang="ru-RU" dirty="0"/>
          </a:p>
        </p:txBody>
      </p:sp>
      <p:pic>
        <p:nvPicPr>
          <p:cNvPr id="5" name="Объект 4" descr="http://img-fotki.yandex.ru/get/5306/105673756.122/0_5c05a_c0597702_XXL.jpg"/>
          <p:cNvPicPr>
            <a:picLocks noGrp="1"/>
          </p:cNvPicPr>
          <p:nvPr>
            <p:ph sz="half" idx="2"/>
          </p:nvPr>
        </p:nvPicPr>
        <p:blipFill>
          <a:blip r:embed="rId2" cstate="print">
            <a:extLst>
              <a:ext uri="{28A0092B-C50C-407E-A947-70E740481C1C}">
                <a14:useLocalDpi xmlns="" xmlns:a14="http://schemas.microsoft.com/office/drawing/2010/main" val="0"/>
              </a:ext>
            </a:extLst>
          </a:blip>
          <a:srcRect/>
          <a:stretch>
            <a:fillRect/>
          </a:stretch>
        </p:blipFill>
        <p:spPr bwMode="auto">
          <a:xfrm>
            <a:off x="4648200" y="1772816"/>
            <a:ext cx="4316288" cy="4248472"/>
          </a:xfrm>
          <a:prstGeom prst="rect">
            <a:avLst/>
          </a:prstGeom>
          <a:noFill/>
          <a:ln>
            <a:noFill/>
          </a:ln>
        </p:spPr>
      </p:pic>
    </p:spTree>
    <p:extLst>
      <p:ext uri="{BB962C8B-B14F-4D97-AF65-F5344CB8AC3E}">
        <p14:creationId xmlns="" xmlns:p14="http://schemas.microsoft.com/office/powerpoint/2010/main" val="28463299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ru-RU" b="1" dirty="0">
                <a:solidFill>
                  <a:prstClr val="black">
                    <a:lumMod val="75000"/>
                    <a:lumOff val="25000"/>
                  </a:prstClr>
                </a:solidFill>
                <a:latin typeface="Times New Roman" pitchFamily="18" charset="0"/>
                <a:ea typeface="+mn-ea"/>
                <a:cs typeface="Times New Roman" pitchFamily="18" charset="0"/>
              </a:rPr>
              <a:t>Война в Корее в 1950 – 1953 гг.</a:t>
            </a:r>
            <a:endParaRPr lang="ru-RU" dirty="0"/>
          </a:p>
        </p:txBody>
      </p:sp>
      <p:pic>
        <p:nvPicPr>
          <p:cNvPr id="6" name="Объект 5" descr="корея 38 параллель карта"/>
          <p:cNvPicPr>
            <a:picLocks noGrp="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755576" y="1700808"/>
            <a:ext cx="7776864" cy="4824536"/>
          </a:xfrm>
          <a:prstGeom prst="rect">
            <a:avLst/>
          </a:prstGeom>
          <a:noFill/>
          <a:ln>
            <a:noFill/>
          </a:ln>
        </p:spPr>
      </p:pic>
    </p:spTree>
    <p:extLst>
      <p:ext uri="{BB962C8B-B14F-4D97-AF65-F5344CB8AC3E}">
        <p14:creationId xmlns="" xmlns:p14="http://schemas.microsoft.com/office/powerpoint/2010/main" val="39097259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ru-RU" b="1" dirty="0">
                <a:solidFill>
                  <a:prstClr val="black">
                    <a:lumMod val="75000"/>
                    <a:lumOff val="25000"/>
                  </a:prstClr>
                </a:solidFill>
                <a:latin typeface="Times New Roman" pitchFamily="18" charset="0"/>
                <a:ea typeface="+mn-ea"/>
                <a:cs typeface="Times New Roman" pitchFamily="18" charset="0"/>
              </a:rPr>
              <a:t>Война в Корее в 1950 – 1953 гг.</a:t>
            </a:r>
            <a:endParaRPr lang="ru-RU" dirty="0"/>
          </a:p>
        </p:txBody>
      </p:sp>
      <p:sp>
        <p:nvSpPr>
          <p:cNvPr id="4" name="Объект 3"/>
          <p:cNvSpPr>
            <a:spLocks noGrp="1"/>
          </p:cNvSpPr>
          <p:nvPr>
            <p:ph sz="half" idx="2"/>
          </p:nvPr>
        </p:nvSpPr>
        <p:spPr>
          <a:xfrm>
            <a:off x="4648200" y="1600200"/>
            <a:ext cx="4495800" cy="5141168"/>
          </a:xfrm>
        </p:spPr>
        <p:style>
          <a:lnRef idx="1">
            <a:schemeClr val="accent3"/>
          </a:lnRef>
          <a:fillRef idx="2">
            <a:schemeClr val="accent3"/>
          </a:fillRef>
          <a:effectRef idx="1">
            <a:schemeClr val="accent3"/>
          </a:effectRef>
          <a:fontRef idx="minor">
            <a:schemeClr val="dk1"/>
          </a:fontRef>
        </p:style>
        <p:txBody>
          <a:bodyPr>
            <a:normAutofit fontScale="85000" lnSpcReduction="20000"/>
          </a:bodyPr>
          <a:lstStyle/>
          <a:p>
            <a:pPr marL="0" indent="0"/>
            <a:r>
              <a:rPr lang="ru-RU" dirty="0">
                <a:solidFill>
                  <a:srgbClr val="000000"/>
                </a:solidFill>
                <a:latin typeface="Times New Roman" pitchFamily="18" charset="0"/>
                <a:ea typeface="Calibri"/>
                <a:cs typeface="Times New Roman" pitchFamily="18" charset="0"/>
              </a:rPr>
              <a:t>Советские и американские войска были выведены их Кореи, но СССР поддерживал Северную Корею, а США Южную. В</a:t>
            </a:r>
            <a:r>
              <a:rPr lang="ru-RU" b="1" dirty="0">
                <a:solidFill>
                  <a:srgbClr val="000000"/>
                </a:solidFill>
                <a:latin typeface="Times New Roman" pitchFamily="18" charset="0"/>
                <a:ea typeface="Calibri"/>
                <a:cs typeface="Times New Roman" pitchFamily="18" charset="0"/>
              </a:rPr>
              <a:t>1950 </a:t>
            </a:r>
            <a:r>
              <a:rPr lang="ru-RU" dirty="0">
                <a:solidFill>
                  <a:srgbClr val="000000"/>
                </a:solidFill>
                <a:latin typeface="Times New Roman" pitchFamily="18" charset="0"/>
                <a:ea typeface="Calibri"/>
                <a:cs typeface="Times New Roman" pitchFamily="18" charset="0"/>
              </a:rPr>
              <a:t>г. Войска </a:t>
            </a:r>
            <a:r>
              <a:rPr lang="ru-RU" b="1" dirty="0">
                <a:solidFill>
                  <a:srgbClr val="000000"/>
                </a:solidFill>
                <a:latin typeface="Times New Roman" pitchFamily="18" charset="0"/>
                <a:ea typeface="Calibri"/>
                <a:cs typeface="Times New Roman" pitchFamily="18" charset="0"/>
              </a:rPr>
              <a:t>КНДР </a:t>
            </a:r>
            <a:r>
              <a:rPr lang="ru-RU" dirty="0">
                <a:solidFill>
                  <a:srgbClr val="000000"/>
                </a:solidFill>
                <a:latin typeface="Times New Roman" pitchFamily="18" charset="0"/>
                <a:ea typeface="Calibri"/>
                <a:cs typeface="Times New Roman" pitchFamily="18" charset="0"/>
              </a:rPr>
              <a:t>вторглись в Южную Корею. Цель – объединить Корею под началом Северной Кореи. Северную Корею поддержали Китай и СССР, советские летчики сражались с американскими в небе Кореи. СССР оказал финансовую, военную и техническую помощь. Мир был на грани третьей мировой войны. </a:t>
            </a:r>
            <a:endParaRPr lang="ru-RU" dirty="0">
              <a:latin typeface="Times New Roman" pitchFamily="18" charset="0"/>
              <a:cs typeface="Times New Roman" pitchFamily="18" charset="0"/>
            </a:endParaRPr>
          </a:p>
        </p:txBody>
      </p:sp>
      <p:pic>
        <p:nvPicPr>
          <p:cNvPr id="5" name="Объект 4" descr="https://pp.vk.me/c629630/v629630770/acef/qfxSLPdxDMk.jpg"/>
          <p:cNvPicPr>
            <a:picLocks noGrp="1"/>
          </p:cNvPicPr>
          <p:nvPr>
            <p:ph sz="half"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1628800"/>
            <a:ext cx="4495800" cy="4824536"/>
          </a:xfrm>
          <a:prstGeom prst="rect">
            <a:avLst/>
          </a:prstGeom>
          <a:noFill/>
          <a:ln>
            <a:noFill/>
          </a:ln>
        </p:spPr>
      </p:pic>
    </p:spTree>
    <p:extLst>
      <p:ext uri="{BB962C8B-B14F-4D97-AF65-F5344CB8AC3E}">
        <p14:creationId xmlns="" xmlns:p14="http://schemas.microsoft.com/office/powerpoint/2010/main" val="38975856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ru-RU" b="1" dirty="0">
                <a:solidFill>
                  <a:prstClr val="black">
                    <a:lumMod val="75000"/>
                    <a:lumOff val="25000"/>
                  </a:prstClr>
                </a:solidFill>
                <a:latin typeface="Times New Roman" pitchFamily="18" charset="0"/>
                <a:ea typeface="+mn-ea"/>
                <a:cs typeface="Times New Roman" pitchFamily="18" charset="0"/>
              </a:rPr>
              <a:t>Война в Корее в 1950 – 1953 гг.</a:t>
            </a:r>
            <a:endParaRPr lang="ru-RU" dirty="0"/>
          </a:p>
        </p:txBody>
      </p:sp>
      <p:sp>
        <p:nvSpPr>
          <p:cNvPr id="3" name="Объект 2"/>
          <p:cNvSpPr>
            <a:spLocks noGrp="1"/>
          </p:cNvSpPr>
          <p:nvPr>
            <p:ph sz="half" idx="1"/>
          </p:nvPr>
        </p:nvSpPr>
        <p:spPr>
          <a:xfrm>
            <a:off x="107504" y="1600200"/>
            <a:ext cx="4388296" cy="5141168"/>
          </a:xfrm>
        </p:spPr>
        <p:style>
          <a:lnRef idx="1">
            <a:schemeClr val="accent3"/>
          </a:lnRef>
          <a:fillRef idx="2">
            <a:schemeClr val="accent3"/>
          </a:fillRef>
          <a:effectRef idx="1">
            <a:schemeClr val="accent3"/>
          </a:effectRef>
          <a:fontRef idx="minor">
            <a:schemeClr val="dk1"/>
          </a:fontRef>
        </p:style>
        <p:txBody>
          <a:bodyPr>
            <a:normAutofit fontScale="85000" lnSpcReduction="20000"/>
          </a:bodyPr>
          <a:lstStyle/>
          <a:p>
            <a:pPr marL="0" indent="0">
              <a:lnSpc>
                <a:spcPct val="115000"/>
              </a:lnSpc>
              <a:spcAft>
                <a:spcPts val="1000"/>
              </a:spcAft>
            </a:pPr>
            <a:r>
              <a:rPr lang="ru-RU" dirty="0">
                <a:solidFill>
                  <a:srgbClr val="000000"/>
                </a:solidFill>
                <a:latin typeface="Times New Roman" pitchFamily="18" charset="0"/>
                <a:ea typeface="Calibri"/>
                <a:cs typeface="Times New Roman" pitchFamily="18" charset="0"/>
              </a:rPr>
              <a:t>Американское и советское руководство не решились на открытое военное столкновение. Война была прекращена после длительных дипломатических переговоров. Западные историки считают, что окончанию этой войны способствовал приход к власти в СССР после смерти Сталина нового руководства в марте 1953 г. Корея по-прежнему была разделена на два государства.</a:t>
            </a:r>
            <a:endParaRPr lang="ru-RU" sz="3600" dirty="0">
              <a:latin typeface="Times New Roman" pitchFamily="18" charset="0"/>
              <a:ea typeface="Calibri"/>
              <a:cs typeface="Times New Roman" pitchFamily="18" charset="0"/>
            </a:endParaRPr>
          </a:p>
          <a:p>
            <a:endParaRPr lang="ru-RU" dirty="0">
              <a:latin typeface="Times New Roman" pitchFamily="18" charset="0"/>
              <a:cs typeface="Times New Roman" pitchFamily="18" charset="0"/>
            </a:endParaRPr>
          </a:p>
        </p:txBody>
      </p:sp>
      <p:pic>
        <p:nvPicPr>
          <p:cNvPr id="5" name="Объект 4" descr="https://pp.vk.me/c629630/v629630770/902a/irkIhS1soEQ.jpg"/>
          <p:cNvPicPr>
            <a:picLocks noGrp="1"/>
          </p:cNvPicPr>
          <p:nvPr>
            <p:ph sz="half" idx="2"/>
          </p:nvPr>
        </p:nvPicPr>
        <p:blipFill>
          <a:blip r:embed="rId2" cstate="print">
            <a:extLst>
              <a:ext uri="{28A0092B-C50C-407E-A947-70E740481C1C}">
                <a14:useLocalDpi xmlns="" xmlns:a14="http://schemas.microsoft.com/office/drawing/2010/main" val="0"/>
              </a:ext>
            </a:extLst>
          </a:blip>
          <a:srcRect/>
          <a:stretch>
            <a:fillRect/>
          </a:stretch>
        </p:blipFill>
        <p:spPr bwMode="auto">
          <a:xfrm>
            <a:off x="4716016" y="1600200"/>
            <a:ext cx="4104455" cy="5257800"/>
          </a:xfrm>
          <a:prstGeom prst="rect">
            <a:avLst/>
          </a:prstGeom>
          <a:noFill/>
          <a:ln>
            <a:noFill/>
          </a:ln>
        </p:spPr>
      </p:pic>
    </p:spTree>
    <p:extLst>
      <p:ext uri="{BB962C8B-B14F-4D97-AF65-F5344CB8AC3E}">
        <p14:creationId xmlns="" xmlns:p14="http://schemas.microsoft.com/office/powerpoint/2010/main" val="11417154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ru-RU" b="1" dirty="0">
                <a:solidFill>
                  <a:prstClr val="black">
                    <a:lumMod val="75000"/>
                    <a:lumOff val="25000"/>
                  </a:prstClr>
                </a:solidFill>
                <a:latin typeface="Times New Roman" pitchFamily="18" charset="0"/>
                <a:ea typeface="+mn-ea"/>
                <a:cs typeface="Times New Roman" pitchFamily="18" charset="0"/>
              </a:rPr>
              <a:t>Война в Корее в 1950 – 1953 гг.</a:t>
            </a:r>
            <a:endParaRPr lang="ru-RU" dirty="0"/>
          </a:p>
        </p:txBody>
      </p:sp>
      <p:sp>
        <p:nvSpPr>
          <p:cNvPr id="4" name="Объект 3"/>
          <p:cNvSpPr>
            <a:spLocks noGrp="1"/>
          </p:cNvSpPr>
          <p:nvPr>
            <p:ph sz="half" idx="2"/>
          </p:nvPr>
        </p:nvSpPr>
        <p:spPr>
          <a:xfrm>
            <a:off x="3995936" y="1412776"/>
            <a:ext cx="5148064" cy="5445224"/>
          </a:xfrm>
        </p:spPr>
        <p:style>
          <a:lnRef idx="1">
            <a:schemeClr val="accent3"/>
          </a:lnRef>
          <a:fillRef idx="2">
            <a:schemeClr val="accent3"/>
          </a:fillRef>
          <a:effectRef idx="1">
            <a:schemeClr val="accent3"/>
          </a:effectRef>
          <a:fontRef idx="minor">
            <a:schemeClr val="dk1"/>
          </a:fontRef>
        </p:style>
        <p:txBody>
          <a:bodyPr>
            <a:noAutofit/>
          </a:bodyPr>
          <a:lstStyle/>
          <a:p>
            <a:pPr marL="0" indent="0" fontAlgn="base">
              <a:lnSpc>
                <a:spcPct val="115000"/>
              </a:lnSpc>
              <a:spcAft>
                <a:spcPts val="1200"/>
              </a:spcAft>
              <a:buNone/>
            </a:pPr>
            <a:r>
              <a:rPr lang="ru-RU" sz="2000" dirty="0">
                <a:solidFill>
                  <a:srgbClr val="333333"/>
                </a:solidFill>
                <a:latin typeface="Times New Roman" pitchFamily="18" charset="0"/>
                <a:ea typeface="Times New Roman"/>
                <a:cs typeface="Times New Roman" pitchFamily="18" charset="0"/>
              </a:rPr>
              <a:t>По официальным американским данным, США потеряли в Корейской войне 54 246 человек убитыми и 103 284 человека ранеными.</a:t>
            </a:r>
            <a:br>
              <a:rPr lang="ru-RU" sz="2000" dirty="0">
                <a:solidFill>
                  <a:srgbClr val="333333"/>
                </a:solidFill>
                <a:latin typeface="Times New Roman" pitchFamily="18" charset="0"/>
                <a:ea typeface="Times New Roman"/>
                <a:cs typeface="Times New Roman" pitchFamily="18" charset="0"/>
              </a:rPr>
            </a:br>
            <a:r>
              <a:rPr lang="ru-RU" sz="2000" dirty="0">
                <a:solidFill>
                  <a:srgbClr val="333333"/>
                </a:solidFill>
                <a:latin typeface="Times New Roman" pitchFamily="18" charset="0"/>
                <a:ea typeface="Times New Roman"/>
                <a:cs typeface="Times New Roman" pitchFamily="18" charset="0"/>
              </a:rPr>
              <a:t>СССР потерял в Корее в общей сложности 315 человек убитыми и умершими от ран и болезней, в том числе 168 офицеров. 64-й авиакорпус потерял за 2,5 года участия в боевых действиях 335 истребителей МиГ-15 и свыше 100 летчиков, сбив свыше тысячи самолетов противника.</a:t>
            </a:r>
            <a:br>
              <a:rPr lang="ru-RU" sz="2000" dirty="0">
                <a:solidFill>
                  <a:srgbClr val="333333"/>
                </a:solidFill>
                <a:latin typeface="Times New Roman" pitchFamily="18" charset="0"/>
                <a:ea typeface="Times New Roman"/>
                <a:cs typeface="Times New Roman" pitchFamily="18" charset="0"/>
              </a:rPr>
            </a:br>
            <a:r>
              <a:rPr lang="ru-RU" sz="2000" dirty="0">
                <a:solidFill>
                  <a:srgbClr val="333333"/>
                </a:solidFill>
                <a:latin typeface="Times New Roman" pitchFamily="18" charset="0"/>
                <a:ea typeface="Times New Roman"/>
                <a:cs typeface="Times New Roman" pitchFamily="18" charset="0"/>
              </a:rPr>
              <a:t>Общие потери ВВС сторон составляют более 3 тысяч летательных аппаратов сил ООН и около 900 самолетов ВВС КНР, КНДР и СССР.</a:t>
            </a:r>
            <a:endParaRPr lang="ru-RU" sz="2000" dirty="0">
              <a:latin typeface="Times New Roman" pitchFamily="18" charset="0"/>
              <a:ea typeface="Calibri"/>
              <a:cs typeface="Times New Roman" pitchFamily="18" charset="0"/>
            </a:endParaRPr>
          </a:p>
          <a:p>
            <a:endParaRPr lang="ru-RU" sz="2000" dirty="0">
              <a:latin typeface="Times New Roman" pitchFamily="18" charset="0"/>
              <a:cs typeface="Times New Roman" pitchFamily="18" charset="0"/>
            </a:endParaRPr>
          </a:p>
        </p:txBody>
      </p:sp>
      <p:pic>
        <p:nvPicPr>
          <p:cNvPr id="1026" name="Picture 2"/>
          <p:cNvPicPr>
            <a:picLocks noGrp="1" noChangeAspect="1" noChangeArrowheads="1"/>
          </p:cNvPicPr>
          <p:nvPr>
            <p:ph sz="half"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457200" y="1988840"/>
            <a:ext cx="3394720" cy="396254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40584951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ru-RU" b="1" dirty="0" smtClean="0"/>
              <a:t>Берлинский кризис</a:t>
            </a:r>
            <a:endParaRPr lang="ru-RU" dirty="0"/>
          </a:p>
        </p:txBody>
      </p:sp>
      <p:sp>
        <p:nvSpPr>
          <p:cNvPr id="3" name="Содержимое 2"/>
          <p:cNvSpPr>
            <a:spLocks noGrp="1"/>
          </p:cNvSpPr>
          <p:nvPr>
            <p:ph sz="half" idx="1"/>
          </p:nvPr>
        </p:nvSpPr>
        <p:spPr>
          <a:xfrm>
            <a:off x="0" y="1600200"/>
            <a:ext cx="4495800" cy="5257800"/>
          </a:xfrm>
        </p:spPr>
        <p:style>
          <a:lnRef idx="1">
            <a:schemeClr val="accent3"/>
          </a:lnRef>
          <a:fillRef idx="2">
            <a:schemeClr val="accent3"/>
          </a:fillRef>
          <a:effectRef idx="1">
            <a:schemeClr val="accent3"/>
          </a:effectRef>
          <a:fontRef idx="minor">
            <a:schemeClr val="dk1"/>
          </a:fontRef>
        </p:style>
        <p:txBody>
          <a:bodyPr>
            <a:normAutofit fontScale="92500" lnSpcReduction="20000"/>
          </a:bodyPr>
          <a:lstStyle/>
          <a:p>
            <a:pPr marL="0" indent="0"/>
            <a:r>
              <a:rPr lang="ru-RU" dirty="0" smtClean="0">
                <a:latin typeface="Times New Roman" pitchFamily="18" charset="0"/>
                <a:cs typeface="Times New Roman" pitchFamily="18" charset="0"/>
              </a:rPr>
              <a:t>В 1948 г. впервые с момента окончания Второй мировой войны мир оказался на грани третьей мировой войны.</a:t>
            </a:r>
          </a:p>
          <a:p>
            <a:pPr marL="0" indent="0"/>
            <a:r>
              <a:rPr lang="ru-RU" dirty="0" smtClean="0">
                <a:latin typeface="Times New Roman" pitchFamily="18" charset="0"/>
                <a:cs typeface="Times New Roman" pitchFamily="18" charset="0"/>
              </a:rPr>
              <a:t>Летом 1948 г. в Лондоне западные страны принимают решение о строительстве сильного западногерманского государства, которое стало бы главным препятствием для продвижения коммунизма на Запад. Для этой цели они объединили все свои зоны оккупации и образовали одну, так называемую «</a:t>
            </a:r>
            <a:r>
              <a:rPr lang="ru-RU" dirty="0" err="1" smtClean="0">
                <a:latin typeface="Times New Roman" pitchFamily="18" charset="0"/>
                <a:cs typeface="Times New Roman" pitchFamily="18" charset="0"/>
              </a:rPr>
              <a:t>Тризонию</a:t>
            </a:r>
            <a:r>
              <a:rPr lang="ru-RU" dirty="0" smtClean="0">
                <a:latin typeface="Times New Roman" pitchFamily="18" charset="0"/>
                <a:cs typeface="Times New Roman" pitchFamily="18" charset="0"/>
              </a:rPr>
              <a:t>». </a:t>
            </a:r>
            <a:endParaRPr lang="ru-RU" dirty="0">
              <a:latin typeface="Times New Roman" pitchFamily="18" charset="0"/>
              <a:cs typeface="Times New Roman" pitchFamily="18" charset="0"/>
            </a:endParaRPr>
          </a:p>
        </p:txBody>
      </p:sp>
      <p:pic>
        <p:nvPicPr>
          <p:cNvPr id="5" name="Содержимое 4" descr="NationMaster - Encyclopedia: Allied Occupation Zones in Germany"/>
          <p:cNvPicPr>
            <a:picLocks noGrp="1"/>
          </p:cNvPicPr>
          <p:nvPr>
            <p:ph sz="half" idx="2"/>
          </p:nvPr>
        </p:nvPicPr>
        <p:blipFill>
          <a:blip r:embed="rId2" cstate="print"/>
          <a:srcRect/>
          <a:stretch>
            <a:fillRect/>
          </a:stretch>
        </p:blipFill>
        <p:spPr bwMode="auto">
          <a:xfrm>
            <a:off x="4572000" y="1600200"/>
            <a:ext cx="4571999" cy="5257800"/>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ru-RU" b="1" dirty="0" smtClean="0"/>
              <a:t>Берлинский кризис</a:t>
            </a:r>
            <a:endParaRPr lang="ru-RU" dirty="0"/>
          </a:p>
        </p:txBody>
      </p:sp>
      <p:sp>
        <p:nvSpPr>
          <p:cNvPr id="4" name="Содержимое 3"/>
          <p:cNvSpPr>
            <a:spLocks noGrp="1"/>
          </p:cNvSpPr>
          <p:nvPr>
            <p:ph sz="half" idx="2"/>
          </p:nvPr>
        </p:nvSpPr>
        <p:spPr>
          <a:xfrm>
            <a:off x="4500562" y="1600200"/>
            <a:ext cx="4643438" cy="5257800"/>
          </a:xfrm>
        </p:spPr>
        <p:style>
          <a:lnRef idx="1">
            <a:schemeClr val="accent3"/>
          </a:lnRef>
          <a:fillRef idx="2">
            <a:schemeClr val="accent3"/>
          </a:fillRef>
          <a:effectRef idx="1">
            <a:schemeClr val="accent3"/>
          </a:effectRef>
          <a:fontRef idx="minor">
            <a:schemeClr val="dk1"/>
          </a:fontRef>
        </p:style>
        <p:txBody>
          <a:bodyPr>
            <a:noAutofit/>
          </a:bodyPr>
          <a:lstStyle/>
          <a:p>
            <a:pPr marL="0" indent="0"/>
            <a:r>
              <a:rPr lang="ru-RU" sz="2200" dirty="0" smtClean="0">
                <a:latin typeface="Times New Roman" pitchFamily="18" charset="0"/>
                <a:cs typeface="Times New Roman" pitchFamily="18" charset="0"/>
              </a:rPr>
              <a:t>Москва настаивала на том, чтобы Германия, как это было определено на Ялтинской встрече «Большой тройки», оставалась единым демократическим антифашистским государством с единым правительством. Сталин рассчитывал, что проведение в Германии денацификации, демилитаризации и демократизации укрепит в ней просоветские силы. Поэтому советское руководство еще весной 1948 г. стало искать средства противодействия политике Запада в Германии. </a:t>
            </a:r>
          </a:p>
          <a:p>
            <a:endParaRPr lang="ru-RU" sz="2200" dirty="0"/>
          </a:p>
        </p:txBody>
      </p:sp>
      <p:pic>
        <p:nvPicPr>
          <p:cNvPr id="5" name="Содержимое 4" descr="&amp;Gcy;&amp;acy;&amp;lcy;&amp;iecy;&amp;rcy;&amp;iecy;&amp;yacy; &amp;Kcy;&amp;lcy;&amp;ucy;&amp;bcy;&amp;acy; &amp;Dcy;&amp;acy;&amp;lcy;&amp;softcy;&amp;ncy;&amp;ocy;&amp;mcy;&amp;iecy;&amp;rcy; - &amp;Kcy;&amp;ocy;&amp;mcy;&amp;mcy;&amp;iecy;&amp;ncy;&amp;tcy;&amp;acy;&amp;rcy;&amp;icy;&amp;icy;"/>
          <p:cNvPicPr>
            <a:picLocks noGrp="1"/>
          </p:cNvPicPr>
          <p:nvPr>
            <p:ph sz="half" idx="1"/>
          </p:nvPr>
        </p:nvPicPr>
        <p:blipFill>
          <a:blip r:embed="rId2" cstate="print"/>
          <a:srcRect/>
          <a:stretch>
            <a:fillRect/>
          </a:stretch>
        </p:blipFill>
        <p:spPr bwMode="auto">
          <a:xfrm>
            <a:off x="142844" y="1785926"/>
            <a:ext cx="4286280" cy="4357718"/>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ru-RU" b="1" dirty="0" smtClean="0"/>
              <a:t>Берлинский кризис</a:t>
            </a:r>
            <a:endParaRPr lang="ru-RU" dirty="0"/>
          </a:p>
        </p:txBody>
      </p:sp>
      <p:sp>
        <p:nvSpPr>
          <p:cNvPr id="3" name="Содержимое 2"/>
          <p:cNvSpPr>
            <a:spLocks noGrp="1"/>
          </p:cNvSpPr>
          <p:nvPr>
            <p:ph sz="half" idx="1"/>
          </p:nvPr>
        </p:nvSpPr>
        <p:spPr>
          <a:xfrm>
            <a:off x="142844" y="1600200"/>
            <a:ext cx="4352956" cy="5257800"/>
          </a:xfrm>
        </p:spPr>
        <p:style>
          <a:lnRef idx="1">
            <a:schemeClr val="accent3"/>
          </a:lnRef>
          <a:fillRef idx="2">
            <a:schemeClr val="accent3"/>
          </a:fillRef>
          <a:effectRef idx="1">
            <a:schemeClr val="accent3"/>
          </a:effectRef>
          <a:fontRef idx="minor">
            <a:schemeClr val="dk1"/>
          </a:fontRef>
        </p:style>
        <p:txBody>
          <a:bodyPr>
            <a:normAutofit fontScale="62500" lnSpcReduction="20000"/>
          </a:bodyPr>
          <a:lstStyle/>
          <a:p>
            <a:pPr marL="0" indent="0"/>
            <a:r>
              <a:rPr lang="ru-RU" sz="3400" dirty="0" smtClean="0">
                <a:latin typeface="Times New Roman" pitchFamily="18" charset="0"/>
                <a:cs typeface="Times New Roman" pitchFamily="18" charset="0"/>
              </a:rPr>
              <a:t>22 июня 1948 г. Сталин в ответ на введение западной немецкой марки в Берлине проводит денежную реформу в советской зоне оккупации и районе Большого Берлина. А через два дня советские оккупационные власти по «техническим причинам» полностью перекрывают наземные пути сообщения, связывающие Берлин с западной зоной. В свою очередь, западные державы создают «воздушный мост», по которому почти год, с июня 1948 по май 1949 г., снабжают всем необходимым западную часть Берлина. Советское руководство вынуждено было признать поражение своей попытки блокады Берлина.</a:t>
            </a:r>
          </a:p>
          <a:p>
            <a:endParaRPr lang="ru-RU" dirty="0"/>
          </a:p>
        </p:txBody>
      </p:sp>
      <p:pic>
        <p:nvPicPr>
          <p:cNvPr id="5" name="Содержимое 4" descr="10 &amp;pcy;&amp;fcy;&amp;iecy;&amp;ncy;&amp;ncy;&amp;icy;&amp;gcy;&amp;ocy;&amp;vcy; &amp;Fcy;&amp;Rcy;&amp;Gcy; 1949 &amp;gcy;&amp;ocy;&amp;dcy;&amp;acy;"/>
          <p:cNvPicPr>
            <a:picLocks noGrp="1"/>
          </p:cNvPicPr>
          <p:nvPr>
            <p:ph sz="half" idx="2"/>
          </p:nvPr>
        </p:nvPicPr>
        <p:blipFill>
          <a:blip r:embed="rId2" cstate="print"/>
          <a:srcRect/>
          <a:stretch>
            <a:fillRect/>
          </a:stretch>
        </p:blipFill>
        <p:spPr bwMode="auto">
          <a:xfrm>
            <a:off x="4714876" y="1428736"/>
            <a:ext cx="4429124" cy="5429263"/>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ru-RU" b="1" dirty="0" smtClean="0"/>
              <a:t>Берлинский кризис</a:t>
            </a:r>
            <a:endParaRPr lang="ru-RU" dirty="0"/>
          </a:p>
        </p:txBody>
      </p:sp>
      <p:sp>
        <p:nvSpPr>
          <p:cNvPr id="4" name="Содержимое 3"/>
          <p:cNvSpPr>
            <a:spLocks noGrp="1"/>
          </p:cNvSpPr>
          <p:nvPr>
            <p:ph sz="half" idx="2"/>
          </p:nvPr>
        </p:nvSpPr>
        <p:spPr>
          <a:xfrm>
            <a:off x="4429124" y="1428736"/>
            <a:ext cx="4714876" cy="5429264"/>
          </a:xfrm>
        </p:spPr>
        <p:style>
          <a:lnRef idx="1">
            <a:schemeClr val="accent3"/>
          </a:lnRef>
          <a:fillRef idx="2">
            <a:schemeClr val="accent3"/>
          </a:fillRef>
          <a:effectRef idx="1">
            <a:schemeClr val="accent3"/>
          </a:effectRef>
          <a:fontRef idx="minor">
            <a:schemeClr val="dk1"/>
          </a:fontRef>
        </p:style>
        <p:txBody>
          <a:bodyPr>
            <a:noAutofit/>
          </a:bodyPr>
          <a:lstStyle/>
          <a:p>
            <a:pPr marL="0" indent="0"/>
            <a:r>
              <a:rPr lang="ru-RU" sz="2400" dirty="0" smtClean="0">
                <a:latin typeface="Times New Roman" pitchFamily="18" charset="0"/>
                <a:cs typeface="Times New Roman" pitchFamily="18" charset="0"/>
              </a:rPr>
              <a:t>Сталину не удалось помешать созданию западногерманского государства. 20 сентября 1949 г. «</a:t>
            </a:r>
            <a:r>
              <a:rPr lang="ru-RU" sz="2400" dirty="0" err="1" smtClean="0">
                <a:latin typeface="Times New Roman" pitchFamily="18" charset="0"/>
                <a:cs typeface="Times New Roman" pitchFamily="18" charset="0"/>
              </a:rPr>
              <a:t>Тризония</a:t>
            </a:r>
            <a:r>
              <a:rPr lang="ru-RU" sz="2400" dirty="0" smtClean="0">
                <a:latin typeface="Times New Roman" pitchFamily="18" charset="0"/>
                <a:cs typeface="Times New Roman" pitchFamily="18" charset="0"/>
              </a:rPr>
              <a:t>» была официально объявлена государством под названием Федеративная Республика Германии (ФРГ). Итогом берлинского кризиса стало дальнейшее обострение конфронтации двух систем и появление двух Германий. 7 октября 1949 г. на востоке страны была образована Германская Демократическая Республика (ГДР).</a:t>
            </a:r>
          </a:p>
          <a:p>
            <a:pPr marL="0" indent="0"/>
            <a:endParaRPr lang="ru-RU" sz="2400" dirty="0">
              <a:latin typeface="Times New Roman" pitchFamily="18" charset="0"/>
              <a:cs typeface="Times New Roman" pitchFamily="18" charset="0"/>
            </a:endParaRPr>
          </a:p>
        </p:txBody>
      </p:sp>
      <p:pic>
        <p:nvPicPr>
          <p:cNvPr id="5" name="Содержимое 4" descr="&amp;Vcy;&amp;ocy;&amp;scy;&amp;tcy;&amp;ocy;&amp;chcy;&amp;ncy;&amp;acy;&amp;yacy; &amp;icy; &amp;Zcy;&amp;acy;&amp;pcy;&amp;acy;&amp;dcy;&amp;ncy;&amp;acy;&amp;yacy; &amp;Gcy;&amp;iecy;&amp;rcy;&amp;mcy;&amp;acy;&amp;ncy;&amp;icy;&amp;yacy; &amp;kcy;&amp;acy;&amp;rcy;&amp;tcy;&amp;iecy; &amp;fcy;&amp;ocy;&amp;tcy;&amp;ocy; resmi"/>
          <p:cNvPicPr>
            <a:picLocks noGrp="1"/>
          </p:cNvPicPr>
          <p:nvPr>
            <p:ph sz="half" idx="1"/>
          </p:nvPr>
        </p:nvPicPr>
        <p:blipFill>
          <a:blip r:embed="rId2" cstate="print"/>
          <a:srcRect/>
          <a:stretch>
            <a:fillRect/>
          </a:stretch>
        </p:blipFill>
        <p:spPr bwMode="auto">
          <a:xfrm>
            <a:off x="0" y="1500174"/>
            <a:ext cx="4429124" cy="5143536"/>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r>
              <a:rPr lang="ru-RU" b="1" dirty="0" smtClean="0"/>
              <a:t>Создание НАТО</a:t>
            </a:r>
            <a:r>
              <a:rPr lang="ru-RU" dirty="0" smtClean="0"/>
              <a:t/>
            </a:r>
            <a:br>
              <a:rPr lang="ru-RU" dirty="0" smtClean="0"/>
            </a:br>
            <a:endParaRPr lang="ru-RU" dirty="0"/>
          </a:p>
        </p:txBody>
      </p:sp>
      <p:sp>
        <p:nvSpPr>
          <p:cNvPr id="3" name="Содержимое 2"/>
          <p:cNvSpPr>
            <a:spLocks noGrp="1"/>
          </p:cNvSpPr>
          <p:nvPr>
            <p:ph sz="half" idx="1"/>
          </p:nvPr>
        </p:nvSpPr>
        <p:spPr>
          <a:xfrm>
            <a:off x="214282" y="1600200"/>
            <a:ext cx="4281518" cy="5257800"/>
          </a:xfrm>
        </p:spPr>
        <p:style>
          <a:lnRef idx="1">
            <a:schemeClr val="accent3"/>
          </a:lnRef>
          <a:fillRef idx="2">
            <a:schemeClr val="accent3"/>
          </a:fillRef>
          <a:effectRef idx="1">
            <a:schemeClr val="accent3"/>
          </a:effectRef>
          <a:fontRef idx="minor">
            <a:schemeClr val="dk1"/>
          </a:fontRef>
        </p:style>
        <p:txBody>
          <a:bodyPr>
            <a:normAutofit fontScale="70000" lnSpcReduction="20000"/>
          </a:bodyPr>
          <a:lstStyle/>
          <a:p>
            <a:pPr marL="0" indent="0"/>
            <a:r>
              <a:rPr lang="ru-RU" sz="3400" b="1" dirty="0" smtClean="0">
                <a:latin typeface="Times New Roman" pitchFamily="18" charset="0"/>
                <a:cs typeface="Times New Roman" pitchFamily="18" charset="0"/>
              </a:rPr>
              <a:t>4 апреля 1949 года в Вашингтоне правительствами 12 европейских и североамериканских государств был подписан Североатлантический договор, что стало датой создания НАТО</a:t>
            </a:r>
            <a:r>
              <a:rPr lang="ru-RU" sz="3400" dirty="0" smtClean="0">
                <a:latin typeface="Times New Roman" pitchFamily="18" charset="0"/>
                <a:cs typeface="Times New Roman" pitchFamily="18" charset="0"/>
              </a:rPr>
              <a:t>. Изначально членами Организации Североатлантического договора (НАТО) стали США, Канада, Великобритания, Франция, Италия, Португалия, Дания, Норвегия, Бельгия, Голландия, Люксембург, Исландия.</a:t>
            </a:r>
          </a:p>
          <a:p>
            <a:pPr marL="0" indent="0"/>
            <a:endParaRPr lang="ru-RU" dirty="0">
              <a:latin typeface="Times New Roman" pitchFamily="18" charset="0"/>
              <a:cs typeface="Times New Roman" pitchFamily="18" charset="0"/>
            </a:endParaRPr>
          </a:p>
        </p:txBody>
      </p:sp>
      <p:pic>
        <p:nvPicPr>
          <p:cNvPr id="5" name="Содержимое 4" descr="nato countries image search results"/>
          <p:cNvPicPr>
            <a:picLocks noGrp="1"/>
          </p:cNvPicPr>
          <p:nvPr>
            <p:ph sz="half" idx="2"/>
          </p:nvPr>
        </p:nvPicPr>
        <p:blipFill>
          <a:blip r:embed="rId2" cstate="print"/>
          <a:srcRect/>
          <a:stretch>
            <a:fillRect/>
          </a:stretch>
        </p:blipFill>
        <p:spPr bwMode="auto">
          <a:xfrm>
            <a:off x="4572000" y="1843880"/>
            <a:ext cx="4572000" cy="4728392"/>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r>
              <a:rPr lang="ru-RU" b="1" dirty="0" smtClean="0"/>
              <a:t>Создание НАТО</a:t>
            </a:r>
            <a:r>
              <a:rPr lang="ru-RU" dirty="0" smtClean="0"/>
              <a:t/>
            </a:r>
            <a:br>
              <a:rPr lang="ru-RU" dirty="0" smtClean="0"/>
            </a:br>
            <a:endParaRPr lang="ru-RU" dirty="0"/>
          </a:p>
        </p:txBody>
      </p:sp>
      <p:sp>
        <p:nvSpPr>
          <p:cNvPr id="4" name="Содержимое 3"/>
          <p:cNvSpPr>
            <a:spLocks noGrp="1"/>
          </p:cNvSpPr>
          <p:nvPr>
            <p:ph sz="half" idx="2"/>
          </p:nvPr>
        </p:nvSpPr>
        <p:spPr>
          <a:xfrm>
            <a:off x="4786314" y="1600200"/>
            <a:ext cx="4357686" cy="5114948"/>
          </a:xfrm>
        </p:spPr>
        <p:style>
          <a:lnRef idx="1">
            <a:schemeClr val="accent3"/>
          </a:lnRef>
          <a:fillRef idx="2">
            <a:schemeClr val="accent3"/>
          </a:fillRef>
          <a:effectRef idx="1">
            <a:schemeClr val="accent3"/>
          </a:effectRef>
          <a:fontRef idx="minor">
            <a:schemeClr val="dk1"/>
          </a:fontRef>
        </p:style>
        <p:txBody>
          <a:bodyPr>
            <a:normAutofit fontScale="92500" lnSpcReduction="20000"/>
          </a:bodyPr>
          <a:lstStyle/>
          <a:p>
            <a:pPr marL="0" indent="0"/>
            <a:r>
              <a:rPr lang="ru-RU" b="1" dirty="0" smtClean="0">
                <a:latin typeface="Times New Roman" pitchFamily="18" charset="0"/>
                <a:cs typeface="Times New Roman" pitchFamily="18" charset="0"/>
              </a:rPr>
              <a:t>НАТО</a:t>
            </a:r>
            <a:r>
              <a:rPr lang="ru-RU" dirty="0" smtClean="0">
                <a:latin typeface="Times New Roman" pitchFamily="18" charset="0"/>
                <a:cs typeface="Times New Roman" pitchFamily="18" charset="0"/>
              </a:rPr>
              <a:t> – международная политическая и военная организация, которая расширялась пять раз. В 1952 году в нее вступили Греция и Турция, через три года – Германия (ФРГ; Восточная Германия, ГДР – в 1990), в 1980 году – Испания, в 1999 году – Венгрия, Польша, Чехия, в 2004 году – Болгария, Латвия, Литва, Румыния, Словакия, Словения, Эстония, в 200</a:t>
            </a:r>
            <a:r>
              <a:rPr lang="en-US" dirty="0" smtClean="0">
                <a:latin typeface="Times New Roman" pitchFamily="18" charset="0"/>
                <a:cs typeface="Times New Roman" pitchFamily="18" charset="0"/>
              </a:rPr>
              <a:t>9</a:t>
            </a:r>
            <a:r>
              <a:rPr lang="ru-RU" dirty="0" smtClean="0">
                <a:latin typeface="Times New Roman" pitchFamily="18" charset="0"/>
                <a:cs typeface="Times New Roman" pitchFamily="18" charset="0"/>
              </a:rPr>
              <a:t> году – Албания и Хорватия.</a:t>
            </a:r>
          </a:p>
          <a:p>
            <a:pPr marL="0" indent="0"/>
            <a:endParaRPr lang="ru-RU" dirty="0">
              <a:latin typeface="Times New Roman" pitchFamily="18" charset="0"/>
              <a:cs typeface="Times New Roman" pitchFamily="18" charset="0"/>
            </a:endParaRPr>
          </a:p>
        </p:txBody>
      </p:sp>
      <p:pic>
        <p:nvPicPr>
          <p:cNvPr id="7" name="Содержимое 6" descr="&amp;Bcy;&amp;icy;&amp;bcy;&amp;lcy;&amp;icy;&amp;ocy;&amp;tcy;&amp;iecy;&amp;kcy;&amp;acy; &amp;icy;&amp;zcy;&amp;ocy;&amp;bcy;&amp;rcy;&amp;acy;&amp;zhcy;&amp;iecy;&amp;ncy;&amp;icy;&amp;jcy; &quot;&amp;Rcy;&amp;Icy;&amp;Acy; &amp;Ncy;&amp;ocy;&amp;vcy;&amp;ocy;&amp;scy;&amp;tcy;&amp;icy;&quot; :: &amp;Icy;&amp;ncy;&amp;fcy;&amp;ocy;&amp;gcy;&amp;rcy;&amp;acy;&amp;fcy;&amp;icy;&amp;kcy;&amp;acy; :: &amp;Scy;&amp;tcy;&amp;acy;&amp;tcy;&amp;icy;…"/>
          <p:cNvPicPr>
            <a:picLocks noGrp="1"/>
          </p:cNvPicPr>
          <p:nvPr>
            <p:ph sz="half" idx="1"/>
          </p:nvPr>
        </p:nvPicPr>
        <p:blipFill>
          <a:blip r:embed="rId2" cstate="print"/>
          <a:srcRect/>
          <a:stretch>
            <a:fillRect/>
          </a:stretch>
        </p:blipFill>
        <p:spPr bwMode="auto">
          <a:xfrm>
            <a:off x="0" y="1500175"/>
            <a:ext cx="4643438" cy="5357826"/>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359</TotalTime>
  <Words>1429</Words>
  <Application>Microsoft Office PowerPoint</Application>
  <PresentationFormat>Экран (4:3)</PresentationFormat>
  <Paragraphs>77</Paragraphs>
  <Slides>34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34</vt:i4>
      </vt:variant>
    </vt:vector>
  </HeadingPairs>
  <TitlesOfParts>
    <vt:vector size="35" baseType="lpstr">
      <vt:lpstr>Тема Office</vt:lpstr>
      <vt:lpstr>Образование международных организаций. Первые конфликты и кризисы «холодной войны».</vt:lpstr>
      <vt:lpstr>Берлинский кризис</vt:lpstr>
      <vt:lpstr>Берлинский кризис</vt:lpstr>
      <vt:lpstr>Берлинский кризис</vt:lpstr>
      <vt:lpstr>Берлинский кризис</vt:lpstr>
      <vt:lpstr>Берлинский кризис</vt:lpstr>
      <vt:lpstr>Берлинский кризис</vt:lpstr>
      <vt:lpstr>Создание НАТО </vt:lpstr>
      <vt:lpstr>Создание НАТО </vt:lpstr>
      <vt:lpstr>Создание НАТО </vt:lpstr>
      <vt:lpstr>Создание НАТО </vt:lpstr>
      <vt:lpstr>Создание НАТО </vt:lpstr>
      <vt:lpstr>Создание НАТО </vt:lpstr>
      <vt:lpstr>Создание СЭВ </vt:lpstr>
      <vt:lpstr>Создание СЭВ </vt:lpstr>
      <vt:lpstr>Создание СЭВ </vt:lpstr>
      <vt:lpstr>Создание СЭВ </vt:lpstr>
      <vt:lpstr>Создание СЭВ </vt:lpstr>
      <vt:lpstr>Создание СЭВ </vt:lpstr>
      <vt:lpstr>Создание СЭВ </vt:lpstr>
      <vt:lpstr>Создание советской атомной бомбы</vt:lpstr>
      <vt:lpstr>Создание советской атомной бомбы</vt:lpstr>
      <vt:lpstr>Создание советской атомной бомбы</vt:lpstr>
      <vt:lpstr>Создание советской атомной бомбы</vt:lpstr>
      <vt:lpstr>Создание советской атомной бомбы</vt:lpstr>
      <vt:lpstr>Создание советской атомной бомбы</vt:lpstr>
      <vt:lpstr>Создание советской атомной бомбы</vt:lpstr>
      <vt:lpstr>Создание советской атомной бомбы</vt:lpstr>
      <vt:lpstr>Создание советской атомной бомбы</vt:lpstr>
      <vt:lpstr>Война в Корее в 1950 – 1953 гг.</vt:lpstr>
      <vt:lpstr>Война в Корее в 1950 – 1953 гг.</vt:lpstr>
      <vt:lpstr>Война в Корее в 1950 – 1953 гг.</vt:lpstr>
      <vt:lpstr>Война в Корее в 1950 – 1953 гг.</vt:lpstr>
      <vt:lpstr>Война в Корее в 1950 – 1953 гг.</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Создание системы союзов и новые конфликты.</dc:title>
  <dc:creator>Admin</dc:creator>
  <cp:lastModifiedBy>Olga</cp:lastModifiedBy>
  <cp:revision>39</cp:revision>
  <dcterms:created xsi:type="dcterms:W3CDTF">2014-09-02T11:14:59Z</dcterms:created>
  <dcterms:modified xsi:type="dcterms:W3CDTF">2022-09-24T18:14:38Z</dcterms:modified>
</cp:coreProperties>
</file>