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78" r:id="rId3"/>
    <p:sldId id="257" r:id="rId4"/>
    <p:sldId id="259" r:id="rId5"/>
    <p:sldId id="279" r:id="rId6"/>
    <p:sldId id="280" r:id="rId7"/>
    <p:sldId id="260" r:id="rId8"/>
    <p:sldId id="275" r:id="rId9"/>
    <p:sldId id="272" r:id="rId10"/>
    <p:sldId id="276" r:id="rId11"/>
    <p:sldId id="274" r:id="rId12"/>
    <p:sldId id="277" r:id="rId13"/>
    <p:sldId id="271" r:id="rId14"/>
    <p:sldId id="261" r:id="rId15"/>
    <p:sldId id="273" r:id="rId16"/>
    <p:sldId id="283" r:id="rId17"/>
    <p:sldId id="282" r:id="rId18"/>
    <p:sldId id="284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9900"/>
    <a:srgbClr val="0000CC"/>
    <a:srgbClr val="FF6600"/>
    <a:srgbClr val="FFE7FF"/>
    <a:srgbClr val="FFCC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667" autoAdjust="0"/>
  </p:normalViewPr>
  <p:slideViewPr>
    <p:cSldViewPr>
      <p:cViewPr>
        <p:scale>
          <a:sx n="70" d="100"/>
          <a:sy n="70" d="100"/>
        </p:scale>
        <p:origin x="-10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A2A0B7-349A-4989-A6DF-AF6C2A7EBF85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7142C-DD35-46AD-9A54-3EC3825079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7142C-DD35-46AD-9A54-3EC3825079A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7142C-DD35-46AD-9A54-3EC3825079A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42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56.jpeg"/><Relationship Id="rId7" Type="http://schemas.openxmlformats.org/officeDocument/2006/relationships/image" Target="../media/image37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3399"/>
                </a:solidFill>
              </a:rPr>
              <a:t>основные стили и Направления в моде</a:t>
            </a:r>
            <a:endParaRPr lang="ru-RU" dirty="0">
              <a:solidFill>
                <a:srgbClr val="FF33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8 – 9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нига и перо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5442688"/>
            <a:ext cx="1357290" cy="12724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11" y="500042"/>
            <a:ext cx="421484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Стилю присущи: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необычные формы;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изменчивость и быстротечность;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декоративность деталей (сборки, рюши, банты, оборки, воланы);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сложный покрой;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причудливость украшений;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нарядность отделки (кружево, мех, гипюр, вышивка, аппликация; батик, живые цветы);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элементы исторического костюма;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авангардизм;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сложные цветовые сочетания.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Ткани: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разнообразные рисунки;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необычные фактуры;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пастельные, нежные тона;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 натурального шёлка до ультрасовременных биотканей и металлических пластинок.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72198" y="4572008"/>
            <a:ext cx="2571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 </a:t>
            </a:r>
            <a:r>
              <a:rPr lang="ru-RU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Пуаре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(первый модельер ХХ в., революционер стиля)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Поль Пуаре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22" y="393623"/>
            <a:ext cx="2646242" cy="3964071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этнос 1.jpg"/>
          <p:cNvPicPr>
            <a:picLocks noChangeAspect="1"/>
          </p:cNvPicPr>
          <p:nvPr/>
        </p:nvPicPr>
        <p:blipFill>
          <a:blip r:embed="rId2"/>
          <a:srcRect l="6906" r="17126" b="4229"/>
          <a:stretch>
            <a:fillRect/>
          </a:stretch>
        </p:blipFill>
        <p:spPr>
          <a:xfrm>
            <a:off x="214282" y="214290"/>
            <a:ext cx="1571636" cy="307183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4" name="Рисунок 3" descr="этнос 2.jpg"/>
          <p:cNvPicPr>
            <a:picLocks noChangeAspect="1"/>
          </p:cNvPicPr>
          <p:nvPr/>
        </p:nvPicPr>
        <p:blipFill>
          <a:blip r:embed="rId3" cstate="print"/>
          <a:srcRect l="8684" r="8818" b="2137"/>
          <a:stretch>
            <a:fillRect/>
          </a:stretch>
        </p:blipFill>
        <p:spPr>
          <a:xfrm>
            <a:off x="2000232" y="1285859"/>
            <a:ext cx="1571636" cy="2786083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5" name="Рисунок 4" descr="этнос 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4214818"/>
            <a:ext cx="1945048" cy="251650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6" name="Рисунок 5" descr="этнос 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3943376"/>
            <a:ext cx="3877181" cy="277177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7" name="Рисунок 6" descr="этнос 5.jpg"/>
          <p:cNvPicPr>
            <a:picLocks noChangeAspect="1"/>
          </p:cNvPicPr>
          <p:nvPr/>
        </p:nvPicPr>
        <p:blipFill>
          <a:blip r:embed="rId6"/>
          <a:srcRect l="24586" t="7746"/>
          <a:stretch>
            <a:fillRect/>
          </a:stretch>
        </p:blipFill>
        <p:spPr>
          <a:xfrm>
            <a:off x="7358082" y="233432"/>
            <a:ext cx="1562022" cy="2552626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8" name="Рисунок 7" descr="этнос 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488" y="4459210"/>
            <a:ext cx="1500199" cy="225593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9" name="Рисунок 8" descr="кантри 1.jpg"/>
          <p:cNvPicPr>
            <a:picLocks noChangeAspect="1"/>
          </p:cNvPicPr>
          <p:nvPr/>
        </p:nvPicPr>
        <p:blipFill>
          <a:blip r:embed="rId8"/>
          <a:srcRect l="13267" r="17083"/>
          <a:stretch>
            <a:fillRect/>
          </a:stretch>
        </p:blipFill>
        <p:spPr>
          <a:xfrm>
            <a:off x="5643570" y="734766"/>
            <a:ext cx="1357322" cy="2908547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0" name="Рисунок 9" descr="кантри 2.jpg"/>
          <p:cNvPicPr>
            <a:picLocks noChangeAspect="1"/>
          </p:cNvPicPr>
          <p:nvPr/>
        </p:nvPicPr>
        <p:blipFill>
          <a:blip r:embed="rId9"/>
          <a:srcRect l="4167" r="50000"/>
          <a:stretch>
            <a:fillRect/>
          </a:stretch>
        </p:blipFill>
        <p:spPr>
          <a:xfrm>
            <a:off x="3786182" y="765220"/>
            <a:ext cx="1571636" cy="259234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928794" y="-24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Фольклорный </a:t>
            </a:r>
            <a:r>
              <a:rPr lang="ru-RU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(этнический) </a:t>
            </a:r>
            <a:r>
              <a:rPr lang="ru-RU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стиль</a:t>
            </a:r>
            <a:endParaRPr lang="ru-RU" sz="36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нига и перо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5442688"/>
            <a:ext cx="1357290" cy="12724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642918"/>
            <a:ext cx="450059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Стилю присущи: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национальный дух;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элементы народных костюмов;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рациональность;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простота форм;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раскованно-свободный силуэт;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природные образы;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отделка вышивкой, кружевом, лоскутным шитьём, старинной набойкой;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вязанные полотна и детали.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Ткани: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натуральные;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материалы имитирующие лён;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фактурой ручного ткачества;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яркие, сочные цвета.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0760" y="4786322"/>
            <a:ext cx="229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Надежда </a:t>
            </a:r>
            <a:r>
              <a:rPr lang="ru-RU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Ламанова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Н. Ламанова.jpg"/>
          <p:cNvPicPr>
            <a:picLocks noChangeAspect="1"/>
          </p:cNvPicPr>
          <p:nvPr/>
        </p:nvPicPr>
        <p:blipFill>
          <a:blip r:embed="rId3"/>
          <a:srcRect l="7601" r="10125"/>
          <a:stretch>
            <a:fillRect/>
          </a:stretch>
        </p:blipFill>
        <p:spPr>
          <a:xfrm>
            <a:off x="5929322" y="482354"/>
            <a:ext cx="2428892" cy="408965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86182" y="285728"/>
            <a:ext cx="28307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Спортивный</a:t>
            </a:r>
          </a:p>
          <a:p>
            <a:pPr algn="r"/>
            <a:r>
              <a:rPr lang="ru-RU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стиль</a:t>
            </a:r>
            <a:endParaRPr lang="ru-RU" sz="36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спорт 1.jpg"/>
          <p:cNvPicPr>
            <a:picLocks noChangeAspect="1"/>
          </p:cNvPicPr>
          <p:nvPr/>
        </p:nvPicPr>
        <p:blipFill>
          <a:blip r:embed="rId3"/>
          <a:srcRect l="7500"/>
          <a:stretch>
            <a:fillRect/>
          </a:stretch>
        </p:blipFill>
        <p:spPr>
          <a:xfrm>
            <a:off x="222329" y="4071942"/>
            <a:ext cx="1777903" cy="257176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5" name="Рисунок 4" descr="спорт 3.jpg"/>
          <p:cNvPicPr>
            <a:picLocks noChangeAspect="1"/>
          </p:cNvPicPr>
          <p:nvPr/>
        </p:nvPicPr>
        <p:blipFill>
          <a:blip r:embed="rId4"/>
          <a:srcRect l="37288" r="27119"/>
          <a:stretch>
            <a:fillRect/>
          </a:stretch>
        </p:blipFill>
        <p:spPr>
          <a:xfrm>
            <a:off x="285720" y="214290"/>
            <a:ext cx="1500198" cy="2992539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6" name="Рисунок 5" descr="спорт 4.jpg"/>
          <p:cNvPicPr>
            <a:picLocks noChangeAspect="1"/>
          </p:cNvPicPr>
          <p:nvPr/>
        </p:nvPicPr>
        <p:blipFill>
          <a:blip r:embed="rId5"/>
          <a:srcRect r="6667"/>
          <a:stretch>
            <a:fillRect/>
          </a:stretch>
        </p:blipFill>
        <p:spPr>
          <a:xfrm>
            <a:off x="7089792" y="3571876"/>
            <a:ext cx="1911363" cy="307183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8" name="Рисунок 7" descr="спорт 6.jpg"/>
          <p:cNvPicPr>
            <a:picLocks noChangeAspect="1"/>
          </p:cNvPicPr>
          <p:nvPr/>
        </p:nvPicPr>
        <p:blipFill>
          <a:blip r:embed="rId6"/>
          <a:srcRect l="14371" r="13776"/>
          <a:stretch>
            <a:fillRect/>
          </a:stretch>
        </p:blipFill>
        <p:spPr>
          <a:xfrm>
            <a:off x="7128307" y="214290"/>
            <a:ext cx="1729973" cy="307183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0" name="Рисунок 9" descr="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14744" y="2000240"/>
            <a:ext cx="1428760" cy="3429646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3" name="Рисунок 12" descr="нос0039.JPG"/>
          <p:cNvPicPr>
            <a:picLocks noChangeAspect="1"/>
          </p:cNvPicPr>
          <p:nvPr/>
        </p:nvPicPr>
        <p:blipFill>
          <a:blip r:embed="rId8" cstate="print"/>
          <a:srcRect l="3163"/>
          <a:stretch>
            <a:fillRect/>
          </a:stretch>
        </p:blipFill>
        <p:spPr>
          <a:xfrm>
            <a:off x="5436512" y="2786058"/>
            <a:ext cx="1421504" cy="350046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6" name="Рисунок 15" descr="сафари 2.jpg"/>
          <p:cNvPicPr>
            <a:picLocks noChangeAspect="1"/>
          </p:cNvPicPr>
          <p:nvPr/>
        </p:nvPicPr>
        <p:blipFill>
          <a:blip r:embed="rId9"/>
          <a:srcRect r="75000"/>
          <a:stretch>
            <a:fillRect/>
          </a:stretch>
        </p:blipFill>
        <p:spPr>
          <a:xfrm>
            <a:off x="2214546" y="642918"/>
            <a:ext cx="1214446" cy="3855191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нига и перо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5442688"/>
            <a:ext cx="1357290" cy="12724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385963"/>
            <a:ext cx="685804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Стилю присущи: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свободные формы;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комфортность и практичность;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геометричные  линии кроя;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чёткое расположение деталей;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крупные накладные карманы;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погоны ,застёгивающиеся клапаны;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различные складки и шлицы;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обилие отделочных строчек;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фурнитура ( пуговицы, кнопки, «молнии») – как акцент;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всевозможные отделки (вставки из трикотажа, кожи, меха).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Ткани: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гладкие;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мелкоузорчатые;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плащевые;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пёстротканые;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крупную полоску и клетку;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лайкрой;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мягкие флисы;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светящиеся ленты;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эффект космического блеска.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5718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спортивного стиля: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286256"/>
            <a:ext cx="44291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Морской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стиль костюма с элементами матросской формы (бескозырки, канты, эмблемы, тельняшка, полоска, сине-белый цвет). Сюда относятся юбки в складку, просторная блуза с матросским воротником или жакет, который носят с майкой или яркой блузкой в полоску.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1" y="3429000"/>
            <a:ext cx="7215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костюм с элементами военной формы – наличие погон, ремней, регалий, эполетов, аксельбантов.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 descr="5. 00-10 гг..jpg"/>
          <p:cNvPicPr>
            <a:picLocks noChangeAspect="1"/>
          </p:cNvPicPr>
          <p:nvPr/>
        </p:nvPicPr>
        <p:blipFill>
          <a:blip r:embed="rId2"/>
          <a:srcRect l="27470" t="2703" r="10701" b="8108"/>
          <a:stretch>
            <a:fillRect/>
          </a:stretch>
        </p:blipFill>
        <p:spPr>
          <a:xfrm>
            <a:off x="7572396" y="338390"/>
            <a:ext cx="1285884" cy="2233354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857752" y="960294"/>
            <a:ext cx="2500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Дерби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стиль одежды с элементами костюма для скачек (высокие сапоги, кепки, перчатки).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Рисунок 14" descr="морской 1.jpg"/>
          <p:cNvPicPr>
            <a:picLocks noChangeAspect="1"/>
          </p:cNvPicPr>
          <p:nvPr/>
        </p:nvPicPr>
        <p:blipFill>
          <a:blip r:embed="rId3"/>
          <a:srcRect l="24000" t="8473" r="21999" b="1536"/>
          <a:stretch>
            <a:fillRect/>
          </a:stretch>
        </p:blipFill>
        <p:spPr>
          <a:xfrm>
            <a:off x="7970124" y="4357694"/>
            <a:ext cx="959594" cy="2289986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16" name="Рисунок 15" descr="морской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7125" y="4357694"/>
            <a:ext cx="1259387" cy="2286016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17" name="Рисунок 16" descr="романтика 2.jpg"/>
          <p:cNvPicPr>
            <a:picLocks noChangeAspect="1"/>
          </p:cNvPicPr>
          <p:nvPr/>
        </p:nvPicPr>
        <p:blipFill>
          <a:blip r:embed="rId5"/>
          <a:srcRect l="19355"/>
          <a:stretch>
            <a:fillRect/>
          </a:stretch>
        </p:blipFill>
        <p:spPr>
          <a:xfrm>
            <a:off x="6500826" y="4357695"/>
            <a:ext cx="1234311" cy="2286016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18" name="Рисунок 17" descr="военный 1.jpg"/>
          <p:cNvPicPr>
            <a:picLocks noChangeAspect="1"/>
          </p:cNvPicPr>
          <p:nvPr/>
        </p:nvPicPr>
        <p:blipFill>
          <a:blip r:embed="rId6"/>
          <a:srcRect l="4839" r="8064"/>
          <a:stretch>
            <a:fillRect/>
          </a:stretch>
        </p:blipFill>
        <p:spPr>
          <a:xfrm>
            <a:off x="214282" y="928686"/>
            <a:ext cx="1285884" cy="2214562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19" name="Рисунок 18" descr="военный 2.jpg"/>
          <p:cNvPicPr>
            <a:picLocks noChangeAspect="1"/>
          </p:cNvPicPr>
          <p:nvPr/>
        </p:nvPicPr>
        <p:blipFill>
          <a:blip r:embed="rId7" cstate="print"/>
          <a:srcRect l="12372" r="9272"/>
          <a:stretch>
            <a:fillRect/>
          </a:stretch>
        </p:blipFill>
        <p:spPr>
          <a:xfrm>
            <a:off x="1785918" y="928671"/>
            <a:ext cx="1222005" cy="2214577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20" name="Рисунок 19" descr="военный 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6116" y="928670"/>
            <a:ext cx="1198172" cy="2214578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29" name="Рисунок 28" descr="Книга и перо.gif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3000372"/>
            <a:ext cx="928662" cy="870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жинс 2.jpg"/>
          <p:cNvPicPr>
            <a:picLocks noChangeAspect="1"/>
          </p:cNvPicPr>
          <p:nvPr/>
        </p:nvPicPr>
        <p:blipFill>
          <a:blip r:embed="rId2"/>
          <a:srcRect r="66667" b="5000"/>
          <a:stretch>
            <a:fillRect/>
          </a:stretch>
        </p:blipFill>
        <p:spPr>
          <a:xfrm>
            <a:off x="4143372" y="273822"/>
            <a:ext cx="928694" cy="2940864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3" name="Рисунок 2" descr="джинс 3.jpg"/>
          <p:cNvPicPr>
            <a:picLocks noChangeAspect="1"/>
          </p:cNvPicPr>
          <p:nvPr/>
        </p:nvPicPr>
        <p:blipFill>
          <a:blip r:embed="rId3"/>
          <a:srcRect l="26391" r="17321"/>
          <a:stretch>
            <a:fillRect/>
          </a:stretch>
        </p:blipFill>
        <p:spPr>
          <a:xfrm>
            <a:off x="7759913" y="285728"/>
            <a:ext cx="1098367" cy="2928958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4" name="Рисунок 3" descr="сафари 1.jpg"/>
          <p:cNvPicPr>
            <a:picLocks noChangeAspect="1"/>
          </p:cNvPicPr>
          <p:nvPr/>
        </p:nvPicPr>
        <p:blipFill>
          <a:blip r:embed="rId4"/>
          <a:srcRect l="28125" r="20312"/>
          <a:stretch>
            <a:fillRect/>
          </a:stretch>
        </p:blipFill>
        <p:spPr>
          <a:xfrm>
            <a:off x="4214810" y="3714752"/>
            <a:ext cx="1006836" cy="2928958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5" name="Рисунок 4" descr="сафари 2.jpg"/>
          <p:cNvPicPr>
            <a:picLocks noChangeAspect="1"/>
          </p:cNvPicPr>
          <p:nvPr/>
        </p:nvPicPr>
        <p:blipFill>
          <a:blip r:embed="rId5"/>
          <a:srcRect l="75001"/>
          <a:stretch>
            <a:fillRect/>
          </a:stretch>
        </p:blipFill>
        <p:spPr>
          <a:xfrm>
            <a:off x="1785918" y="3695538"/>
            <a:ext cx="928694" cy="2948172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6" name="Рисунок 5" descr="спорт 7.jpg"/>
          <p:cNvPicPr>
            <a:picLocks noChangeAspect="1"/>
          </p:cNvPicPr>
          <p:nvPr/>
        </p:nvPicPr>
        <p:blipFill>
          <a:blip r:embed="rId6"/>
          <a:srcRect l="15734" r="50645"/>
          <a:stretch>
            <a:fillRect/>
          </a:stretch>
        </p:blipFill>
        <p:spPr>
          <a:xfrm>
            <a:off x="2942809" y="3714752"/>
            <a:ext cx="1057687" cy="2928958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8" name="Рисунок 7" descr="джинс 2.jpg"/>
          <p:cNvPicPr>
            <a:picLocks noChangeAspect="1"/>
          </p:cNvPicPr>
          <p:nvPr/>
        </p:nvPicPr>
        <p:blipFill>
          <a:blip r:embed="rId2"/>
          <a:srcRect l="66667" b="5000"/>
          <a:stretch>
            <a:fillRect/>
          </a:stretch>
        </p:blipFill>
        <p:spPr>
          <a:xfrm>
            <a:off x="6572264" y="273822"/>
            <a:ext cx="928694" cy="2940864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9" name="Рисунок 8" descr="джинс 2.jpg"/>
          <p:cNvPicPr>
            <a:picLocks noChangeAspect="1"/>
          </p:cNvPicPr>
          <p:nvPr/>
        </p:nvPicPr>
        <p:blipFill>
          <a:blip r:embed="rId2"/>
          <a:srcRect l="33333" t="2500" r="33333"/>
          <a:stretch>
            <a:fillRect/>
          </a:stretch>
        </p:blipFill>
        <p:spPr>
          <a:xfrm>
            <a:off x="5357818" y="285728"/>
            <a:ext cx="901218" cy="2928958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572132" y="3709950"/>
            <a:ext cx="32861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Сафари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(охота в африканских саваннах) – это одежда для отдыха, прогулок. Для неё характерно симметричное расположение деталей, наличие карманов, кокеток, строгий отложной воротник, складка на спине, отделочная строчка.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467851"/>
            <a:ext cx="33575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Джинсовый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спортивный стиль с наличием отделочной строчки, двойного шва, накладных карманов, металлических пуговиц и заклёпок, «молний».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 descr="сафари 3.jpg"/>
          <p:cNvPicPr>
            <a:picLocks noChangeAspect="1"/>
          </p:cNvPicPr>
          <p:nvPr/>
        </p:nvPicPr>
        <p:blipFill>
          <a:blip r:embed="rId7"/>
          <a:srcRect l="17857" r="19642"/>
          <a:stretch>
            <a:fillRect/>
          </a:stretch>
        </p:blipFill>
        <p:spPr>
          <a:xfrm>
            <a:off x="285720" y="3714752"/>
            <a:ext cx="1281418" cy="2928933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  <p:pic>
        <p:nvPicPr>
          <p:cNvPr id="13" name="Рисунок 12" descr="Книга и перо.gif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40" y="2616392"/>
            <a:ext cx="928662" cy="870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357166"/>
            <a:ext cx="24801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Микростили</a:t>
            </a:r>
            <a:endParaRPr lang="ru-RU" sz="32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спорт 5.jpg"/>
          <p:cNvPicPr>
            <a:picLocks noChangeAspect="1"/>
          </p:cNvPicPr>
          <p:nvPr/>
        </p:nvPicPr>
        <p:blipFill>
          <a:blip r:embed="rId2"/>
          <a:srcRect l="10135" t="7306" b="5019"/>
          <a:stretch>
            <a:fillRect/>
          </a:stretch>
        </p:blipFill>
        <p:spPr>
          <a:xfrm>
            <a:off x="5715008" y="357166"/>
            <a:ext cx="1717810" cy="250033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643174" y="3957584"/>
            <a:ext cx="933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Денди</a:t>
            </a:r>
            <a:endParaRPr lang="ru-RU" sz="20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5418" y="2857496"/>
            <a:ext cx="209576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Диффузный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эклектики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денди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14290"/>
            <a:ext cx="1571636" cy="235745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9" name="Рисунок 8" descr="денди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1500174"/>
            <a:ext cx="1621832" cy="243599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0" name="Рисунок 9" descr="денди 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9069" y="2700388"/>
            <a:ext cx="1485873" cy="222881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1" name="Рисунок 10" descr="денди 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7818" y="4055355"/>
            <a:ext cx="1537346" cy="2302603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2" name="Рисунок 11" descr="спорт 3.jpg"/>
          <p:cNvPicPr>
            <a:picLocks noChangeAspect="1"/>
          </p:cNvPicPr>
          <p:nvPr/>
        </p:nvPicPr>
        <p:blipFill>
          <a:blip r:embed="rId7"/>
          <a:srcRect l="21250" r="61250"/>
          <a:stretch>
            <a:fillRect/>
          </a:stretch>
        </p:blipFill>
        <p:spPr>
          <a:xfrm>
            <a:off x="7858148" y="357166"/>
            <a:ext cx="1000132" cy="4057650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7858148" y="4429132"/>
            <a:ext cx="11346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Унисекс</a:t>
            </a:r>
            <a:endParaRPr lang="ru-RU" sz="20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 descr="Книга и перо.gif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24" y="5786454"/>
            <a:ext cx="928662" cy="870621"/>
          </a:xfrm>
          <a:prstGeom prst="rect">
            <a:avLst/>
          </a:prstGeom>
        </p:spPr>
      </p:pic>
      <p:pic>
        <p:nvPicPr>
          <p:cNvPr id="17" name="Рисунок 16" descr="кантри 2.jpg"/>
          <p:cNvPicPr>
            <a:picLocks noChangeAspect="1"/>
          </p:cNvPicPr>
          <p:nvPr/>
        </p:nvPicPr>
        <p:blipFill>
          <a:blip r:embed="rId9"/>
          <a:srcRect l="51500" t="2381" r="6500"/>
          <a:stretch>
            <a:fillRect/>
          </a:stretch>
        </p:blipFill>
        <p:spPr>
          <a:xfrm>
            <a:off x="214282" y="3986229"/>
            <a:ext cx="1390425" cy="2443167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428596" y="6429396"/>
            <a:ext cx="8534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Гаучо</a:t>
            </a:r>
            <a:endParaRPr lang="ru-RU" sz="20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03603" y="5485171"/>
            <a:ext cx="24398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Богатая бедность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Ретро-стиль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Фантази</a:t>
            </a:r>
            <a:r>
              <a:rPr lang="ru-RU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др.</a:t>
            </a:r>
            <a:endParaRPr lang="ru-RU" sz="20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5725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Стили в современной бытовой одежде довольно редко используются сегодня в чистом их появлении – чаще всего наблюдается смешение стилей.</a:t>
            </a:r>
          </a:p>
          <a:p>
            <a:pPr algn="ctr"/>
            <a:endParaRPr lang="ru-RU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явление в искусстве называется  </a:t>
            </a:r>
            <a:r>
              <a:rPr lang="ru-RU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эклектикой.</a:t>
            </a:r>
            <a:endParaRPr lang="ru-RU" sz="28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571612"/>
            <a:ext cx="87154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женщин:</a:t>
            </a:r>
          </a:p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Авангардистка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любит всё нестандартное, быстроменяющееся. Она самоуверенна, независима. Костюмы любит сумасбродные, экстрамодные, которыми шокирует окружающих.</a:t>
            </a:r>
          </a:p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Интеллектуалка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стремится к независимости во взглядах на жизнь, но с достаточным уважением относится к традициям, принятым нормам. Привлекает внимание хорошими манерами и вкусом. Костюм носит классический, с элементами авангарда  и изысканными аксессуарами.</a:t>
            </a:r>
          </a:p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Классический тип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не любит авангардных костюмов, сдержанна в манерах поведения. Её гардероб может быть однообразен, но зато это «высший пилотаж». Он требует отменного качества всех элементов – материала, отделки, аксессуаров и украшений.</a:t>
            </a:r>
          </a:p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Романтический тип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любит одежду, подчёркивающую женственность. Любит ясные, сочные, мягкие ткани и дорогие украшения.</a:t>
            </a:r>
          </a:p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Спортивный тип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женщина без предрассудков. Любит комфорт в одежде, минимум макияжа. К авангарду относится осторожно.</a:t>
            </a:r>
          </a:p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Маленькая женщина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миниатюрные, хрупкие создания. Костюм им подходит в духе «прилежной ученицы» и ретро-стиль.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М.И. </a:t>
            </a:r>
            <a:r>
              <a:rPr lang="ru-RU" dirty="0" err="1" smtClean="0"/>
              <a:t>Скопцова</a:t>
            </a:r>
            <a:r>
              <a:rPr lang="ru-RU" dirty="0" smtClean="0"/>
              <a:t> Технология. Обслуживающий труд. Учебное пособие для девочек 5-8 </a:t>
            </a:r>
            <a:r>
              <a:rPr lang="ru-RU" dirty="0" err="1" smtClean="0"/>
              <a:t>кл</a:t>
            </a:r>
            <a:r>
              <a:rPr lang="ru-RU" dirty="0" smtClean="0"/>
              <a:t>. – Ростов </a:t>
            </a:r>
            <a:r>
              <a:rPr lang="ru-RU" dirty="0" err="1" smtClean="0"/>
              <a:t>н</a:t>
            </a:r>
            <a:r>
              <a:rPr lang="ru-RU" dirty="0" smtClean="0"/>
              <a:t>/Д: изд-во «Феникс», 2008.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928934"/>
            <a:ext cx="80724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	Мода</a:t>
            </a:r>
            <a:r>
              <a:rPr lang="ru-RU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(от франц.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mode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, лат.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modus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– мера, способ, образ действия) – это временное господство определённых вкусов в разных сферах жизни, культуры в одежде; это частая смена формы и образцов одежды.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428604"/>
            <a:ext cx="81439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Одежда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изделие или совокупность изделий, за исключением обуви, служащих для предохранения тела человека от внешних воздействий и несущих утилитарные и эстетические функции.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429264"/>
            <a:ext cx="4857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 все Кузнецкий мост, и вечные французы, оттуда моды к нам, и авторы, и музы: губители карманов и сердец!» (Грибоедов) 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5429264"/>
            <a:ext cx="30718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моде, и мышь в комоде </a:t>
            </a:r>
            <a:r>
              <a:rPr lang="ru-RU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(посл.)</a:t>
            </a:r>
            <a:endParaRPr lang="ru-RU" i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9" y="827300"/>
            <a:ext cx="84296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Костюм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(от франц.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costume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«одеяние») – это устойчивые, типичные, общепринятые формы одежды для данного народа, сословия, эпохи. </a:t>
            </a:r>
            <a:r>
              <a:rPr lang="ru-RU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выражает эстетический идеал эпохи.</a:t>
            </a:r>
            <a:endParaRPr lang="ru-RU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643314"/>
            <a:ext cx="84296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Композиция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(от лат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sz="28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ompozitio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«составление, сочинение, соединение»), т. е. сочетание элементов одежды, объединённых в единое целое замыслом художника-модельера.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71736" y="71414"/>
            <a:ext cx="421484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2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Стиль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(от лат. </a:t>
            </a:r>
            <a:r>
              <a:rPr lang="en-US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stilus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– это устойчивый, конкретно определившийся язык эпохи, выражающий её культуру, понятие красоты, отношение к окружающему миру.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488" y="2285992"/>
            <a:ext cx="36433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Можно говорить о стилях целых эпох (например, романский стиль, готика, возрождение, барокко, рококо, классицизм, ампир, модерн и др.)</a:t>
            </a:r>
            <a:endParaRPr lang="ru-RU" dirty="0"/>
          </a:p>
        </p:txBody>
      </p:sp>
      <p:pic>
        <p:nvPicPr>
          <p:cNvPr id="5" name="Рисунок 4" descr="ампир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4143380"/>
            <a:ext cx="1643074" cy="2219217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7" name="Рисунок 6" descr="ампир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1046" y="4143380"/>
            <a:ext cx="1515466" cy="221457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9" name="Рисунок 8" descr="барокко 2.jpg"/>
          <p:cNvPicPr>
            <a:picLocks noChangeAspect="1"/>
          </p:cNvPicPr>
          <p:nvPr/>
        </p:nvPicPr>
        <p:blipFill>
          <a:blip r:embed="rId4"/>
          <a:srcRect l="3014"/>
          <a:stretch>
            <a:fillRect/>
          </a:stretch>
        </p:blipFill>
        <p:spPr>
          <a:xfrm>
            <a:off x="214282" y="4572008"/>
            <a:ext cx="2298944" cy="169313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0" name="Рисунок 9" descr="готка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2428868"/>
            <a:ext cx="2286016" cy="1521833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1" name="Рисунок 10" descr="классицизм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3702" y="2571744"/>
            <a:ext cx="2291475" cy="172278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2" name="Рисунок 11" descr="модерн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3768" y="214290"/>
            <a:ext cx="1785950" cy="1774123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3" name="Рисунок 12" descr="рококо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43702" y="4857760"/>
            <a:ext cx="2256957" cy="149018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4" name="Рисунок 13" descr="романский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4282" y="214290"/>
            <a:ext cx="1828800" cy="1620317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928662" y="3988362"/>
            <a:ext cx="885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Готика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1845222"/>
            <a:ext cx="1344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Романский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7224" y="6286520"/>
            <a:ext cx="1054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Барокко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6644" y="6357958"/>
            <a:ext cx="920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Рококо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72330" y="4286256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Классицизм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00958" y="2000240"/>
            <a:ext cx="1022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4678" y="6357958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Ампир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72066" y="6357958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Ампир</a:t>
            </a:r>
            <a:endParaRPr lang="ru-RU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86116" y="2726478"/>
            <a:ext cx="55721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исторический период «выбирал» характерные для себя формы, диктовал определённый эстетический идеал человека, выраженный в значительной степени через костюм.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4643446"/>
            <a:ext cx="55721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Так, греки, изучая человеческую фигуру, постигали гармонию. Одежда не стесняла свободы движения, легко следовала его ритму. Живописные группы складок хитона усиливали естественную красоту фигуры.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14290"/>
            <a:ext cx="8072494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стиль может употребляться и в иных значениях: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стиль проектирования одежды;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стиль автора;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стиль поведения, общения;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стиль руководства;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стиль – манера одеваться и др.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греческий костюм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</a:blip>
          <a:srcRect l="8837" t="2083" r="25008" b="3125"/>
          <a:stretch>
            <a:fillRect/>
          </a:stretch>
        </p:blipFill>
        <p:spPr>
          <a:xfrm>
            <a:off x="785786" y="2714620"/>
            <a:ext cx="1928826" cy="3900515"/>
          </a:xfrm>
          <a:prstGeom prst="rect">
            <a:avLst/>
          </a:prstGeom>
          <a:ln w="28575">
            <a:solidFill>
              <a:srgbClr val="FF3399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4429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Мода приходит и уходит, а стиль остаётся!</a:t>
            </a:r>
            <a:endParaRPr lang="ru-RU" sz="2800" dirty="0">
              <a:solidFill>
                <a:srgbClr val="FF33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5643578"/>
            <a:ext cx="471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Костюм ХХ в. строится на отрицании изживших себя форм и объёмов. Силуэт чаще меняется.</a:t>
            </a:r>
            <a:endParaRPr lang="ru-RU" dirty="0"/>
          </a:p>
        </p:txBody>
      </p:sp>
      <p:pic>
        <p:nvPicPr>
          <p:cNvPr id="5" name="Рисунок 4" descr="сили 2.TIF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</a:blip>
          <a:srcRect l="2381"/>
          <a:stretch>
            <a:fillRect/>
          </a:stretch>
        </p:blipFill>
        <p:spPr>
          <a:xfrm>
            <a:off x="5500694" y="357166"/>
            <a:ext cx="3118578" cy="500066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6" name="Рисунок 5" descr="стили 1.TIF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71472" y="1554865"/>
            <a:ext cx="2857520" cy="5015241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лассика 4.jpg"/>
          <p:cNvPicPr>
            <a:picLocks noChangeAspect="1"/>
          </p:cNvPicPr>
          <p:nvPr/>
        </p:nvPicPr>
        <p:blipFill>
          <a:blip r:embed="rId2"/>
          <a:srcRect l="3520" t="2667" r="8477" b="1330"/>
          <a:stretch>
            <a:fillRect/>
          </a:stretch>
        </p:blipFill>
        <p:spPr>
          <a:xfrm>
            <a:off x="7115987" y="142852"/>
            <a:ext cx="1885169" cy="271464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571868" y="71414"/>
            <a:ext cx="314541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Классический</a:t>
            </a:r>
          </a:p>
          <a:p>
            <a:r>
              <a:rPr lang="ru-RU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(«английский»)</a:t>
            </a:r>
          </a:p>
          <a:p>
            <a:r>
              <a:rPr lang="ru-RU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стиль</a:t>
            </a:r>
            <a:endParaRPr lang="ru-RU" sz="36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классика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53" y="1214422"/>
            <a:ext cx="1714501" cy="2571751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4" name="Рисунок 3" descr="классика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3143248"/>
            <a:ext cx="1857388" cy="2653411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5" name="Рисунок 4" descr="классика 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446" y="3929066"/>
            <a:ext cx="3238539" cy="279776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7" name="Рисунок 6" descr="классика 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44" y="142852"/>
            <a:ext cx="3265813" cy="2743283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8" name="Рисунок 7" descr="классика 6.jpg"/>
          <p:cNvPicPr>
            <a:picLocks noChangeAspect="1"/>
          </p:cNvPicPr>
          <p:nvPr/>
        </p:nvPicPr>
        <p:blipFill>
          <a:blip r:embed="rId7"/>
          <a:srcRect l="44286"/>
          <a:stretch>
            <a:fillRect/>
          </a:stretch>
        </p:blipFill>
        <p:spPr>
          <a:xfrm>
            <a:off x="142844" y="3929066"/>
            <a:ext cx="2786082" cy="278608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Книга и перо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5442688"/>
            <a:ext cx="1357290" cy="12724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1472" y="539005"/>
            <a:ext cx="55721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Стилю присущи: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строгость и элегантность форм;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минимум деталей;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отсутствие декора;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безукоризненность линий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естественные пропорции;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полуприлегающий силуэт;</a:t>
            </a: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00"/>
                  </a:solidFill>
                </a:uFill>
              </a:rPr>
              <a:t> стабильность форм.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Ткани: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высокого качества;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строгие, сдержанных цветов;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геометрическая чёткость ткацких переплетений;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некрупный рисунок;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«английская» полоска.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72264" y="4071942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Костюм-талер появился в 1865 г.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10" y="5857892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Свитер, клетчатая юбка в складку – </a:t>
            </a:r>
            <a:r>
              <a:rPr lang="ru-RU" smtClean="0"/>
              <a:t>пример классического </a:t>
            </a:r>
            <a:r>
              <a:rPr lang="ru-RU" dirty="0" smtClean="0"/>
              <a:t>стиля в женской одежде.</a:t>
            </a:r>
            <a:endParaRPr lang="ru-RU" dirty="0"/>
          </a:p>
        </p:txBody>
      </p:sp>
      <p:pic>
        <p:nvPicPr>
          <p:cNvPr id="6" name="Рисунок 5" descr="костюм-талер 1912 г..jpg"/>
          <p:cNvPicPr>
            <a:picLocks noChangeAspect="1"/>
          </p:cNvPicPr>
          <p:nvPr/>
        </p:nvPicPr>
        <p:blipFill>
          <a:blip r:embed="rId3"/>
          <a:srcRect l="12259" t="2817" r="7199"/>
          <a:stretch>
            <a:fillRect/>
          </a:stretch>
        </p:blipFill>
        <p:spPr>
          <a:xfrm>
            <a:off x="6429388" y="357166"/>
            <a:ext cx="2286016" cy="3584871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118" y="214290"/>
            <a:ext cx="48115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Романтический стиль</a:t>
            </a:r>
            <a:endParaRPr lang="ru-RU" sz="36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романтика 1.jpg"/>
          <p:cNvPicPr>
            <a:picLocks noChangeAspect="1"/>
          </p:cNvPicPr>
          <p:nvPr/>
        </p:nvPicPr>
        <p:blipFill>
          <a:blip r:embed="rId2"/>
          <a:srcRect l="2353" t="3199" r="1159" b="4042"/>
          <a:stretch>
            <a:fillRect/>
          </a:stretch>
        </p:blipFill>
        <p:spPr>
          <a:xfrm>
            <a:off x="285720" y="1214422"/>
            <a:ext cx="2928958" cy="207170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5" name="Рисунок 4" descr="романтика 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6280" y="3902834"/>
            <a:ext cx="1874876" cy="281231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6" name="Рисунок 5" descr="романтика 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4273" y="142852"/>
            <a:ext cx="3866883" cy="292895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7" name="Рисунок 6" descr="романтика 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4114823"/>
            <a:ext cx="4476750" cy="2600325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8" name="Рисунок 7" descr="романтика 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7261" y="3750388"/>
            <a:ext cx="1547879" cy="232181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9" name="Рисунок 8" descr="романтика 7.jpg"/>
          <p:cNvPicPr>
            <a:picLocks noChangeAspect="1"/>
          </p:cNvPicPr>
          <p:nvPr/>
        </p:nvPicPr>
        <p:blipFill>
          <a:blip r:embed="rId7" cstate="print"/>
          <a:srcRect l="13147" r="7974"/>
          <a:stretch>
            <a:fillRect/>
          </a:stretch>
        </p:blipFill>
        <p:spPr>
          <a:xfrm>
            <a:off x="3571868" y="1428736"/>
            <a:ext cx="1285884" cy="2490566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1270</TotalTime>
  <Words>965</Words>
  <PresentationFormat>Экран (4:3)</PresentationFormat>
  <Paragraphs>136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Техническая</vt:lpstr>
      <vt:lpstr>основные стили и Направления в моде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Направления и основные стили в моде</dc:title>
  <dc:creator>Инна</dc:creator>
  <cp:lastModifiedBy>Инна</cp:lastModifiedBy>
  <cp:revision>143</cp:revision>
  <dcterms:created xsi:type="dcterms:W3CDTF">2011-09-28T15:51:25Z</dcterms:created>
  <dcterms:modified xsi:type="dcterms:W3CDTF">2019-12-07T08:41:18Z</dcterms:modified>
</cp:coreProperties>
</file>