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28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99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815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157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10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706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52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37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603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04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19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38F2C-7014-4F02-A558-6BBFE43094E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946B4-37E3-4225-9CDA-675BFC2B2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826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Past Simple</a:t>
            </a:r>
            <a:b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(affirmative)</a:t>
            </a:r>
            <a:endParaRPr lang="ru-RU" sz="36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502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Заполни пропусками глаголы в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past simple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5"/>
            <a:ext cx="11010363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Wednesday we ____(walk),</a:t>
            </a: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Thursday we   _____ (talk),</a:t>
            </a: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Friday _____ (dance),</a:t>
            </a: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Saturday  we _______ (laugh),</a:t>
            </a:r>
          </a:p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Sunday we _____(dream) about Monday.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327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</a:t>
            </a:r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PAST SIMPLE</a:t>
            </a:r>
            <a:endParaRPr lang="ru-RU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Past simple </a:t>
            </a:r>
            <a:r>
              <a:rPr lang="ru-RU" dirty="0" smtClean="0">
                <a:latin typeface="Comic Sans MS" panose="030F0702030302020204" pitchFamily="66" charset="0"/>
              </a:rPr>
              <a:t>употребляют для выражения событий, которые произошли в определенный момент в прошлом.</a:t>
            </a:r>
          </a:p>
          <a:p>
            <a:pPr marL="0" indent="0">
              <a:buNone/>
            </a:pPr>
            <a:endParaRPr lang="ru-RU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600" b="1" dirty="0" smtClean="0">
                <a:latin typeface="Comic Sans MS" panose="030F0702030302020204" pitchFamily="66" charset="0"/>
              </a:rPr>
              <a:t>  my dad </a:t>
            </a:r>
            <a:r>
              <a:rPr lang="en-US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cooked</a:t>
            </a:r>
            <a:r>
              <a:rPr lang="en-US" sz="3600" b="1" dirty="0" smtClean="0">
                <a:latin typeface="Comic Sans MS" panose="030F0702030302020204" pitchFamily="66" charset="0"/>
              </a:rPr>
              <a:t> dinner.</a:t>
            </a:r>
            <a:endParaRPr lang="ru-RU" sz="3600" b="1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600" b="1" dirty="0" smtClean="0">
                <a:latin typeface="Comic Sans MS" panose="030F0702030302020204" pitchFamily="66" charset="0"/>
              </a:rPr>
              <a:t>  I </a:t>
            </a:r>
            <a:r>
              <a:rPr lang="en-US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listened</a:t>
            </a:r>
            <a:r>
              <a:rPr lang="en-US" sz="3600" b="1" dirty="0" smtClean="0">
                <a:latin typeface="Comic Sans MS" panose="030F0702030302020204" pitchFamily="66" charset="0"/>
              </a:rPr>
              <a:t>  to music.</a:t>
            </a:r>
            <a:endParaRPr lang="ru-RU" sz="36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 </a:t>
            </a:r>
            <a:r>
              <a:rPr lang="en-US" sz="3600" b="1" dirty="0" smtClean="0">
                <a:latin typeface="Comic Sans MS" panose="030F0702030302020204" pitchFamily="66" charset="0"/>
              </a:rPr>
              <a:t>Ben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played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600" b="1" dirty="0" smtClean="0">
                <a:latin typeface="Comic Sans MS" panose="030F0702030302020204" pitchFamily="66" charset="0"/>
              </a:rPr>
              <a:t>football.</a:t>
            </a:r>
            <a:endParaRPr lang="ru-RU" sz="3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631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 предложениях в </a:t>
            </a:r>
            <a:r>
              <a:rPr lang="en-US" dirty="0" smtClean="0"/>
              <a:t>past simple</a:t>
            </a:r>
            <a:r>
              <a:rPr lang="ru-RU" dirty="0" smtClean="0"/>
              <a:t>  мы употребляем указатели времени: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on Monday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last week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last year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ten years ago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at ten o’clock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yesterday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581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r>
              <a:rPr lang="ru-RU" sz="2800" b="1" dirty="0" smtClean="0">
                <a:latin typeface="Comic Sans MS" panose="030F0702030302020204" pitchFamily="66" charset="0"/>
              </a:rPr>
              <a:t>правила правописания глаголов в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past simple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7635486"/>
              </p:ext>
            </p:extLst>
          </p:nvPr>
        </p:nvGraphicFramePr>
        <p:xfrm>
          <a:off x="643945" y="1403798"/>
          <a:ext cx="10709855" cy="54864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385121">
                  <a:extLst>
                    <a:ext uri="{9D8B030D-6E8A-4147-A177-3AD203B41FA5}">
                      <a16:colId xmlns:a16="http://schemas.microsoft.com/office/drawing/2014/main" val="1142808775"/>
                    </a:ext>
                  </a:extLst>
                </a:gridCol>
                <a:gridCol w="3662367">
                  <a:extLst>
                    <a:ext uri="{9D8B030D-6E8A-4147-A177-3AD203B41FA5}">
                      <a16:colId xmlns:a16="http://schemas.microsoft.com/office/drawing/2014/main" val="4082249811"/>
                    </a:ext>
                  </a:extLst>
                </a:gridCol>
                <a:gridCol w="3662367">
                  <a:extLst>
                    <a:ext uri="{9D8B030D-6E8A-4147-A177-3AD203B41FA5}">
                      <a16:colId xmlns:a16="http://schemas.microsoft.com/office/drawing/2014/main" val="673138082"/>
                    </a:ext>
                  </a:extLst>
                </a:gridCol>
              </a:tblGrid>
              <a:tr h="1331110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к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глаголам  прибавляем </a:t>
                      </a:r>
                      <a:endParaRPr lang="ru-RU" sz="24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  -</a:t>
                      </a:r>
                      <a:r>
                        <a:rPr lang="en-US" sz="36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  <a:endParaRPr lang="ru-RU" sz="3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ask    -    ask</a:t>
                      </a: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help</a:t>
                      </a: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   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-    help</a:t>
                      </a: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cook</a:t>
                      </a: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   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-    cook</a:t>
                      </a: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492822"/>
                  </a:ext>
                </a:extLst>
              </a:tr>
              <a:tr h="1183209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anose="030F0702030302020204" pitchFamily="66" charset="0"/>
                        </a:rPr>
                        <a:t>если</a:t>
                      </a:r>
                      <a:r>
                        <a:rPr lang="ru-RU" sz="2000" b="1" baseline="0" dirty="0" smtClean="0">
                          <a:latin typeface="Comic Sans MS" panose="030F0702030302020204" pitchFamily="66" charset="0"/>
                        </a:rPr>
                        <a:t> глагол оканчивается на –</a:t>
                      </a:r>
                      <a:r>
                        <a:rPr lang="en-US" sz="2000" b="1" baseline="0" dirty="0" smtClean="0">
                          <a:latin typeface="Comic Sans MS" panose="030F0702030302020204" pitchFamily="66" charset="0"/>
                        </a:rPr>
                        <a:t>e, </a:t>
                      </a:r>
                      <a:endParaRPr lang="ru-RU" sz="2000" b="1" baseline="0" dirty="0" smtClean="0">
                        <a:latin typeface="Comic Sans MS" panose="030F0702030302020204" pitchFamily="66" charset="0"/>
                      </a:endParaRPr>
                    </a:p>
                    <a:p>
                      <a:pPr algn="l"/>
                      <a:r>
                        <a:rPr lang="en-US" sz="2000" b="1" baseline="0" dirty="0" smtClean="0">
                          <a:latin typeface="Comic Sans MS" panose="030F0702030302020204" pitchFamily="66" charset="0"/>
                        </a:rPr>
                        <a:t>-e </a:t>
                      </a:r>
                      <a:r>
                        <a:rPr lang="ru-RU" sz="2000" b="1" baseline="0" dirty="0" smtClean="0">
                          <a:latin typeface="Comic Sans MS" panose="030F0702030302020204" pitchFamily="66" charset="0"/>
                        </a:rPr>
                        <a:t>опускаем</a:t>
                      </a:r>
                      <a:endParaRPr lang="ru-RU" sz="2000" b="1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      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-</a:t>
                      </a:r>
                      <a:r>
                        <a:rPr lang="en-US" sz="3600" b="1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  <a:endParaRPr lang="ru-RU" sz="3600" b="1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move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 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-    mov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dance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  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-  danc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2577241"/>
                  </a:ext>
                </a:extLst>
              </a:tr>
              <a:tr h="1439969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Comic Sans MS" panose="030F0702030302020204" pitchFamily="66" charset="0"/>
                        </a:rPr>
                        <a:t>если</a:t>
                      </a:r>
                      <a:r>
                        <a:rPr lang="ru-RU" sz="1800" b="1" baseline="0" dirty="0" smtClean="0">
                          <a:latin typeface="Comic Sans MS" panose="030F0702030302020204" pitchFamily="66" charset="0"/>
                        </a:rPr>
                        <a:t> глагол оканчивается на согласную, с предшествующей гласной</a:t>
                      </a:r>
                      <a:endParaRPr lang="ru-RU" sz="1800" b="1" dirty="0" smtClean="0">
                        <a:latin typeface="Comic Sans MS" panose="030F0702030302020204" pitchFamily="66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-</a:t>
                      </a:r>
                      <a:r>
                        <a:rPr lang="en-US" sz="3600" b="1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  <a:endParaRPr lang="ru-RU" sz="3600" b="1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(конечная согласная удваивается)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drop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  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-  dro</a:t>
                      </a:r>
                      <a:r>
                        <a:rPr lang="en-US" sz="28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pp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stop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-  sto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pp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ed</a:t>
                      </a:r>
                      <a:endParaRPr kumimoji="0" lang="ru-RU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572176"/>
                  </a:ext>
                </a:extLst>
              </a:tr>
              <a:tr h="13518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если глагол оканчивается на согласную</a:t>
                      </a: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+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y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-</a:t>
                      </a:r>
                      <a:r>
                        <a:rPr lang="en-US" sz="4000" b="1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ed</a:t>
                      </a:r>
                      <a:endParaRPr lang="ru-RU" sz="4000" b="1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(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28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y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меняется на </a:t>
                      </a:r>
                      <a:r>
                        <a:rPr lang="en-US" sz="2800" b="1" dirty="0" err="1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i</a:t>
                      </a:r>
                      <a:r>
                        <a:rPr lang="en-US" sz="28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tr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y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-  tr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ed</a:t>
                      </a:r>
                      <a:endParaRPr kumimoji="0" lang="ru-RU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tid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y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- tid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ed</a:t>
                      </a:r>
                      <a:endParaRPr kumimoji="0" lang="ru-RU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284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299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Напиши глаголы в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past simple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3449436"/>
              </p:ext>
            </p:extLst>
          </p:nvPr>
        </p:nvGraphicFramePr>
        <p:xfrm>
          <a:off x="838200" y="1825621"/>
          <a:ext cx="10515600" cy="51206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095805478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181136877"/>
                    </a:ext>
                  </a:extLst>
                </a:gridCol>
              </a:tblGrid>
              <a:tr h="68311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1. walk  - walked</a:t>
                      </a:r>
                      <a:endParaRPr lang="ru-RU" sz="3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7. skip  -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6422515"/>
                  </a:ext>
                </a:extLst>
              </a:tr>
              <a:tr h="6831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2. step  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8. stop  -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886442"/>
                  </a:ext>
                </a:extLst>
              </a:tr>
              <a:tr h="6831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3. ask  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9. cry  -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0680401"/>
                  </a:ext>
                </a:extLst>
              </a:tr>
              <a:tr h="6831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4. live  -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10. dance  -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055490"/>
                  </a:ext>
                </a:extLst>
              </a:tr>
              <a:tr h="6831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5. like  -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11. carry  -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951536"/>
                  </a:ext>
                </a:extLst>
              </a:tr>
              <a:tr h="6831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6. move  -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12. climb  -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066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34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Comic Sans MS" panose="030F0702030302020204" pitchFamily="66" charset="0"/>
              </a:rPr>
              <a:t>Раскрой скобки, поставив глаголы в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past simple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>
                <a:latin typeface="Comic Sans MS" panose="030F0702030302020204" pitchFamily="66" charset="0"/>
              </a:rPr>
              <a:t>My granny  _</a:t>
            </a:r>
            <a:r>
              <a:rPr lang="en-US" u="sng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cooked</a:t>
            </a:r>
            <a:r>
              <a:rPr lang="en-US" u="sng" dirty="0" smtClean="0">
                <a:latin typeface="Comic Sans MS" panose="030F0702030302020204" pitchFamily="66" charset="0"/>
              </a:rPr>
              <a:t>        </a:t>
            </a:r>
            <a:r>
              <a:rPr lang="en-US" dirty="0" smtClean="0">
                <a:latin typeface="Comic Sans MS" panose="030F0702030302020204" pitchFamily="66" charset="0"/>
              </a:rPr>
              <a:t>         (cook) dinner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yesterday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Comic Sans MS" panose="030F0702030302020204" pitchFamily="66" charset="0"/>
              </a:rPr>
              <a:t>They   _________        (move) to Moscow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three years ago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Comic Sans MS" panose="030F0702030302020204" pitchFamily="66" charset="0"/>
              </a:rPr>
              <a:t>I    _________           (dance) at the party 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on Sunday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Comic Sans MS" panose="030F0702030302020204" pitchFamily="66" charset="0"/>
              </a:rPr>
              <a:t>The baby  ______       (cry)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all night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Comic Sans MS" panose="030F0702030302020204" pitchFamily="66" charset="0"/>
              </a:rPr>
              <a:t>Sam ________        (tidy) his room 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this afternoon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Comic Sans MS" panose="030F0702030302020204" pitchFamily="66" charset="0"/>
              </a:rPr>
              <a:t>It   _________       (rain)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in the evening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Comic Sans MS" panose="030F0702030302020204" pitchFamily="66" charset="0"/>
              </a:rPr>
              <a:t>It   _________       (snow)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last weekend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Comic Sans MS" panose="030F0702030302020204" pitchFamily="66" charset="0"/>
              </a:rPr>
              <a:t>He _________      (finish) the project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last night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063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Comic Sans MS" panose="030F0702030302020204" pitchFamily="66" charset="0"/>
              </a:rPr>
              <a:t>Раскрой скобки, поставив глаголы в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past simple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670" y="1825625"/>
            <a:ext cx="1134628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9.  My brother           (carry) the boxes from the shop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on  Monday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10. She    _______    (play) the piano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yesterday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11. They  ______       (cook)  a pizza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last Sunday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12. Susan  ______      (help) her  dad 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this afternoon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13. It   _________       (rain)  a lot here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yesterday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14. We    ______       (stay) at </a:t>
            </a:r>
            <a:r>
              <a:rPr lang="en-US" dirty="0" smtClean="0">
                <a:latin typeface="Comic Sans MS" panose="030F0702030302020204" pitchFamily="66" charset="0"/>
              </a:rPr>
              <a:t>a hotel </a:t>
            </a:r>
            <a:r>
              <a:rPr lang="en-US" dirty="0" smtClean="0">
                <a:latin typeface="Comic Sans MS" panose="030F0702030302020204" pitchFamily="66" charset="0"/>
              </a:rPr>
              <a:t>in  Sochi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last summer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15. I _________      (talk) to Nick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last night</a:t>
            </a:r>
            <a:r>
              <a:rPr lang="en-US" dirty="0" smtClean="0"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945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Заполни пропусками глаголы в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past simple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I   </a:t>
            </a:r>
            <a:r>
              <a:rPr lang="en-US" sz="4000" u="sng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climbed</a:t>
            </a:r>
            <a:r>
              <a:rPr lang="en-US" sz="4000" dirty="0" smtClean="0">
                <a:latin typeface="Comic Sans MS" panose="030F0702030302020204" pitchFamily="66" charset="0"/>
              </a:rPr>
              <a:t>      (climb)  a mountain,</a:t>
            </a:r>
          </a:p>
          <a:p>
            <a:pPr marL="0" indent="0" algn="ctr">
              <a:buNone/>
            </a:pPr>
            <a:r>
              <a:rPr lang="en-US" sz="4000" smtClean="0">
                <a:latin typeface="Comic Sans MS" panose="030F0702030302020204" pitchFamily="66" charset="0"/>
              </a:rPr>
              <a:t>Ben   </a:t>
            </a:r>
            <a:r>
              <a:rPr lang="en-US" sz="4000" dirty="0" smtClean="0">
                <a:latin typeface="Comic Sans MS" panose="030F0702030302020204" pitchFamily="66" charset="0"/>
              </a:rPr>
              <a:t>_____ (sail) the sea,</a:t>
            </a: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Then we _____ (stop) our games,</a:t>
            </a: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It _______ (be) time for tea!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155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Заполни пропусками глаголы в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past simple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On Sunday</a:t>
            </a:r>
          </a:p>
          <a:p>
            <a:pPr marL="0" indent="0" algn="ctr">
              <a:buNone/>
            </a:pPr>
            <a:endParaRPr lang="en-US" sz="4000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We   </a:t>
            </a:r>
            <a:r>
              <a:rPr lang="en-US" sz="4000" u="sng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talked</a:t>
            </a:r>
            <a:r>
              <a:rPr lang="en-US" sz="4000" dirty="0" smtClean="0">
                <a:latin typeface="Comic Sans MS" panose="030F0702030302020204" pitchFamily="66" charset="0"/>
              </a:rPr>
              <a:t>      (talk),</a:t>
            </a: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We   _____ (play),</a:t>
            </a: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We_____ (jump),</a:t>
            </a:r>
          </a:p>
          <a:p>
            <a:pPr marL="0" indent="0" algn="ctr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We _______ (walk).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062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499</Words>
  <Application>Microsoft Office PowerPoint</Application>
  <PresentationFormat>Широкоэкранный</PresentationFormat>
  <Paragraphs>85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Тема Office</vt:lpstr>
      <vt:lpstr>Past Simple (affirmative)</vt:lpstr>
      <vt:lpstr>                    PAST SIMPLE</vt:lpstr>
      <vt:lpstr>Презентация PowerPoint</vt:lpstr>
      <vt:lpstr>  правила правописания глаголов в past simple</vt:lpstr>
      <vt:lpstr>Напиши глаголы в past simple</vt:lpstr>
      <vt:lpstr>Раскрой скобки, поставив глаголы в past simple</vt:lpstr>
      <vt:lpstr>Раскрой скобки, поставив глаголы в past simple</vt:lpstr>
      <vt:lpstr>Заполни пропусками глаголы в past simple</vt:lpstr>
      <vt:lpstr>Заполни пропусками глаголы в past simple</vt:lpstr>
      <vt:lpstr>Заполни пропусками глаголы в past simple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</dc:title>
  <dc:creator>Viktor</dc:creator>
  <cp:lastModifiedBy>Viktor</cp:lastModifiedBy>
  <cp:revision>14</cp:revision>
  <dcterms:created xsi:type="dcterms:W3CDTF">2022-09-24T17:12:29Z</dcterms:created>
  <dcterms:modified xsi:type="dcterms:W3CDTF">2022-09-24T18:36:40Z</dcterms:modified>
</cp:coreProperties>
</file>