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32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1562BB4-7172-46E2-921E-F52A2ECFCAE5}">
          <p14:sldIdLst>
            <p14:sldId id="321"/>
            <p14:sldId id="256"/>
          </p14:sldIdLst>
        </p14:section>
        <p14:section name="ребусы" id="{D9534015-8BDF-44DF-B09D-7E55B550E4E7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ПДД" id="{912707AE-B1B8-4FD9-BA70-0432CB63F1F5}">
          <p14:sldIdLst>
            <p14:sldId id="266"/>
            <p14:sldId id="268"/>
            <p14:sldId id="267"/>
            <p14:sldId id="269"/>
            <p14:sldId id="270"/>
            <p14:sldId id="271"/>
            <p14:sldId id="272"/>
            <p14:sldId id="273"/>
            <p14:sldId id="274"/>
          </p14:sldIdLst>
        </p14:section>
        <p14:section name="ППБ" id="{AB5B7FC5-CA54-4AEF-8B93-535AC8E6BFDD}">
          <p14:sldIdLst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</p14:sldIdLst>
        </p14:section>
        <p14:section name="Загадки" id="{589AA6F4-8952-434C-8AD1-C6E02AB79D48}">
          <p14:sldIdLst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</p14:sldIdLst>
        </p14:section>
        <p14:section name="что объединяет" id="{623AF1CE-86B8-4B49-84C9-BE32D3B162F2}">
          <p14:sldIdLst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</p14:sldIdLst>
        </p14:section>
        <p14:section name="анаграммаъ" id="{42756F8E-82F3-4329-9358-22B3B9694465}">
          <p14:sldIdLst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571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017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581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9453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90797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311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9044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568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345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026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884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161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877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54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642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020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BC87E1-50CF-4CD5-AC7A-1508B22BF649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73A210D-6E86-45D8-B46A-59FCFD25F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397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7.xml"/><Relationship Id="rId39" Type="http://schemas.openxmlformats.org/officeDocument/2006/relationships/slide" Target="slide41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34" Type="http://schemas.openxmlformats.org/officeDocument/2006/relationships/slide" Target="slide35.xml"/><Relationship Id="rId42" Type="http://schemas.openxmlformats.org/officeDocument/2006/relationships/slide" Target="slide44.xml"/><Relationship Id="rId47" Type="http://schemas.openxmlformats.org/officeDocument/2006/relationships/slide" Target="slide49.xml"/><Relationship Id="rId50" Type="http://schemas.openxmlformats.org/officeDocument/2006/relationships/slide" Target="slide5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33" Type="http://schemas.openxmlformats.org/officeDocument/2006/relationships/slide" Target="slide34.xml"/><Relationship Id="rId38" Type="http://schemas.openxmlformats.org/officeDocument/2006/relationships/slide" Target="slide40.xml"/><Relationship Id="rId46" Type="http://schemas.openxmlformats.org/officeDocument/2006/relationships/slide" Target="slide48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29" Type="http://schemas.openxmlformats.org/officeDocument/2006/relationships/slide" Target="slide30.xml"/><Relationship Id="rId41" Type="http://schemas.openxmlformats.org/officeDocument/2006/relationships/slide" Target="slide43.xml"/><Relationship Id="rId54" Type="http://schemas.openxmlformats.org/officeDocument/2006/relationships/slide" Target="slide5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5.xml"/><Relationship Id="rId32" Type="http://schemas.openxmlformats.org/officeDocument/2006/relationships/slide" Target="slide33.xml"/><Relationship Id="rId37" Type="http://schemas.openxmlformats.org/officeDocument/2006/relationships/slide" Target="slide39.xml"/><Relationship Id="rId40" Type="http://schemas.openxmlformats.org/officeDocument/2006/relationships/slide" Target="slide42.xml"/><Relationship Id="rId45" Type="http://schemas.openxmlformats.org/officeDocument/2006/relationships/slide" Target="slide47.xml"/><Relationship Id="rId53" Type="http://schemas.openxmlformats.org/officeDocument/2006/relationships/slide" Target="slide55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28" Type="http://schemas.openxmlformats.org/officeDocument/2006/relationships/slide" Target="slide29.xml"/><Relationship Id="rId36" Type="http://schemas.openxmlformats.org/officeDocument/2006/relationships/slide" Target="slide37.xml"/><Relationship Id="rId49" Type="http://schemas.openxmlformats.org/officeDocument/2006/relationships/slide" Target="slide51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31" Type="http://schemas.openxmlformats.org/officeDocument/2006/relationships/slide" Target="slide32.xml"/><Relationship Id="rId44" Type="http://schemas.openxmlformats.org/officeDocument/2006/relationships/slide" Target="slide46.xml"/><Relationship Id="rId52" Type="http://schemas.openxmlformats.org/officeDocument/2006/relationships/slide" Target="slide54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Relationship Id="rId27" Type="http://schemas.openxmlformats.org/officeDocument/2006/relationships/slide" Target="slide28.xml"/><Relationship Id="rId30" Type="http://schemas.openxmlformats.org/officeDocument/2006/relationships/slide" Target="slide31.xml"/><Relationship Id="rId35" Type="http://schemas.openxmlformats.org/officeDocument/2006/relationships/slide" Target="slide36.xml"/><Relationship Id="rId43" Type="http://schemas.openxmlformats.org/officeDocument/2006/relationships/slide" Target="slide45.xml"/><Relationship Id="rId48" Type="http://schemas.openxmlformats.org/officeDocument/2006/relationships/slide" Target="slide50.xml"/><Relationship Id="rId8" Type="http://schemas.openxmlformats.org/officeDocument/2006/relationships/slide" Target="slide9.xml"/><Relationship Id="rId51" Type="http://schemas.openxmlformats.org/officeDocument/2006/relationships/slide" Target="slide5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microsoft.com/office/2007/relationships/hdphoto" Target="../media/hdphoto2.wdp"/><Relationship Id="rId4" Type="http://schemas.openxmlformats.org/officeDocument/2006/relationships/image" Target="../media/image33.png"/><Relationship Id="rId9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microsoft.com/office/2007/relationships/hdphoto" Target="../media/hdphoto5.wdp"/><Relationship Id="rId10" Type="http://schemas.openxmlformats.org/officeDocument/2006/relationships/slide" Target="slide2.xml"/><Relationship Id="rId4" Type="http://schemas.openxmlformats.org/officeDocument/2006/relationships/image" Target="../media/image37.png"/><Relationship Id="rId9" Type="http://schemas.microsoft.com/office/2007/relationships/hdphoto" Target="../media/hdphoto7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42.png"/><Relationship Id="rId4" Type="http://schemas.microsoft.com/office/2007/relationships/hdphoto" Target="../media/hdphoto8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microsoft.com/office/2007/relationships/hdphoto" Target="../media/hdphoto9.wdp"/><Relationship Id="rId4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7" Type="http://schemas.openxmlformats.org/officeDocument/2006/relationships/slide" Target="slide2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microsoft.com/office/2007/relationships/hdphoto" Target="../media/hdphoto12.wdp"/><Relationship Id="rId4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D292C5-EA0A-4283-AEAA-C9CF71F76E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1" y="2514601"/>
            <a:ext cx="10781070" cy="91440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Arial Black" panose="020B0A04020102020204" pitchFamily="34" charset="0"/>
              </a:rPr>
              <a:t>Своя игра: «Знатоки ОБЖ»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5AD8012-F016-4D00-8FAF-04C5C47DA7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Работу выполнила Леванова </a:t>
            </a:r>
            <a:r>
              <a:rPr lang="ru-RU"/>
              <a:t>Ирина, ученица </a:t>
            </a:r>
            <a:r>
              <a:rPr lang="ru-RU" dirty="0"/>
              <a:t>9 класса</a:t>
            </a:r>
          </a:p>
        </p:txBody>
      </p:sp>
    </p:spTree>
    <p:extLst>
      <p:ext uri="{BB962C8B-B14F-4D97-AF65-F5344CB8AC3E}">
        <p14:creationId xmlns:p14="http://schemas.microsoft.com/office/powerpoint/2010/main" val="187392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795386-2D92-483F-A345-099EF4058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63298"/>
            <a:ext cx="8911687" cy="1280890"/>
          </a:xfrm>
        </p:spPr>
        <p:txBody>
          <a:bodyPr/>
          <a:lstStyle/>
          <a:p>
            <a:r>
              <a:rPr lang="ru-RU" dirty="0"/>
              <a:t>Реанимация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EC91347-2AA5-408D-8F3A-022526F3B7D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82482" y="1879823"/>
            <a:ext cx="10382204" cy="3728956"/>
          </a:xfrm>
          <a:prstGeom prst="rect">
            <a:avLst/>
          </a:prstGeom>
        </p:spPr>
      </p:pic>
      <p:sp>
        <p:nvSpPr>
          <p:cNvPr id="4" name="Овал 3">
            <a:hlinkClick r:id="rId3" action="ppaction://hlinksldjump"/>
            <a:extLst>
              <a:ext uri="{FF2B5EF4-FFF2-40B4-BE49-F238E27FC236}">
                <a16:creationId xmlns:a16="http://schemas.microsoft.com/office/drawing/2014/main" id="{37AADA28-BE74-4AFF-959C-3F3739A8399F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77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D78263-BE4E-49CF-AB91-22D4B9892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4903" y="697852"/>
            <a:ext cx="8911687" cy="1280890"/>
          </a:xfrm>
        </p:spPr>
        <p:txBody>
          <a:bodyPr/>
          <a:lstStyle/>
          <a:p>
            <a:r>
              <a:rPr lang="ru-RU" dirty="0"/>
              <a:t>Дезинфекция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B1E485D1-4EEC-4768-98D2-64C9AE5ED0C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34286" y="1837061"/>
            <a:ext cx="10984899" cy="2682687"/>
          </a:xfrm>
          <a:prstGeom prst="rect">
            <a:avLst/>
          </a:prstGeom>
        </p:spPr>
      </p:pic>
      <p:sp>
        <p:nvSpPr>
          <p:cNvPr id="4" name="Овал 3">
            <a:hlinkClick r:id="rId3" action="ppaction://hlinksldjump"/>
            <a:extLst>
              <a:ext uri="{FF2B5EF4-FFF2-40B4-BE49-F238E27FC236}">
                <a16:creationId xmlns:a16="http://schemas.microsoft.com/office/drawing/2014/main" id="{396988FB-65CA-4745-A3AA-B0467CDFB9C7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6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B4271B-A99C-4FCA-A270-13E5B71AC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AF27227-9397-47BF-A8B8-738C6D7DCA3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78051" y="1123335"/>
            <a:ext cx="7439691" cy="5475146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E3615947-BD08-41A4-8478-3A8BE838939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AA1676BC-4674-475B-8449-4BC27F5311A8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1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BF342C-D572-4B3C-BAAD-76C03E4C3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Почему надо переходить проезжую часть только по пешеходному переходу?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9E6D0D3-6536-4E44-938F-ABA0C7D911B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36305" y="1745725"/>
            <a:ext cx="6392198" cy="4257303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5C929DF6-8604-487A-9059-40EAB81884D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Потому что это единственный участок на проезжей части дороги, выделенный разметкой и техническими средствами для пересечения его пешеходами и привлечения внимания водителей</a:t>
            </a:r>
          </a:p>
        </p:txBody>
      </p:sp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2CC96E8D-D74B-4CF7-B821-CB892C231295}"/>
              </a:ext>
            </a:extLst>
          </p:cNvPr>
          <p:cNvSpPr/>
          <p:nvPr/>
        </p:nvSpPr>
        <p:spPr>
          <a:xfrm>
            <a:off x="10534929" y="5159050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7141E9-8CA9-4BEE-A408-A737CBC7B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F7EAE6B-A02F-4D74-99CF-FC495A1C3E2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89213" y="2828161"/>
            <a:ext cx="4313237" cy="2389128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ECC6BCC5-CD54-4813-9763-D6DC21FAC58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ADEEB5A5-A7D2-4A2E-BCE8-507B73797226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57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3F558D-A3E3-46DB-BB3D-B0D1E8775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 и 2 – т.к. главная дорога, затем 3 и 4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E188957-D7C4-41EE-8111-E93398BA4B2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89213" y="2722014"/>
            <a:ext cx="4313237" cy="2601421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E64C79E6-CA4D-4C63-BC51-616E2AED131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F52C586E-EB40-4644-B815-3E1060A9F0CB}"/>
              </a:ext>
            </a:extLst>
          </p:cNvPr>
          <p:cNvSpPr/>
          <p:nvPr/>
        </p:nvSpPr>
        <p:spPr>
          <a:xfrm>
            <a:off x="10446438" y="5164079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54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91371-FBDC-4EA9-84FA-EF940993C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нельзя</a:t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https://sun9-87.userapi.com/impg/4q5xHtRO5n1MKYvShVAGxe_4_DZhEM8aprihVw/oGQFj3MCiU8.jpg?size=1280x720&amp;quality=96&amp;sign=88e757ead3da1decb66c52550e788727&amp;type=album">
            <a:extLst>
              <a:ext uri="{FF2B5EF4-FFF2-40B4-BE49-F238E27FC236}">
                <a16:creationId xmlns:a16="http://schemas.microsoft.com/office/drawing/2014/main" id="{63315DB0-B287-4725-BE6A-F77277A9EE5F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1264555"/>
            <a:ext cx="9295863" cy="522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F5778B2-6D2E-45D7-82A6-73F67E25904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вал 4">
            <a:hlinkClick r:id="rId3" action="ppaction://hlinksldjump"/>
            <a:extLst>
              <a:ext uri="{FF2B5EF4-FFF2-40B4-BE49-F238E27FC236}">
                <a16:creationId xmlns:a16="http://schemas.microsoft.com/office/drawing/2014/main" id="{00760882-E1C7-4207-9900-2AE5D667BB63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87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8F2B1E-F5CF-43C7-B6BD-6472483E3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Можно ли перевозить ребенка на коленях?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5CF63E8-AF83-4551-80C1-36BB3208A59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89213" y="2437211"/>
            <a:ext cx="4313237" cy="3171027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96E8B821-DB22-4AF3-BE3F-8202538A6CA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Нельзя</a:t>
            </a:r>
          </a:p>
        </p:txBody>
      </p:sp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38663209-9EA9-46FF-A53F-8F343A75EA98}"/>
              </a:ext>
            </a:extLst>
          </p:cNvPr>
          <p:cNvSpPr/>
          <p:nvPr/>
        </p:nvSpPr>
        <p:spPr>
          <a:xfrm>
            <a:off x="10549677" y="5159050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96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4A26E7-E35E-4A57-98AE-F0298F82E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МОЖНО ЛИ КАТАТЬСЯ ВДВОЕМ НА САМОКАТЕ?</a:t>
            </a:r>
            <a:endParaRPr lang="ru-RU" dirty="0"/>
          </a:p>
        </p:txBody>
      </p:sp>
      <p:pic>
        <p:nvPicPr>
          <p:cNvPr id="3074" name="Picture 2" descr="https://sun9-68.userapi.com/impg/oLFIU_NNhm_bAiVpSB-VWbsYNMwWS7wG1J4mmw/BzOM6YKgbDk.jpg?size=701x701&amp;quality=96&amp;sign=f907b47fba1e42d719b544dcdc06d325&amp;type=album">
            <a:extLst>
              <a:ext uri="{FF2B5EF4-FFF2-40B4-BE49-F238E27FC236}">
                <a16:creationId xmlns:a16="http://schemas.microsoft.com/office/drawing/2014/main" id="{2941DC75-176B-4BBA-BEFF-88C786DC98FD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906" y="1905000"/>
            <a:ext cx="4532236" cy="453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85233E43-4F2C-4BCD-80CD-CEE7F4F7E96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Нельзя, это опасно</a:t>
            </a:r>
          </a:p>
        </p:txBody>
      </p:sp>
      <p:sp>
        <p:nvSpPr>
          <p:cNvPr id="5" name="Овал 4">
            <a:hlinkClick r:id="rId3" action="ppaction://hlinksldjump"/>
            <a:extLst>
              <a:ext uri="{FF2B5EF4-FFF2-40B4-BE49-F238E27FC236}">
                <a16:creationId xmlns:a16="http://schemas.microsoft.com/office/drawing/2014/main" id="{23E55508-96B7-4B43-888D-B97E0F4DF125}"/>
              </a:ext>
            </a:extLst>
          </p:cNvPr>
          <p:cNvSpPr/>
          <p:nvPr/>
        </p:nvSpPr>
        <p:spPr>
          <a:xfrm>
            <a:off x="10419300" y="5159050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960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3A1C52-D8D6-45B9-AC3B-33B4D6C0E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 пешеходном переходе необходимо спешиться</a:t>
            </a:r>
          </a:p>
        </p:txBody>
      </p:sp>
      <p:pic>
        <p:nvPicPr>
          <p:cNvPr id="1026" name="Picture 2" descr="https://sun9-20.userapi.com/impg/FV8MTPJZ2_xP2rgE_cNBhYEjYKGrUCLjbaZYqA/6tDhO4GE7K0.jpg?size=918x1080&amp;quality=96&amp;sign=3f5c720774087bf6235c696aea5b58a8&amp;type=album">
            <a:extLst>
              <a:ext uri="{FF2B5EF4-FFF2-40B4-BE49-F238E27FC236}">
                <a16:creationId xmlns:a16="http://schemas.microsoft.com/office/drawing/2014/main" id="{A788EC23-75CB-4554-B3C4-539E43D04954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140075" y="2133600"/>
            <a:ext cx="3211512" cy="377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AAF8E7AF-9DCF-43B8-8590-98AE24CD6BE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вал 4">
            <a:hlinkClick r:id="rId3" action="ppaction://hlinksldjump"/>
            <a:extLst>
              <a:ext uri="{FF2B5EF4-FFF2-40B4-BE49-F238E27FC236}">
                <a16:creationId xmlns:a16="http://schemas.microsoft.com/office/drawing/2014/main" id="{03450655-E3AE-40F3-9940-C9E98B6D753D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38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6E612FA7-E93B-4AAA-8BEA-4079CC9E9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041190"/>
              </p:ext>
            </p:extLst>
          </p:nvPr>
        </p:nvGraphicFramePr>
        <p:xfrm>
          <a:off x="356167" y="1725562"/>
          <a:ext cx="11479666" cy="3578263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3040265">
                  <a:extLst>
                    <a:ext uri="{9D8B030D-6E8A-4147-A177-3AD203B41FA5}">
                      <a16:colId xmlns:a16="http://schemas.microsoft.com/office/drawing/2014/main" val="3900761087"/>
                    </a:ext>
                  </a:extLst>
                </a:gridCol>
                <a:gridCol w="879559">
                  <a:extLst>
                    <a:ext uri="{9D8B030D-6E8A-4147-A177-3AD203B41FA5}">
                      <a16:colId xmlns:a16="http://schemas.microsoft.com/office/drawing/2014/main" val="1309437517"/>
                    </a:ext>
                  </a:extLst>
                </a:gridCol>
                <a:gridCol w="477937">
                  <a:extLst>
                    <a:ext uri="{9D8B030D-6E8A-4147-A177-3AD203B41FA5}">
                      <a16:colId xmlns:a16="http://schemas.microsoft.com/office/drawing/2014/main" val="2865072612"/>
                    </a:ext>
                  </a:extLst>
                </a:gridCol>
                <a:gridCol w="940239">
                  <a:extLst>
                    <a:ext uri="{9D8B030D-6E8A-4147-A177-3AD203B41FA5}">
                      <a16:colId xmlns:a16="http://schemas.microsoft.com/office/drawing/2014/main" val="3544897824"/>
                    </a:ext>
                  </a:extLst>
                </a:gridCol>
                <a:gridCol w="1023611">
                  <a:extLst>
                    <a:ext uri="{9D8B030D-6E8A-4147-A177-3AD203B41FA5}">
                      <a16:colId xmlns:a16="http://schemas.microsoft.com/office/drawing/2014/main" val="3226569331"/>
                    </a:ext>
                  </a:extLst>
                </a:gridCol>
                <a:gridCol w="1023611">
                  <a:extLst>
                    <a:ext uri="{9D8B030D-6E8A-4147-A177-3AD203B41FA5}">
                      <a16:colId xmlns:a16="http://schemas.microsoft.com/office/drawing/2014/main" val="1355178915"/>
                    </a:ext>
                  </a:extLst>
                </a:gridCol>
                <a:gridCol w="1023611">
                  <a:extLst>
                    <a:ext uri="{9D8B030D-6E8A-4147-A177-3AD203B41FA5}">
                      <a16:colId xmlns:a16="http://schemas.microsoft.com/office/drawing/2014/main" val="3634117985"/>
                    </a:ext>
                  </a:extLst>
                </a:gridCol>
                <a:gridCol w="1023611">
                  <a:extLst>
                    <a:ext uri="{9D8B030D-6E8A-4147-A177-3AD203B41FA5}">
                      <a16:colId xmlns:a16="http://schemas.microsoft.com/office/drawing/2014/main" val="2957287725"/>
                    </a:ext>
                  </a:extLst>
                </a:gridCol>
                <a:gridCol w="1023611">
                  <a:extLst>
                    <a:ext uri="{9D8B030D-6E8A-4147-A177-3AD203B41FA5}">
                      <a16:colId xmlns:a16="http://schemas.microsoft.com/office/drawing/2014/main" val="3594078241"/>
                    </a:ext>
                  </a:extLst>
                </a:gridCol>
                <a:gridCol w="1023611">
                  <a:extLst>
                    <a:ext uri="{9D8B030D-6E8A-4147-A177-3AD203B41FA5}">
                      <a16:colId xmlns:a16="http://schemas.microsoft.com/office/drawing/2014/main" val="3535163743"/>
                    </a:ext>
                  </a:extLst>
                </a:gridCol>
              </a:tblGrid>
              <a:tr h="4663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2800" dirty="0"/>
                        <a:t>Ребусы</a:t>
                      </a:r>
                    </a:p>
                  </a:txBody>
                  <a:tcPr marL="92176" marR="92176" marT="46087" marB="46087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2" action="ppaction://hlinksldjump"/>
                        </a:rPr>
                        <a:t>1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3" action="ppaction://hlinksldjump"/>
                        </a:rPr>
                        <a:t>2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4" action="ppaction://hlinksldjump"/>
                        </a:rPr>
                        <a:t>3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5" action="ppaction://hlinksldjump"/>
                        </a:rPr>
                        <a:t>4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6" action="ppaction://hlinksldjump"/>
                        </a:rPr>
                        <a:t>5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7" action="ppaction://hlinksldjump"/>
                        </a:rPr>
                        <a:t>6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8" action="ppaction://hlinksldjump"/>
                        </a:rPr>
                        <a:t>7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9" action="ppaction://hlinksldjump"/>
                        </a:rPr>
                        <a:t>8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10" action="ppaction://hlinksldjump"/>
                        </a:rPr>
                        <a:t>9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extLst>
                  <a:ext uri="{0D108BD9-81ED-4DB2-BD59-A6C34878D82A}">
                    <a16:rowId xmlns:a16="http://schemas.microsoft.com/office/drawing/2014/main" val="2958369571"/>
                  </a:ext>
                </a:extLst>
              </a:tr>
              <a:tr h="4663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2800" dirty="0"/>
                        <a:t>ПДД</a:t>
                      </a:r>
                    </a:p>
                  </a:txBody>
                  <a:tcPr marL="92176" marR="92176" marT="46087" marB="46087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11" action="ppaction://hlinksldjump"/>
                        </a:rPr>
                        <a:t>1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12" action="ppaction://hlinksldjump"/>
                        </a:rPr>
                        <a:t>2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13" action="ppaction://hlinksldjump"/>
                        </a:rPr>
                        <a:t>3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14" action="ppaction://hlinksldjump"/>
                        </a:rPr>
                        <a:t>4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15" action="ppaction://hlinksldjump"/>
                        </a:rPr>
                        <a:t>5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16" action="ppaction://hlinksldjump"/>
                        </a:rPr>
                        <a:t>6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17" action="ppaction://hlinksldjump"/>
                        </a:rPr>
                        <a:t>7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18" action="ppaction://hlinksldjump"/>
                        </a:rPr>
                        <a:t>8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19" action="ppaction://hlinksldjump"/>
                        </a:rPr>
                        <a:t>9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extLst>
                  <a:ext uri="{0D108BD9-81ED-4DB2-BD59-A6C34878D82A}">
                    <a16:rowId xmlns:a16="http://schemas.microsoft.com/office/drawing/2014/main" val="358855236"/>
                  </a:ext>
                </a:extLst>
              </a:tr>
              <a:tr h="4663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2800" dirty="0"/>
                        <a:t>ППБ</a:t>
                      </a:r>
                    </a:p>
                  </a:txBody>
                  <a:tcPr marL="92176" marR="92176" marT="46087" marB="46087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20" action="ppaction://hlinksldjump"/>
                        </a:rPr>
                        <a:t>1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21" action="ppaction://hlinksldjump"/>
                        </a:rPr>
                        <a:t>2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22" action="ppaction://hlinksldjump"/>
                        </a:rPr>
                        <a:t>3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23" action="ppaction://hlinksldjump"/>
                        </a:rPr>
                        <a:t>4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24" action="ppaction://hlinksldjump"/>
                        </a:rPr>
                        <a:t>5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25" action="ppaction://hlinksldjump"/>
                        </a:rPr>
                        <a:t>6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26" action="ppaction://hlinksldjump"/>
                        </a:rPr>
                        <a:t>7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27" action="ppaction://hlinksldjump"/>
                        </a:rPr>
                        <a:t>8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28" action="ppaction://hlinksldjump"/>
                        </a:rPr>
                        <a:t>9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extLst>
                  <a:ext uri="{0D108BD9-81ED-4DB2-BD59-A6C34878D82A}">
                    <a16:rowId xmlns:a16="http://schemas.microsoft.com/office/drawing/2014/main" val="1622956076"/>
                  </a:ext>
                </a:extLst>
              </a:tr>
              <a:tr h="567085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2800" dirty="0"/>
                        <a:t>Загадки</a:t>
                      </a:r>
                    </a:p>
                  </a:txBody>
                  <a:tcPr marL="92176" marR="92176" marT="46087" marB="46087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29" action="ppaction://hlinksldjump"/>
                        </a:rPr>
                        <a:t>1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30" action="ppaction://hlinksldjump"/>
                        </a:rPr>
                        <a:t>2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31" action="ppaction://hlinksldjump"/>
                        </a:rPr>
                        <a:t>3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32" action="ppaction://hlinksldjump"/>
                        </a:rPr>
                        <a:t>4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33" action="ppaction://hlinksldjump"/>
                        </a:rPr>
                        <a:t>5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34" action="ppaction://hlinksldjump"/>
                        </a:rPr>
                        <a:t>6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35" action="ppaction://hlinksldjump"/>
                        </a:rPr>
                        <a:t>7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36" action="ppaction://hlinksldjump"/>
                        </a:rPr>
                        <a:t>8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35" action="ppaction://hlinksldjump"/>
                        </a:rPr>
                        <a:t>9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extLst>
                  <a:ext uri="{0D108BD9-81ED-4DB2-BD59-A6C34878D82A}">
                    <a16:rowId xmlns:a16="http://schemas.microsoft.com/office/drawing/2014/main" val="1781492203"/>
                  </a:ext>
                </a:extLst>
              </a:tr>
              <a:tr h="60468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2800" b="0" i="0" dirty="0"/>
                        <a:t>Что объединяет</a:t>
                      </a:r>
                    </a:p>
                  </a:txBody>
                  <a:tcPr marL="92176" marR="92176" marT="46087" marB="46087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37" action="ppaction://hlinksldjump"/>
                        </a:rPr>
                        <a:t>1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38" action="ppaction://hlinksldjump"/>
                        </a:rPr>
                        <a:t>2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39" action="ppaction://hlinksldjump"/>
                        </a:rPr>
                        <a:t>3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40" action="ppaction://hlinksldjump"/>
                        </a:rPr>
                        <a:t>4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41" action="ppaction://hlinksldjump"/>
                        </a:rPr>
                        <a:t>5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42" action="ppaction://hlinksldjump"/>
                        </a:rPr>
                        <a:t>6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43" action="ppaction://hlinksldjump"/>
                        </a:rPr>
                        <a:t>7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44" action="ppaction://hlinksldjump"/>
                        </a:rPr>
                        <a:t>8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45" action="ppaction://hlinksldjump"/>
                        </a:rPr>
                        <a:t>9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extLst>
                  <a:ext uri="{0D108BD9-81ED-4DB2-BD59-A6C34878D82A}">
                    <a16:rowId xmlns:a16="http://schemas.microsoft.com/office/drawing/2014/main" val="1684255894"/>
                  </a:ext>
                </a:extLst>
              </a:tr>
              <a:tr h="84981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2800" dirty="0"/>
                        <a:t>Анаграмма</a:t>
                      </a:r>
                    </a:p>
                  </a:txBody>
                  <a:tcPr marL="92176" marR="92176" marT="46087" marB="46087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46" action="ppaction://hlinksldjump"/>
                        </a:rPr>
                        <a:t>1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47" action="ppaction://hlinksldjump"/>
                        </a:rPr>
                        <a:t>2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48" action="ppaction://hlinksldjump"/>
                        </a:rPr>
                        <a:t>3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49" action="ppaction://hlinksldjump"/>
                        </a:rPr>
                        <a:t>4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50" action="ppaction://hlinksldjump"/>
                        </a:rPr>
                        <a:t>5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51" action="ppaction://hlinksldjump"/>
                        </a:rPr>
                        <a:t>6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52" action="ppaction://hlinksldjump"/>
                        </a:rPr>
                        <a:t>7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53" action="ppaction://hlinksldjump"/>
                        </a:rPr>
                        <a:t>8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2800" dirty="0">
                          <a:hlinkClick r:id="rId54" action="ppaction://hlinksldjump"/>
                        </a:rPr>
                        <a:t>9</a:t>
                      </a:r>
                      <a:endParaRPr lang="ru-RU" sz="2800" dirty="0"/>
                    </a:p>
                  </a:txBody>
                  <a:tcPr marL="92176" marR="92176" marT="46087" marB="46087" anchor="ctr"/>
                </a:tc>
                <a:extLst>
                  <a:ext uri="{0D108BD9-81ED-4DB2-BD59-A6C34878D82A}">
                    <a16:rowId xmlns:a16="http://schemas.microsoft.com/office/drawing/2014/main" val="2932734100"/>
                  </a:ext>
                </a:extLst>
              </a:tr>
            </a:tbl>
          </a:graphicData>
        </a:graphic>
      </p:graphicFrame>
      <p:sp>
        <p:nvSpPr>
          <p:cNvPr id="4" name="Символ &quot;Запрещено&quot;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33661A7B-D156-4ABB-897B-1AC435B6B749}"/>
              </a:ext>
            </a:extLst>
          </p:cNvPr>
          <p:cNvSpPr/>
          <p:nvPr/>
        </p:nvSpPr>
        <p:spPr>
          <a:xfrm>
            <a:off x="10530348" y="285813"/>
            <a:ext cx="1106129" cy="1096975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65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4127A6-9070-4446-9A90-D5DE48DF4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3161" y="624110"/>
            <a:ext cx="6121450" cy="1280890"/>
          </a:xfrm>
        </p:spPr>
        <p:txBody>
          <a:bodyPr/>
          <a:lstStyle/>
          <a:p>
            <a:r>
              <a:rPr lang="ru-RU" dirty="0"/>
              <a:t>Есть ли нарушения ПДД?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2111808-5FD0-4F8C-AA3D-E5884DD30B8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87389" y="348841"/>
            <a:ext cx="4695772" cy="6344569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1D86BFF5-DB3A-4762-B82D-1A226CF1D9D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Переходить дорогу в наушниках и с телефоном нельзя. Необходимо контролировать ситуацию на проезжей части дороги</a:t>
            </a:r>
          </a:p>
        </p:txBody>
      </p:sp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03F07636-20C1-4036-815E-EC1F60352264}"/>
              </a:ext>
            </a:extLst>
          </p:cNvPr>
          <p:cNvSpPr/>
          <p:nvPr/>
        </p:nvSpPr>
        <p:spPr>
          <a:xfrm>
            <a:off x="10490684" y="4953001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28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001283-38F6-4C52-BBC3-76BDB5F8C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Сформулируйте правило пожарной безопасности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B58F076-20D8-4C0F-8506-4E9DA1FF00C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692754" y="2133600"/>
            <a:ext cx="4106155" cy="3778250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DB9AE4B-66C8-4F36-9E01-DDD52736F84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ECB1F669-6076-4D97-8909-82166B94C606}"/>
              </a:ext>
            </a:extLst>
          </p:cNvPr>
          <p:cNvSpPr/>
          <p:nvPr/>
        </p:nvSpPr>
        <p:spPr>
          <a:xfrm>
            <a:off x="10464792" y="5159050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1552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CD9E52-35F4-440E-BAB1-8D8CBEA34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Какое правило нарушает мальчик?</a:t>
            </a:r>
          </a:p>
        </p:txBody>
      </p:sp>
      <p:pic>
        <p:nvPicPr>
          <p:cNvPr id="2052" name="Picture 4" descr="https://ugra-news.ru/upload/iblock/6bd/1.jpg">
            <a:extLst>
              <a:ext uri="{FF2B5EF4-FFF2-40B4-BE49-F238E27FC236}">
                <a16:creationId xmlns:a16="http://schemas.microsoft.com/office/drawing/2014/main" id="{37D005A1-B337-454C-AF42-F4E71BF03A53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924" y="1791137"/>
            <a:ext cx="6072072" cy="444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69F0573C-07FC-46F1-A59A-3D02A156593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вал 4">
            <a:hlinkClick r:id="rId3" action="ppaction://hlinksldjump"/>
            <a:extLst>
              <a:ext uri="{FF2B5EF4-FFF2-40B4-BE49-F238E27FC236}">
                <a16:creationId xmlns:a16="http://schemas.microsoft.com/office/drawing/2014/main" id="{993294D5-42A5-4F78-B199-57334B29E156}"/>
              </a:ext>
            </a:extLst>
          </p:cNvPr>
          <p:cNvSpPr/>
          <p:nvPr/>
        </p:nvSpPr>
        <p:spPr>
          <a:xfrm>
            <a:off x="10520181" y="5159050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929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81D399-7067-4D50-841F-B80978A58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Какое правило нарушили дети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63878C4-2E9A-4662-A9A2-38F94855AE3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6761" y="1588838"/>
            <a:ext cx="8531071" cy="4798726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A88137DD-F7F9-4FEC-AFA3-2EE0A650C90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0150D055-1797-4E71-A034-043C485F546E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6016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EEE71F-4EA4-4BA6-A87F-5C1B9AF7C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Чем можно тушить начинающийся пожар? 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8687AAD-9E30-4EEE-B469-D3494E2F2EE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12808" y="1904999"/>
            <a:ext cx="4473243" cy="4473243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446B3492-2F8D-4AF7-BD88-52BCFE5E6AF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Пожар можно тушить огнетушителем, водой, песком, одеялом.</a:t>
            </a:r>
          </a:p>
        </p:txBody>
      </p:sp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55A990DB-D8AD-48EC-A543-9C7055828D8B}"/>
              </a:ext>
            </a:extLst>
          </p:cNvPr>
          <p:cNvSpPr/>
          <p:nvPr/>
        </p:nvSpPr>
        <p:spPr>
          <a:xfrm>
            <a:off x="10302695" y="5024706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54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FAB25-60F6-4BFC-B622-74A9EC166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ты должен сообщить, вызывая пожарных?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B65B00-4198-4498-A0AB-A4D216FBF1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FDFCF5E-443D-4523-A5B1-9652B5C93E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10813" y="2126222"/>
            <a:ext cx="9793798" cy="3777622"/>
          </a:xfrm>
        </p:spPr>
        <p:txBody>
          <a:bodyPr>
            <a:normAutofit/>
          </a:bodyPr>
          <a:lstStyle/>
          <a:p>
            <a:r>
              <a:rPr lang="ru-RU" sz="2800" dirty="0"/>
              <a:t>Необходимо сообщить свой точный адрес, фамилию, имя и что горит.</a:t>
            </a:r>
          </a:p>
        </p:txBody>
      </p:sp>
      <p:sp>
        <p:nvSpPr>
          <p:cNvPr id="5" name="Овал 4">
            <a:hlinkClick r:id="rId2" action="ppaction://hlinksldjump"/>
            <a:extLst>
              <a:ext uri="{FF2B5EF4-FFF2-40B4-BE49-F238E27FC236}">
                <a16:creationId xmlns:a16="http://schemas.microsoft.com/office/drawing/2014/main" id="{CA18A781-D768-478E-BB13-95E61A74A5F5}"/>
              </a:ext>
            </a:extLst>
          </p:cNvPr>
          <p:cNvSpPr/>
          <p:nvPr/>
        </p:nvSpPr>
        <p:spPr>
          <a:xfrm>
            <a:off x="10302695" y="5024706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3258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AA36ED-0643-4D68-A3C3-16A30D0BE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Зачем белят печи в частных домах?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BD0250-4782-4917-B71E-81BE1AA2EB4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269647C-BCF3-4DF5-A58F-6F180724F3F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Чтобы видеть, где есть щели и идёт дым</a:t>
            </a:r>
          </a:p>
        </p:txBody>
      </p:sp>
      <p:sp>
        <p:nvSpPr>
          <p:cNvPr id="5" name="Овал 4">
            <a:hlinkClick r:id="rId2" action="ppaction://hlinksldjump"/>
            <a:extLst>
              <a:ext uri="{FF2B5EF4-FFF2-40B4-BE49-F238E27FC236}">
                <a16:creationId xmlns:a16="http://schemas.microsoft.com/office/drawing/2014/main" id="{2B06AB90-2407-41B4-823B-73A255B5C333}"/>
              </a:ext>
            </a:extLst>
          </p:cNvPr>
          <p:cNvSpPr/>
          <p:nvPr/>
        </p:nvSpPr>
        <p:spPr>
          <a:xfrm>
            <a:off x="10302695" y="5024706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019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9FB675-7548-4EE1-90E2-AC346A92E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Приведите примеры пословиц , связанные с огнём, пожаром.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004F23-2391-41E2-9854-9F0A0B4E0F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905000"/>
            <a:ext cx="5988676" cy="4006222"/>
          </a:xfrm>
        </p:spPr>
        <p:txBody>
          <a:bodyPr>
            <a:normAutofit fontScale="85000" lnSpcReduction="10000"/>
          </a:bodyPr>
          <a:lstStyle/>
          <a:p>
            <a:r>
              <a:rPr lang="ru-RU" sz="2100" dirty="0"/>
              <a:t>Дыма без огня не бывает.</a:t>
            </a:r>
          </a:p>
          <a:p>
            <a:r>
              <a:rPr lang="ru-RU" sz="2100" dirty="0"/>
              <a:t>•Там не загорится, где огня нет.</a:t>
            </a:r>
          </a:p>
          <a:p>
            <a:r>
              <a:rPr lang="ru-RU" sz="2100" dirty="0"/>
              <a:t>•Солома с огнем не дружит.</a:t>
            </a:r>
          </a:p>
          <a:p>
            <a:r>
              <a:rPr lang="ru-RU" sz="2100" dirty="0"/>
              <a:t>•Из огня да в полымя.</a:t>
            </a:r>
          </a:p>
          <a:p>
            <a:r>
              <a:rPr lang="ru-RU" sz="2100" dirty="0"/>
              <a:t>•Спички не тронь – в них огонь.</a:t>
            </a:r>
          </a:p>
          <a:p>
            <a:r>
              <a:rPr lang="ru-RU" sz="2100" dirty="0"/>
              <a:t>•Спичка невеличка, огонь великан.</a:t>
            </a:r>
          </a:p>
          <a:p>
            <a:r>
              <a:rPr lang="ru-RU" sz="2100" dirty="0"/>
              <a:t>•Жжется печь, ее не тронь, потому что в ней огонь.</a:t>
            </a:r>
          </a:p>
          <a:p>
            <a:r>
              <a:rPr lang="ru-RU" sz="2100" dirty="0"/>
              <a:t>•Искру туши до пожара, беду отводи до удара.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A5B5522-2B7A-4EA1-B418-0B1ADB7BFA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90746" y="2126222"/>
            <a:ext cx="4622711" cy="4107668"/>
          </a:xfrm>
        </p:spPr>
        <p:txBody>
          <a:bodyPr>
            <a:normAutofit fontScale="85000" lnSpcReduction="10000"/>
          </a:bodyPr>
          <a:lstStyle/>
          <a:p>
            <a:r>
              <a:rPr lang="ru-RU" sz="1900" dirty="0"/>
              <a:t>•Там не загорится, где огня нет.</a:t>
            </a:r>
          </a:p>
          <a:p>
            <a:r>
              <a:rPr lang="ru-RU" sz="1900" dirty="0"/>
              <a:t>•Не имей привычки, носить в кармане спички.</a:t>
            </a:r>
          </a:p>
          <a:p>
            <a:r>
              <a:rPr lang="ru-RU" sz="1900" dirty="0"/>
              <a:t>•Коробка спичек хоть мала, но может сделать много зла.</a:t>
            </a:r>
          </a:p>
          <a:p>
            <a:r>
              <a:rPr lang="ru-RU" sz="1900" dirty="0"/>
              <a:t>•Пожар могут вызвать электроприборы, когда остаются без надзора.</a:t>
            </a:r>
          </a:p>
          <a:p>
            <a:r>
              <a:rPr lang="ru-RU" sz="1900" dirty="0"/>
              <a:t>•Со спичками игры опасны всегда, от маленькой искры – большая беда.</a:t>
            </a:r>
          </a:p>
          <a:p>
            <a:r>
              <a:rPr lang="ru-RU" sz="1900" dirty="0"/>
              <a:t>•Не имей привычки носить в кармане спички.</a:t>
            </a:r>
          </a:p>
          <a:p>
            <a:r>
              <a:rPr lang="ru-RU" sz="1900" dirty="0"/>
              <a:t>•Маленькая спичка сжигает большой лес.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08717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50CF69-3F64-4586-A761-616DA5959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Если огонь, прекращает быть управляемым, что это?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CEA11F-7A8A-4672-B742-67C34CC1475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Пожар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92E6D15-BEC1-44A9-B893-2E966DC4997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вал 4">
            <a:hlinkClick r:id="rId2" action="ppaction://hlinksldjump"/>
            <a:extLst>
              <a:ext uri="{FF2B5EF4-FFF2-40B4-BE49-F238E27FC236}">
                <a16:creationId xmlns:a16="http://schemas.microsoft.com/office/drawing/2014/main" id="{CCB65E6B-BD32-4208-BD45-03B7B527C014}"/>
              </a:ext>
            </a:extLst>
          </p:cNvPr>
          <p:cNvSpPr/>
          <p:nvPr/>
        </p:nvSpPr>
        <p:spPr>
          <a:xfrm>
            <a:off x="10302695" y="5024706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5803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C845B5-745F-444E-A93A-0D13257E2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Что является более опасным предметом: канистра с бензином или пустая канистра?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C3C4B2-5AD0-4CF4-977C-E9920C99762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798FB5-6F46-404F-B358-7C574E97579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800" b="1" i="1" dirty="0"/>
              <a:t>Пустая, т.к. в ней образуются пары бензина и воздуха, а это взрывоопасно</a:t>
            </a:r>
            <a:endParaRPr lang="ru-RU" sz="2800" dirty="0"/>
          </a:p>
        </p:txBody>
      </p:sp>
      <p:sp>
        <p:nvSpPr>
          <p:cNvPr id="5" name="Овал 4">
            <a:hlinkClick r:id="rId2" action="ppaction://hlinksldjump"/>
            <a:extLst>
              <a:ext uri="{FF2B5EF4-FFF2-40B4-BE49-F238E27FC236}">
                <a16:creationId xmlns:a16="http://schemas.microsoft.com/office/drawing/2014/main" id="{134A613F-711B-4C87-B2D7-7B54688233DE}"/>
              </a:ext>
            </a:extLst>
          </p:cNvPr>
          <p:cNvSpPr/>
          <p:nvPr/>
        </p:nvSpPr>
        <p:spPr>
          <a:xfrm>
            <a:off x="10302695" y="5024706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656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94F61B-8FD1-40AD-ADAF-522B99723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638858"/>
            <a:ext cx="8911687" cy="1280890"/>
          </a:xfrm>
        </p:spPr>
        <p:txBody>
          <a:bodyPr/>
          <a:lstStyle/>
          <a:p>
            <a:r>
              <a:rPr lang="ru-RU" dirty="0"/>
              <a:t>Квартирная кража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13965DD-252E-4C58-BB06-D958BD20799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b="51285"/>
          <a:stretch/>
        </p:blipFill>
        <p:spPr>
          <a:xfrm>
            <a:off x="526268" y="1460687"/>
            <a:ext cx="8029121" cy="19683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77ED6C0-1C4C-499A-8059-DB7DDBC75B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000"/>
          <a:stretch/>
        </p:blipFill>
        <p:spPr>
          <a:xfrm>
            <a:off x="5620153" y="3429000"/>
            <a:ext cx="5546008" cy="3107677"/>
          </a:xfrm>
          <a:prstGeom prst="rect">
            <a:avLst/>
          </a:prstGeom>
        </p:spPr>
      </p:pic>
      <p:sp>
        <p:nvSpPr>
          <p:cNvPr id="7" name="Овал 6">
            <a:hlinkClick r:id="rId4" action="ppaction://hlinksldjump"/>
            <a:extLst>
              <a:ext uri="{FF2B5EF4-FFF2-40B4-BE49-F238E27FC236}">
                <a16:creationId xmlns:a16="http://schemas.microsoft.com/office/drawing/2014/main" id="{988C4CEC-5FAD-4D33-9BE6-BFFE18AE16FB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2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DB8629-0108-488B-B9ED-2185ACA9A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324" y="442452"/>
            <a:ext cx="9882288" cy="1462548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Бинт стерильный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05EF96-BC07-4E98-8F81-80DBEAB91B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22324" y="2133600"/>
            <a:ext cx="5280752" cy="377762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Arial Black" panose="020B0A04020102020204" pitchFamily="34" charset="0"/>
              </a:rPr>
              <a:t>Никогда места ожогов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Arial Black" panose="020B0A04020102020204" pitchFamily="34" charset="0"/>
              </a:rPr>
              <a:t>Пальцами не надо трогать,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Arial Black" panose="020B0A04020102020204" pitchFamily="34" charset="0"/>
              </a:rPr>
              <a:t>И нельзя волдырь ужасный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Arial Black" panose="020B0A04020102020204" pitchFamily="34" charset="0"/>
              </a:rPr>
              <a:t>Мазать спиртом или маслом.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Arial Black" panose="020B0A04020102020204" pitchFamily="34" charset="0"/>
              </a:rPr>
              <a:t>На ожог на коже сильный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Arial Black" panose="020B0A04020102020204" pitchFamily="34" charset="0"/>
              </a:rPr>
              <a:t>Можно класть лишь…</a:t>
            </a: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46B9EA2-4D34-4804-86B5-1F94DCC77BF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454504" y="628036"/>
            <a:ext cx="4737496" cy="4737496"/>
          </a:xfrm>
          <a:prstGeom prst="rect">
            <a:avLst/>
          </a:prstGeom>
        </p:spPr>
      </p:pic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CC3A3BFD-72B8-4FCE-93A3-B5A0399B8ED1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08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D8B68D-03EA-4187-87EC-036B79EDC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1756" y="624110"/>
            <a:ext cx="9262856" cy="1071955"/>
          </a:xfrm>
        </p:spPr>
        <p:txBody>
          <a:bodyPr>
            <a:normAutofit fontScale="90000"/>
          </a:bodyPr>
          <a:lstStyle/>
          <a:p>
            <a:r>
              <a:rPr lang="ru-RU" dirty="0"/>
              <a:t>ртуть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CC0C97-090B-4582-AD17-90EBE427993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Если видишь где попало</a:t>
            </a:r>
          </a:p>
          <a:p>
            <a:pPr marL="0" indent="0">
              <a:buNone/>
            </a:pPr>
            <a:r>
              <a:rPr lang="ru-RU" dirty="0"/>
              <a:t>Капли жидкого металла,</a:t>
            </a:r>
          </a:p>
          <a:p>
            <a:pPr marL="0" indent="0">
              <a:buNone/>
            </a:pPr>
            <a:r>
              <a:rPr lang="ru-RU" dirty="0"/>
              <a:t>С ними рядом не играй,</a:t>
            </a:r>
          </a:p>
          <a:p>
            <a:pPr marL="0" indent="0">
              <a:buNone/>
            </a:pPr>
            <a:r>
              <a:rPr lang="ru-RU" dirty="0"/>
              <a:t>А скорее убегай.</a:t>
            </a:r>
          </a:p>
          <a:p>
            <a:pPr marL="0" indent="0">
              <a:buNone/>
            </a:pPr>
            <a:r>
              <a:rPr lang="ru-RU" dirty="0"/>
              <a:t>Ядовита просто жуть</a:t>
            </a:r>
          </a:p>
          <a:p>
            <a:pPr marL="0" indent="0">
              <a:buNone/>
            </a:pPr>
            <a:r>
              <a:rPr lang="ru-RU" dirty="0"/>
              <a:t>Металлическая…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B6F9798-0857-4D87-A8D1-0E8450509DE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0" y="1070198"/>
            <a:ext cx="6106642" cy="3339570"/>
          </a:xfrm>
          <a:prstGeom prst="rect">
            <a:avLst/>
          </a:prstGeom>
        </p:spPr>
      </p:pic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791A165E-77A0-4B89-B935-D461896ED26C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76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DD6E98-7003-4D0E-8593-07250A976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муравей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ABFA17-536E-418F-B4D5-BB9242476A7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Он живет в большущей куче,</a:t>
            </a:r>
          </a:p>
          <a:p>
            <a:pPr marL="0" indent="0">
              <a:buNone/>
            </a:pPr>
            <a:r>
              <a:rPr lang="ru-RU" dirty="0"/>
              <a:t>Ты его не трогай лучше,</a:t>
            </a:r>
          </a:p>
          <a:p>
            <a:pPr marL="0" indent="0">
              <a:buNone/>
            </a:pPr>
            <a:r>
              <a:rPr lang="ru-RU" dirty="0"/>
              <a:t>Хоть и маленький на вид,</a:t>
            </a:r>
          </a:p>
          <a:p>
            <a:pPr marL="0" indent="0">
              <a:buNone/>
            </a:pPr>
            <a:r>
              <a:rPr lang="ru-RU" dirty="0"/>
              <a:t>За обиды больно мстит.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23A5AAF-7D77-4753-A0E9-9BB71E8C918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91723" y="1505738"/>
            <a:ext cx="5312946" cy="3892172"/>
          </a:xfrm>
          <a:prstGeom prst="rect">
            <a:avLst/>
          </a:prstGeom>
        </p:spPr>
      </p:pic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7C98BC6B-F7B5-453A-BF67-DF6771B6B9B5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21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1478C-C595-4E50-A659-BB35A7689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Фейерверк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740CA4-835A-464B-9215-B515E4AB3A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9303" y="2133600"/>
            <a:ext cx="5103773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</a:rPr>
              <a:t>Наполнен порохом снаряд.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</a:rPr>
              <a:t>Он ждет команды от ребят.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</a:rPr>
              <a:t>Огнями разными сверкает,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</a:rPr>
              <a:t>Под облака, когда взлетает.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A2CBDA2-4FFD-48B7-BCD3-2789D6AAB35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03075" y="1227683"/>
            <a:ext cx="4819155" cy="4819155"/>
          </a:xfrm>
          <a:prstGeom prst="rect">
            <a:avLst/>
          </a:prstGeom>
        </p:spPr>
      </p:pic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C84A38E7-FCCE-478D-90EE-BD68068B9B14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35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CA0B54-C354-44C2-9E34-F133EF0A5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Дым.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F1BA28-0AC1-4322-82D1-62292E7520F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 доме печку затопили,</a:t>
            </a:r>
          </a:p>
          <a:p>
            <a:pPr marL="0" indent="0">
              <a:buNone/>
            </a:pPr>
            <a:r>
              <a:rPr lang="ru-RU" dirty="0"/>
              <a:t>А заслонку не открыли.</a:t>
            </a:r>
          </a:p>
          <a:p>
            <a:pPr marL="0" indent="0">
              <a:buNone/>
            </a:pPr>
            <a:r>
              <a:rPr lang="ru-RU" dirty="0"/>
              <a:t>Не пошел он по трубе,</a:t>
            </a:r>
          </a:p>
          <a:p>
            <a:pPr marL="0" indent="0">
              <a:buNone/>
            </a:pPr>
            <a:r>
              <a:rPr lang="ru-RU" dirty="0"/>
              <a:t>А столбом стоит в избе.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B04F502-B9B9-4AA2-93B2-110689ED948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08264" y="1691571"/>
            <a:ext cx="5709123" cy="3806082"/>
          </a:xfrm>
          <a:prstGeom prst="rect">
            <a:avLst/>
          </a:prstGeom>
        </p:spPr>
      </p:pic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2D261B8A-4477-4B42-BB35-F0D1760D9E0A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84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9DD230-E489-4867-A601-EA52D960B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Искра.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636D3E-1351-4F55-BC33-EE11021E73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91354" y="2125976"/>
            <a:ext cx="4313864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Полено в топке полыхает</a:t>
            </a:r>
          </a:p>
          <a:p>
            <a:pPr marL="0" indent="0">
              <a:buNone/>
            </a:pPr>
            <a:r>
              <a:rPr lang="ru-RU" sz="2400" b="1" dirty="0"/>
              <a:t>И «звезды» эти в нас бросает.</a:t>
            </a:r>
          </a:p>
          <a:p>
            <a:pPr marL="0" indent="0">
              <a:buNone/>
            </a:pPr>
            <a:r>
              <a:rPr lang="ru-RU" sz="2400" b="1" dirty="0"/>
              <a:t>Одна горящая частица</a:t>
            </a:r>
          </a:p>
          <a:p>
            <a:pPr marL="0" indent="0">
              <a:buNone/>
            </a:pPr>
            <a:r>
              <a:rPr lang="ru-RU" sz="2400" b="1" dirty="0"/>
              <a:t>Пожаром может обратиться.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B87891C-FC8C-4977-9520-611A9719E0E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82014" y="2399925"/>
            <a:ext cx="5522597" cy="3672741"/>
          </a:xfrm>
          <a:prstGeom prst="rect">
            <a:avLst/>
          </a:prstGeom>
        </p:spPr>
      </p:pic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36DB7A12-1A36-449E-B1A3-09B87685E21A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30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92E7F3-F2DC-4FD6-BBE3-524E7FE44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Огнетушитель.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6B47F5-EC07-4228-B2E5-C03CC84A157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Висит – молчит,</a:t>
            </a:r>
          </a:p>
          <a:p>
            <a:pPr marL="0" indent="0">
              <a:buNone/>
            </a:pPr>
            <a:r>
              <a:rPr lang="ru-RU" dirty="0"/>
              <a:t>А перевернешь, шипит,</a:t>
            </a:r>
          </a:p>
          <a:p>
            <a:pPr marL="0" indent="0">
              <a:buNone/>
            </a:pPr>
            <a:r>
              <a:rPr lang="ru-RU" dirty="0"/>
              <a:t>И пена летит.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BB79F06-A6B2-4FB6-BE2E-001B4D454A9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03076" y="1186127"/>
            <a:ext cx="5047763" cy="5047763"/>
          </a:xfrm>
          <a:prstGeom prst="rect">
            <a:avLst/>
          </a:prstGeom>
        </p:spPr>
      </p:pic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1772EE3A-A125-488C-B89C-5E170BD64E19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14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4CBE2C-A8A8-4272-AB0B-2098D1572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Зола.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FF335D-9F94-4F7B-9BE4-F88E1C2076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14025" y="2163097"/>
            <a:ext cx="4313864" cy="377762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Хозяйка топит печь на кухне,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Скажи, когда огонь потухнет,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То что останется от дров?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Назвать мне слово ты готов?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24D77E7-F099-454F-9C4A-8F483F9A516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5999" y="1487147"/>
            <a:ext cx="5579455" cy="4249975"/>
          </a:xfrm>
          <a:prstGeom prst="rect">
            <a:avLst/>
          </a:prstGeom>
        </p:spPr>
      </p:pic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83A02A41-A28D-4128-B86A-ECBA544E0D5F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97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18435C-300A-404F-B606-C56546C4F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Кислород.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96B966-86EA-4C97-A98B-3D93990572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2644" y="1646128"/>
            <a:ext cx="4313864" cy="377762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Я — коварный поджигатель!</a:t>
            </a:r>
          </a:p>
          <a:p>
            <a:pPr marL="0" indent="0">
              <a:buNone/>
            </a:pPr>
            <a:r>
              <a:rPr lang="ru-RU" dirty="0"/>
              <a:t>Вы огня хотите — нате!</a:t>
            </a:r>
          </a:p>
          <a:p>
            <a:pPr marL="0" indent="0">
              <a:buNone/>
            </a:pPr>
            <a:r>
              <a:rPr lang="ru-RU" dirty="0"/>
              <a:t>Я — всесильный окислитель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2FC502D-0338-4CFB-8776-9D060C7615A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67259" y="1646128"/>
            <a:ext cx="5381446" cy="3515807"/>
          </a:xfrm>
          <a:prstGeom prst="rect">
            <a:avLst/>
          </a:prstGeom>
        </p:spPr>
      </p:pic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CB0E20F1-2B1E-40BF-9500-814658545C1C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36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408B743-C104-4EA5-9493-79579C419A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5375" r="93625">
                        <a14:foregroundMark x1="6000" y1="32250" x2="8500" y2="52125"/>
                        <a14:foregroundMark x1="8500" y1="52125" x2="5625" y2="62125"/>
                        <a14:foregroundMark x1="92250" y1="37875" x2="93625" y2="67750"/>
                        <a14:foregroundMark x1="5375" y1="29000" x2="12625" y2="32500"/>
                        <a14:foregroundMark x1="12625" y1="32500" x2="14000" y2="32500"/>
                      </a14:backgroundRemoval>
                    </a14:imgEffect>
                  </a14:imgLayer>
                </a14:imgProps>
              </a:ext>
            </a:extLst>
          </a:blip>
          <a:srcRect t="27854" b="29490"/>
          <a:stretch/>
        </p:blipFill>
        <p:spPr>
          <a:xfrm>
            <a:off x="2391875" y="1926244"/>
            <a:ext cx="5746750" cy="2309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4A48F3-F35B-4012-A45A-D4C47B5C9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Аптечка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A7A640D2-854A-4200-963C-2F75748118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250" r="97250">
                        <a14:foregroundMark x1="14125" y1="37625" x2="14250" y2="53625"/>
                        <a14:foregroundMark x1="14250" y1="53625" x2="18125" y2="66500"/>
                        <a14:foregroundMark x1="18125" y1="66500" x2="27625" y2="74875"/>
                        <a14:foregroundMark x1="27625" y1="74875" x2="46000" y2="78875"/>
                        <a14:foregroundMark x1="46000" y1="78875" x2="62750" y2="66875"/>
                        <a14:foregroundMark x1="62750" y1="66875" x2="88875" y2="59875"/>
                        <a14:foregroundMark x1="88875" y1="59875" x2="93750" y2="45125"/>
                        <a14:foregroundMark x1="93750" y1="45125" x2="88875" y2="32375"/>
                        <a14:foregroundMark x1="88875" y1="32375" x2="76750" y2="22500"/>
                        <a14:foregroundMark x1="76750" y1="22500" x2="40500" y2="25000"/>
                        <a14:foregroundMark x1="40500" y1="25000" x2="14250" y2="38625"/>
                        <a14:foregroundMark x1="14250" y1="38625" x2="13375" y2="42750"/>
                        <a14:foregroundMark x1="11375" y1="37250" x2="2875" y2="49625"/>
                        <a14:foregroundMark x1="2875" y1="49625" x2="7250" y2="62250"/>
                        <a14:foregroundMark x1="7250" y1="62250" x2="18125" y2="75500"/>
                        <a14:foregroundMark x1="17625" y1="81000" x2="2875" y2="58875"/>
                        <a14:foregroundMark x1="2875" y1="58875" x2="1250" y2="45500"/>
                        <a14:foregroundMark x1="1250" y1="45500" x2="9375" y2="34875"/>
                        <a14:foregroundMark x1="9375" y1="34875" x2="28625" y2="25625"/>
                        <a14:foregroundMark x1="98125" y1="59875" x2="96625" y2="45750"/>
                        <a14:foregroundMark x1="96625" y1="45750" x2="97250" y2="43500"/>
                      </a14:backgroundRemoval>
                    </a14:imgEffect>
                  </a14:imgLayer>
                </a14:imgProps>
              </a:ext>
            </a:extLst>
          </a:blip>
          <a:srcRect t="11905" b="10806"/>
          <a:stretch/>
        </p:blipFill>
        <p:spPr>
          <a:xfrm>
            <a:off x="384976" y="3937819"/>
            <a:ext cx="3778250" cy="292018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8BC3974-5438-4792-8B75-CD80E958952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1624" r="21413"/>
          <a:stretch/>
        </p:blipFill>
        <p:spPr>
          <a:xfrm>
            <a:off x="9247239" y="1905000"/>
            <a:ext cx="2654710" cy="46604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A333441-4007-4742-AECD-361A82604C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115" b="93128" l="10000" r="90000">
                        <a14:foregroundMark x1="42417" y1="12687" x2="47667" y2="5022"/>
                        <a14:foregroundMark x1="47667" y1="5022" x2="53500" y2="11013"/>
                        <a14:foregroundMark x1="53500" y1="11013" x2="53167" y2="16388"/>
                        <a14:foregroundMark x1="38750" y1="6696" x2="47417" y2="5198"/>
                        <a14:foregroundMark x1="47417" y1="5198" x2="55750" y2="5286"/>
                        <a14:foregroundMark x1="55750" y1="5286" x2="56667" y2="12511"/>
                        <a14:foregroundMark x1="56667" y1="12511" x2="55833" y2="15683"/>
                        <a14:foregroundMark x1="58250" y1="14802" x2="59500" y2="7489"/>
                        <a14:foregroundMark x1="59500" y1="7489" x2="52833" y2="4493"/>
                        <a14:foregroundMark x1="52833" y1="4493" x2="39167" y2="5198"/>
                        <a14:foregroundMark x1="38500" y1="3612" x2="41015" y2="3328"/>
                        <a14:foregroundMark x1="32417" y1="84758" x2="36917" y2="90396"/>
                        <a14:foregroundMark x1="36917" y1="90396" x2="53000" y2="89251"/>
                        <a14:foregroundMark x1="53000" y1="89251" x2="59667" y2="90308"/>
                        <a14:foregroundMark x1="59667" y1="90308" x2="64750" y2="87489"/>
                        <a14:foregroundMark x1="58250" y1="94009" x2="50833" y2="93304"/>
                        <a14:foregroundMark x1="50833" y1="93304" x2="59750" y2="93128"/>
                        <a14:foregroundMark x1="59750" y1="93128" x2="60750" y2="93128"/>
                        <a14:backgroundMark x1="38333" y1="1938" x2="61083" y2="28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43124" y="2612922"/>
            <a:ext cx="4178927" cy="3952568"/>
          </a:xfrm>
          <a:prstGeom prst="rect">
            <a:avLst/>
          </a:prstGeom>
        </p:spPr>
      </p:pic>
      <p:sp>
        <p:nvSpPr>
          <p:cNvPr id="13" name="Овал 12">
            <a:hlinkClick r:id="rId9" action="ppaction://hlinksldjump"/>
            <a:extLst>
              <a:ext uri="{FF2B5EF4-FFF2-40B4-BE49-F238E27FC236}">
                <a16:creationId xmlns:a16="http://schemas.microsoft.com/office/drawing/2014/main" id="{3261AC27-5AF5-4455-B586-48D1B94139D9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91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A98979-5D7F-4957-A58F-7457D29F9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Заложник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1A2F8E-CE4F-4FA8-BD9C-A7EBDCE42D9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40157" y="1905000"/>
            <a:ext cx="8911686" cy="4031477"/>
          </a:xfrm>
          <a:prstGeom prst="rect">
            <a:avLst/>
          </a:prstGeom>
        </p:spPr>
      </p:pic>
      <p:sp>
        <p:nvSpPr>
          <p:cNvPr id="4" name="Овал 3">
            <a:hlinkClick r:id="rId3" action="ppaction://hlinksldjump"/>
            <a:extLst>
              <a:ext uri="{FF2B5EF4-FFF2-40B4-BE49-F238E27FC236}">
                <a16:creationId xmlns:a16="http://schemas.microsoft.com/office/drawing/2014/main" id="{03458AF4-DA31-46BF-93BD-368AD71C52F0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0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58BBFF-6ADE-440B-9200-7BF7B58A4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Пожарный Щит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7CACE59-9DE7-4C6E-B354-33010DC8D8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50" b="94375" l="10000" r="90000">
                        <a14:foregroundMark x1="34500" y1="89875" x2="46500" y2="94375"/>
                        <a14:foregroundMark x1="46500" y1="94375" x2="57000" y2="75750"/>
                        <a14:foregroundMark x1="57000" y1="75750" x2="56250" y2="59000"/>
                        <a14:foregroundMark x1="56250" y1="59000" x2="47000" y2="48875"/>
                        <a14:foregroundMark x1="47000" y1="48875" x2="32000" y2="53250"/>
                        <a14:foregroundMark x1="32000" y1="53250" x2="41125" y2="39500"/>
                        <a14:foregroundMark x1="41125" y1="39500" x2="62750" y2="41875"/>
                        <a14:foregroundMark x1="62750" y1="41875" x2="54375" y2="52375"/>
                        <a14:foregroundMark x1="54375" y1="52375" x2="40500" y2="27500"/>
                        <a14:foregroundMark x1="40500" y1="27500" x2="50750" y2="17250"/>
                        <a14:foregroundMark x1="50750" y1="17250" x2="71875" y2="25125"/>
                        <a14:foregroundMark x1="44250" y1="20000" x2="52375" y2="10250"/>
                        <a14:foregroundMark x1="52375" y1="10250" x2="65250" y2="6375"/>
                        <a14:foregroundMark x1="65250" y1="6375" x2="70375" y2="1250"/>
                        <a14:foregroundMark x1="33625" y1="32875" x2="33250" y2="38000"/>
                        <a14:foregroundMark x1="29750" y1="39500" x2="41000" y2="32625"/>
                        <a14:foregroundMark x1="41000" y1="32625" x2="54875" y2="33875"/>
                        <a14:foregroundMark x1="54875" y1="33875" x2="60250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43361" y="2561303"/>
            <a:ext cx="4016478" cy="401647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CEADCE-EA63-4E30-BA40-D95F387EF2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34" b="94379" l="3591" r="95028">
                        <a14:foregroundMark x1="10083" y1="81213" x2="3177" y2="94675"/>
                        <a14:foregroundMark x1="3177" y1="94675" x2="10221" y2="94379"/>
                        <a14:foregroundMark x1="10221" y1="94379" x2="16298" y2="91124"/>
                        <a14:foregroundMark x1="8425" y1="89497" x2="3729" y2="92012"/>
                        <a14:foregroundMark x1="88812" y1="11243" x2="94475" y2="5917"/>
                        <a14:foregroundMark x1="94475" y1="5917" x2="95028" y2="4734"/>
                      </a14:backgroundRemoval>
                    </a14:imgEffect>
                  </a14:imgLayer>
                </a14:imgProps>
              </a:ext>
            </a:extLst>
          </a:blip>
          <a:srcRect l="-2190" r="2190"/>
          <a:stretch/>
        </p:blipFill>
        <p:spPr>
          <a:xfrm>
            <a:off x="7469173" y="2561303"/>
            <a:ext cx="4196031" cy="3917841"/>
          </a:xfrm>
          <a:prstGeom prst="diagStripe">
            <a:avLst>
              <a:gd name="adj" fmla="val 100000"/>
            </a:avLst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51E9BB-11C4-4BBB-B8BC-85ABF24D7C1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8364" l="10000" r="90000">
                        <a14:foregroundMark x1="48545" y1="98364" x2="48000" y2="88909"/>
                        <a14:foregroundMark x1="48000" y1="88909" x2="48727" y2="86182"/>
                      </a14:backgroundRemoval>
                    </a14:imgEffect>
                  </a14:imgLayer>
                </a14:imgProps>
              </a:ext>
            </a:extLst>
          </a:blip>
          <a:srcRect l="11220" t="25214" r="12111"/>
          <a:stretch/>
        </p:blipFill>
        <p:spPr>
          <a:xfrm>
            <a:off x="3652682" y="2659940"/>
            <a:ext cx="4016479" cy="391784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FDB225-ED03-4221-A52F-EE08D14835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984" b="96102" l="2422" r="96318">
                        <a14:foregroundMark x1="57074" y1="5984" x2="88178" y2="20127"/>
                        <a14:foregroundMark x1="88178" y1="20127" x2="87112" y2="28649"/>
                        <a14:foregroundMark x1="87112" y1="28649" x2="79554" y2="38713"/>
                        <a14:foregroundMark x1="21849" y1="80094" x2="22965" y2="79057"/>
                        <a14:foregroundMark x1="9496" y1="91568" x2="13535" y2="87816"/>
                        <a14:foregroundMark x1="25507" y1="73903" x2="26453" y2="71985"/>
                        <a14:foregroundMark x1="22965" y1="79057" x2="23690" y2="77588"/>
                        <a14:foregroundMark x1="26453" y1="71985" x2="26453" y2="71623"/>
                        <a14:foregroundMark x1="1841" y1="90299" x2="7461" y2="96102"/>
                        <a14:foregroundMark x1="7461" y1="96102" x2="10174" y2="95739"/>
                        <a14:foregroundMark x1="4167" y1="92656" x2="2616" y2="92294"/>
                        <a14:foregroundMark x1="94089" y1="17860" x2="91182" y2="26111"/>
                        <a14:foregroundMark x1="91182" y1="26111" x2="90601" y2="26927"/>
                        <a14:foregroundMark x1="94961" y1="15956" x2="96318" y2="18676"/>
                        <a14:backgroundMark x1="16182" y1="86219" x2="19864" y2="79964"/>
                        <a14:backgroundMark x1="19864" y1="79964" x2="26938" y2="73980"/>
                        <a14:backgroundMark x1="22093" y1="80870" x2="24225" y2="73164"/>
                        <a14:backgroundMark x1="24225" y1="73164" x2="15019" y2="85313"/>
                        <a14:backgroundMark x1="15019" y1="85313" x2="15213" y2="88214"/>
                        <a14:backgroundMark x1="18702" y1="85131" x2="29264" y2="73708"/>
                        <a14:backgroundMark x1="29264" y1="73708" x2="25291" y2="82865"/>
                        <a14:backgroundMark x1="25291" y1="82865" x2="17733" y2="90027"/>
                        <a14:backgroundMark x1="17733" y1="90027" x2="21899" y2="79964"/>
                        <a14:backgroundMark x1="21899" y1="79964" x2="16570" y2="85131"/>
                        <a14:backgroundMark x1="16570" y1="85131" x2="18217" y2="84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669160" y="818173"/>
            <a:ext cx="3509894" cy="3751369"/>
          </a:xfrm>
          <a:prstGeom prst="rect">
            <a:avLst/>
          </a:prstGeom>
        </p:spPr>
      </p:pic>
      <p:sp>
        <p:nvSpPr>
          <p:cNvPr id="8" name="Овал 7">
            <a:hlinkClick r:id="rId10" action="ppaction://hlinksldjump"/>
            <a:extLst>
              <a:ext uri="{FF2B5EF4-FFF2-40B4-BE49-F238E27FC236}">
                <a16:creationId xmlns:a16="http://schemas.microsoft.com/office/drawing/2014/main" id="{B655B0A2-9FFA-4F71-903B-F26CFEA96E53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23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B198F6-FA49-43A2-8FC1-CCF694850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Победа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78E7635-B5CD-48E2-A428-346DA1042F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974" y="2084677"/>
            <a:ext cx="5798026" cy="41492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DB03E6-F627-4A33-8617-CB68434471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4583" b="73667" l="19333" r="78889">
                        <a14:foregroundMark x1="20889" y1="65667" x2="19556" y2="70417"/>
                        <a14:foregroundMark x1="19556" y1="70417" x2="19333" y2="70417"/>
                        <a14:foregroundMark x1="23333" y1="67167" x2="29222" y2="66750"/>
                      </a14:backgroundRemoval>
                    </a14:imgEffect>
                  </a14:imgLayer>
                </a14:imgProps>
              </a:ext>
            </a:extLst>
          </a:blip>
          <a:srcRect l="15209" t="52258" r="13967" b="23871"/>
          <a:stretch/>
        </p:blipFill>
        <p:spPr>
          <a:xfrm>
            <a:off x="6643068" y="724258"/>
            <a:ext cx="5250958" cy="235974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F984AD6-F29A-4102-949F-922F7D14E5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3923" y="3448032"/>
            <a:ext cx="4572000" cy="3048000"/>
          </a:xfrm>
          <a:prstGeom prst="rect">
            <a:avLst/>
          </a:prstGeom>
        </p:spPr>
      </p:pic>
      <p:sp>
        <p:nvSpPr>
          <p:cNvPr id="8" name="Овал 7">
            <a:hlinkClick r:id="rId6" action="ppaction://hlinksldjump"/>
            <a:extLst>
              <a:ext uri="{FF2B5EF4-FFF2-40B4-BE49-F238E27FC236}">
                <a16:creationId xmlns:a16="http://schemas.microsoft.com/office/drawing/2014/main" id="{ED0EE465-30CA-4E40-B35D-B3B5CF9DEDCA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35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91CC68-8158-45FF-AAA3-58694CEB8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 Эвакуации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582E8070-AC26-46A6-891F-E749F48C0D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3B965B-BF4C-4432-803E-BB3BAB530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3550" y="1286678"/>
            <a:ext cx="6648450" cy="53435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F08103E-B788-46D0-8D6F-5B42E43E0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9" y="2026100"/>
            <a:ext cx="5144985" cy="2829742"/>
          </a:xfrm>
          <a:prstGeom prst="rect">
            <a:avLst/>
          </a:prstGeom>
        </p:spPr>
      </p:pic>
      <p:sp>
        <p:nvSpPr>
          <p:cNvPr id="9" name="Овал 8">
            <a:hlinkClick r:id="rId4" action="ppaction://hlinksldjump"/>
            <a:extLst>
              <a:ext uri="{FF2B5EF4-FFF2-40B4-BE49-F238E27FC236}">
                <a16:creationId xmlns:a16="http://schemas.microsoft.com/office/drawing/2014/main" id="{95A12E8D-494D-4313-A263-02F4DE910FA9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36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A3E8F1-C019-4436-BBA0-83D7A5F6B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Опасность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A8834A0-3E5E-4A43-827C-E1F92D2F1D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12835" y="2133600"/>
            <a:ext cx="5668155" cy="37782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F81065-DBDD-4020-93E0-D6B4A243C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226" y="2308809"/>
            <a:ext cx="5020470" cy="43869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F0639C-FB78-47A0-B6D1-8D8209C6B0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101" b="89944" l="10000" r="90000">
                        <a14:foregroundMark x1="49778" y1="83380" x2="44444" y2="34218"/>
                        <a14:foregroundMark x1="44444" y1="34218" x2="44444" y2="33659"/>
                        <a14:foregroundMark x1="48444" y1="17458" x2="47111" y2="33939"/>
                        <a14:foregroundMark x1="47111" y1="33939" x2="53222" y2="68296"/>
                        <a14:foregroundMark x1="53222" y1="68296" x2="52556" y2="82961"/>
                        <a14:foregroundMark x1="52556" y1="82961" x2="49111" y2="69134"/>
                        <a14:foregroundMark x1="49111" y1="69134" x2="49222" y2="8101"/>
                        <a14:foregroundMark x1="38444" y1="38268" x2="38111" y2="47626"/>
                        <a14:foregroundMark x1="38111" y1="47626" x2="47222" y2="62989"/>
                        <a14:foregroundMark x1="47222" y1="62989" x2="48889" y2="53631"/>
                        <a14:foregroundMark x1="48889" y1="53631" x2="53556" y2="45391"/>
                        <a14:foregroundMark x1="53556" y1="45391" x2="56000" y2="53631"/>
                        <a14:foregroundMark x1="56000" y1="53631" x2="55778" y2="61313"/>
                        <a14:foregroundMark x1="55778" y1="61313" x2="52889" y2="53212"/>
                        <a14:foregroundMark x1="52889" y1="53212" x2="53889" y2="553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65464" y="-139798"/>
            <a:ext cx="5140554" cy="4089596"/>
          </a:xfrm>
          <a:prstGeom prst="rect">
            <a:avLst/>
          </a:prstGeom>
        </p:spPr>
      </p:pic>
      <p:sp>
        <p:nvSpPr>
          <p:cNvPr id="7" name="Овал 6">
            <a:hlinkClick r:id="rId6" action="ppaction://hlinksldjump"/>
            <a:extLst>
              <a:ext uri="{FF2B5EF4-FFF2-40B4-BE49-F238E27FC236}">
                <a16:creationId xmlns:a16="http://schemas.microsoft.com/office/drawing/2014/main" id="{324CCB9A-7555-4B98-BCE1-1CAB04D0A498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40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7E6C15-7E51-4929-AF7C-99AE199A3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Сон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259E2FE-A721-4852-81CF-5B851B1F6C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286" r="95286">
                        <a14:foregroundMark x1="2857" y1="37143" x2="4143" y2="50143"/>
                        <a14:foregroundMark x1="4143" y1="50143" x2="1286" y2="60286"/>
                        <a14:foregroundMark x1="89857" y1="54000" x2="95286" y2="68429"/>
                      </a14:backgroundRemoval>
                    </a14:imgEffect>
                  </a14:imgLayer>
                </a14:imgProps>
              </a:ext>
            </a:extLst>
          </a:blip>
          <a:srcRect t="24432" b="20138"/>
          <a:stretch/>
        </p:blipFill>
        <p:spPr>
          <a:xfrm>
            <a:off x="162232" y="2809807"/>
            <a:ext cx="6332560" cy="35101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FA6406-A2C3-47CA-A3AC-52677AEB1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768" y="2330244"/>
            <a:ext cx="4156718" cy="3510117"/>
          </a:xfrm>
          <a:prstGeom prst="rect">
            <a:avLst/>
          </a:prstGeom>
        </p:spPr>
      </p:pic>
      <p:sp>
        <p:nvSpPr>
          <p:cNvPr id="7" name="Овал 6">
            <a:hlinkClick r:id="rId5" action="ppaction://hlinksldjump"/>
            <a:extLst>
              <a:ext uri="{FF2B5EF4-FFF2-40B4-BE49-F238E27FC236}">
                <a16:creationId xmlns:a16="http://schemas.microsoft.com/office/drawing/2014/main" id="{37F8799B-A059-46CD-9F8E-4EE2D62B7B7F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38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126DEB-B5BE-4530-AE95-58B16ECF3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Поход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F6585554-A736-4CFA-AB92-E1A79A6542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7813" r="91250">
                        <a14:foregroundMark x1="6875" y1="65313" x2="7813" y2="45313"/>
                        <a14:foregroundMark x1="7813" y1="45313" x2="8750" y2="45000"/>
                        <a14:foregroundMark x1="90625" y1="65938" x2="91250" y2="4906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9426" y="2174259"/>
            <a:ext cx="4890217" cy="489021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85A6669-CD30-4654-9CF4-C21BEBA2AC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75" b="90000" l="5000" r="91458">
                        <a14:foregroundMark x1="7708" y1="62500" x2="5208" y2="61250"/>
                        <a14:foregroundMark x1="91458" y1="27813" x2="68958" y2="93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22359" y="3429000"/>
            <a:ext cx="5018138" cy="33454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D972CE1-3D75-44A6-AC67-834479E224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6748" y="2620296"/>
            <a:ext cx="3323303" cy="4154129"/>
          </a:xfrm>
          <a:prstGeom prst="rect">
            <a:avLst/>
          </a:prstGeom>
        </p:spPr>
      </p:pic>
      <p:sp>
        <p:nvSpPr>
          <p:cNvPr id="12" name="Овал 11">
            <a:hlinkClick r:id="rId7" action="ppaction://hlinksldjump"/>
            <a:extLst>
              <a:ext uri="{FF2B5EF4-FFF2-40B4-BE49-F238E27FC236}">
                <a16:creationId xmlns:a16="http://schemas.microsoft.com/office/drawing/2014/main" id="{88AB51E4-D29A-4F41-BDB9-B6D5FF78B3FC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0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8C7582-E1BC-4B97-B95C-B394AE5F2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Компас</a:t>
            </a:r>
          </a:p>
        </p:txBody>
      </p:sp>
      <p:pic>
        <p:nvPicPr>
          <p:cNvPr id="1028" name="Picture 4" descr="https://cf2.ppt-online.org/files2/slide/r/rU8dbvnsQAcCoVD9X1WhE5pGPtiJuR4ImY2ZM6/slide-1.jpg">
            <a:extLst>
              <a:ext uri="{FF2B5EF4-FFF2-40B4-BE49-F238E27FC236}">
                <a16:creationId xmlns:a16="http://schemas.microsoft.com/office/drawing/2014/main" id="{7BAB5401-988B-493E-9734-EB2E864EBED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524796" y="2133600"/>
            <a:ext cx="5044234" cy="377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kademiya-zdorovya-skakuna.ru/wp-content/uploads/2019/12/raspute.jpg">
            <a:extLst>
              <a:ext uri="{FF2B5EF4-FFF2-40B4-BE49-F238E27FC236}">
                <a16:creationId xmlns:a16="http://schemas.microsoft.com/office/drawing/2014/main" id="{A61049C0-B167-4CD7-AA84-29CF66B302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" t="-1242" r="28255" b="1242"/>
          <a:stretch/>
        </p:blipFill>
        <p:spPr bwMode="auto">
          <a:xfrm>
            <a:off x="481782" y="1696065"/>
            <a:ext cx="5950798" cy="454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>
            <a:hlinkClick r:id="rId4" action="ppaction://hlinksldjump"/>
            <a:extLst>
              <a:ext uri="{FF2B5EF4-FFF2-40B4-BE49-F238E27FC236}">
                <a16:creationId xmlns:a16="http://schemas.microsoft.com/office/drawing/2014/main" id="{5290C2A3-A980-43EF-9DE6-AB906C9EDCF5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87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3BF368-4A10-4646-B694-9B7083799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Землетресение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F4B4E7F-74F3-4625-BB33-6C22E1A5BB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90600" y="2133600"/>
            <a:ext cx="6712626" cy="37782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1C37DBF-DEBB-4646-B6AD-6B09B78718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613" y="1905000"/>
            <a:ext cx="5391589" cy="3596148"/>
          </a:xfrm>
          <a:prstGeom prst="rect">
            <a:avLst/>
          </a:prstGeom>
        </p:spPr>
      </p:pic>
      <p:sp>
        <p:nvSpPr>
          <p:cNvPr id="6" name="Овал 5">
            <a:hlinkClick r:id="rId4" action="ppaction://hlinksldjump"/>
            <a:extLst>
              <a:ext uri="{FF2B5EF4-FFF2-40B4-BE49-F238E27FC236}">
                <a16:creationId xmlns:a16="http://schemas.microsoft.com/office/drawing/2014/main" id="{3CE1095E-B968-4467-993E-BC281696B190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31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9A1385-156E-4810-80E8-040CCDDB1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Здоровье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E5A389-6230-40A0-8779-8DC5B701C6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/>
              <a:t>РЗВДОЕОЬ</a:t>
            </a:r>
            <a:endParaRPr lang="ru-RU" dirty="0"/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7024343C-66DB-42D7-B58E-AD1DDE700BF8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35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AD3A4F-24EB-4247-8DEE-03F8A01CA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Противогаз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43FACE-BF5F-435D-841F-25C92A0C8A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/>
              <a:t>АПОГТИРВОЗ</a:t>
            </a:r>
            <a:endParaRPr lang="ru-RU" dirty="0"/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0694E703-08AF-4DFD-9805-91CE2BD747F0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53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FEA20D-78E6-47AB-AF10-6133D95E5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Пожар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DCB4CF0-0ACD-4E74-980C-423E3A1E421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989273" y="1619250"/>
            <a:ext cx="5050223" cy="4797712"/>
          </a:xfrm>
          <a:prstGeom prst="rect">
            <a:avLst/>
          </a:prstGeom>
        </p:spPr>
      </p:pic>
      <p:sp>
        <p:nvSpPr>
          <p:cNvPr id="4" name="Овал 3">
            <a:hlinkClick r:id="rId3" action="ppaction://hlinksldjump"/>
            <a:extLst>
              <a:ext uri="{FF2B5EF4-FFF2-40B4-BE49-F238E27FC236}">
                <a16:creationId xmlns:a16="http://schemas.microsoft.com/office/drawing/2014/main" id="{36EE2519-C1E0-4389-BBEA-83556A867CF2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2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20AC5B-FE6A-4C0E-8D63-64FAC6A42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Пожарный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6FCC96-F041-44AE-8F55-3EF0104F16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br>
              <a:rPr lang="ru-RU" sz="3600" b="1" cap="all" dirty="0"/>
            </a:br>
            <a:r>
              <a:rPr lang="ru-RU" sz="3600" b="1" cap="all" dirty="0"/>
              <a:t>НРЖАЙЫОП</a:t>
            </a:r>
            <a:endParaRPr lang="ru-RU" sz="3600" b="1" dirty="0"/>
          </a:p>
          <a:p>
            <a:pPr marL="0" indent="0">
              <a:buNone/>
            </a:pPr>
            <a:br>
              <a:rPr lang="ru-RU" sz="3600" dirty="0"/>
            </a:br>
            <a:endParaRPr lang="ru-RU" sz="3600" dirty="0"/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2E27918C-A597-4D70-B795-22C2404F6DAB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40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C8DD51-BE64-4393-AF57-D526F904F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Цунами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FFD7D9-67A2-4011-B78F-3E2B7CF5E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cap="all" dirty="0"/>
              <a:t>АУМНИЦ</a:t>
            </a:r>
            <a:endParaRPr lang="ru-RU" sz="5400" dirty="0"/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06488A8C-7695-4453-8CC1-7B273D9BABE6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97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34D912-45A8-4846-B95D-9CAD8B832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Мошенник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8954AB-85EF-480F-A6F1-58E60B123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br>
              <a:rPr lang="ru-RU" dirty="0"/>
            </a:br>
            <a:r>
              <a:rPr lang="ru-RU" sz="4400" b="1" cap="all" dirty="0"/>
              <a:t>МОИКЕНШН</a:t>
            </a:r>
            <a:endParaRPr lang="ru-RU" dirty="0"/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3F461E2D-4656-461B-BCA5-9616D5C8C52A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56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165D46-F52A-4FB8-B98F-685E2E616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Терроризм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4A54AD-5B49-4F53-AFF9-090E6CBC4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b="1" cap="all" dirty="0"/>
              <a:t>РТРЗРМИЕО</a:t>
            </a:r>
            <a:endParaRPr lang="ru-RU" sz="4000" b="1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514A1D04-F770-4871-821B-832B26EA6BD4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E79397-CBD1-4014-BD4F-FA7832B57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624110"/>
            <a:ext cx="8911687" cy="1280890"/>
          </a:xfrm>
        </p:spPr>
        <p:txBody>
          <a:bodyPr/>
          <a:lstStyle/>
          <a:p>
            <a:r>
              <a:rPr lang="ru-RU" dirty="0"/>
              <a:t>Сквернословие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599CF9-4DC4-4D82-9D95-73DFE2312E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РОЕКНЕСВВОИЛС</a:t>
            </a: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B1AB77DA-3AFF-42CF-B932-934E17FF69B3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99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005A19-2965-48A4-86F1-02E28BF36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Отдых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976401-D881-455D-B6CA-D869C63CA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/>
              <a:t>ХТДЫО</a:t>
            </a: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5D823915-C26E-4790-B09E-FC5422C2070C}"/>
              </a:ext>
            </a:extLst>
          </p:cNvPr>
          <p:cNvSpPr/>
          <p:nvPr/>
        </p:nvSpPr>
        <p:spPr>
          <a:xfrm>
            <a:off x="10456606" y="172488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07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0A3CD4-C768-4EFB-A2C4-303D50D00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Жизнедеятельность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A9E1D4-9717-4EE7-ACC0-AA175AF1F1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ТНЬДСЬИЕОЛЗЕЖНТЕЯ</a:t>
            </a: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CBD751C1-BEBE-4B97-8F54-C76BFE8C6ACB}"/>
              </a:ext>
            </a:extLst>
          </p:cNvPr>
          <p:cNvSpPr/>
          <p:nvPr/>
        </p:nvSpPr>
        <p:spPr>
          <a:xfrm>
            <a:off x="10456606" y="201984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53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A312B6-50DD-49BC-8978-3D0ED1FD8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Отравление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22EA1F6-F078-4040-A861-86318BCB35D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28" y="1710435"/>
            <a:ext cx="10662357" cy="381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>
            <a:hlinkClick r:id="rId3" action="ppaction://hlinksldjump"/>
            <a:extLst>
              <a:ext uri="{FF2B5EF4-FFF2-40B4-BE49-F238E27FC236}">
                <a16:creationId xmlns:a16="http://schemas.microsoft.com/office/drawing/2014/main" id="{BA1E1070-66F8-460F-BEC7-2720E47E24E8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40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624C43-02EB-46BB-B520-56175C5DF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6352" y="637173"/>
            <a:ext cx="8911687" cy="1280890"/>
          </a:xfrm>
        </p:spPr>
        <p:txBody>
          <a:bodyPr/>
          <a:lstStyle/>
          <a:p>
            <a:r>
              <a:rPr lang="ru-RU" dirty="0"/>
              <a:t>Здоровье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038C085-7924-4DDD-9808-47431A0373F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67102" y="2370027"/>
            <a:ext cx="9810937" cy="3299253"/>
          </a:xfrm>
          <a:prstGeom prst="rect">
            <a:avLst/>
          </a:prstGeom>
        </p:spPr>
      </p:pic>
      <p:sp>
        <p:nvSpPr>
          <p:cNvPr id="4" name="Овал 3">
            <a:hlinkClick r:id="rId3" action="ppaction://hlinksldjump"/>
            <a:extLst>
              <a:ext uri="{FF2B5EF4-FFF2-40B4-BE49-F238E27FC236}">
                <a16:creationId xmlns:a16="http://schemas.microsoft.com/office/drawing/2014/main" id="{010B4A85-DA27-44D8-A6DA-9B4FD585A352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37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0309D4-E68C-44F3-86FF-5F8C4EBAB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5907" y="637173"/>
            <a:ext cx="8911687" cy="1280890"/>
          </a:xfrm>
        </p:spPr>
        <p:txBody>
          <a:bodyPr/>
          <a:lstStyle/>
          <a:p>
            <a:r>
              <a:rPr lang="ru-RU" dirty="0"/>
              <a:t>Авария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D6F88B4-8B4E-4D28-AFC4-730F0FBC1F3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221831" y="3117850"/>
            <a:ext cx="3048000" cy="1809750"/>
          </a:xfrm>
          <a:prstGeom prst="rect">
            <a:avLst/>
          </a:prstGeom>
        </p:spPr>
      </p:pic>
      <p:sp>
        <p:nvSpPr>
          <p:cNvPr id="4" name="Овал 3">
            <a:hlinkClick r:id="rId3" action="ppaction://hlinksldjump"/>
            <a:extLst>
              <a:ext uri="{FF2B5EF4-FFF2-40B4-BE49-F238E27FC236}">
                <a16:creationId xmlns:a16="http://schemas.microsoft.com/office/drawing/2014/main" id="{394A4A18-FFA7-4C67-9884-A7271ACF6FA1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0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3CC69A-971F-4C83-8CDA-463CCE24E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11047"/>
            <a:ext cx="8911687" cy="1280890"/>
          </a:xfrm>
        </p:spPr>
        <p:txBody>
          <a:bodyPr/>
          <a:lstStyle/>
          <a:p>
            <a:r>
              <a:rPr lang="ru-RU" dirty="0"/>
              <a:t>Поход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9C3F3C4-75E1-4DDC-B525-279DE6049F7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013261" y="1358537"/>
            <a:ext cx="5378932" cy="5109986"/>
          </a:xfrm>
          <a:prstGeom prst="rect">
            <a:avLst/>
          </a:prstGeom>
        </p:spPr>
      </p:pic>
      <p:sp>
        <p:nvSpPr>
          <p:cNvPr id="4" name="Овал 3">
            <a:hlinkClick r:id="rId3" action="ppaction://hlinksldjump"/>
            <a:extLst>
              <a:ext uri="{FF2B5EF4-FFF2-40B4-BE49-F238E27FC236}">
                <a16:creationId xmlns:a16="http://schemas.microsoft.com/office/drawing/2014/main" id="{89A1C47D-0B91-4A96-A374-37CC13D92EA7}"/>
              </a:ext>
            </a:extLst>
          </p:cNvPr>
          <p:cNvSpPr/>
          <p:nvPr/>
        </p:nvSpPr>
        <p:spPr>
          <a:xfrm>
            <a:off x="10461187" y="209362"/>
            <a:ext cx="1489587" cy="1489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92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Легкий дым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209</TotalTime>
  <Words>671</Words>
  <Application>Microsoft Office PowerPoint</Application>
  <PresentationFormat>Широкоэкранный</PresentationFormat>
  <Paragraphs>189</Paragraphs>
  <Slides>56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61" baseType="lpstr">
      <vt:lpstr>Arial</vt:lpstr>
      <vt:lpstr>Arial Black</vt:lpstr>
      <vt:lpstr>Century Gothic</vt:lpstr>
      <vt:lpstr>Wingdings 3</vt:lpstr>
      <vt:lpstr>Легкий дым</vt:lpstr>
      <vt:lpstr>Своя игра: «Знатоки ОБЖ»</vt:lpstr>
      <vt:lpstr>Презентация PowerPoint</vt:lpstr>
      <vt:lpstr>Квартирная кража</vt:lpstr>
      <vt:lpstr>Заложник</vt:lpstr>
      <vt:lpstr>Пожар</vt:lpstr>
      <vt:lpstr>Отравление</vt:lpstr>
      <vt:lpstr>Здоровье</vt:lpstr>
      <vt:lpstr>Авария</vt:lpstr>
      <vt:lpstr>Поход</vt:lpstr>
      <vt:lpstr>Реанимация</vt:lpstr>
      <vt:lpstr>Дезинфекция</vt:lpstr>
      <vt:lpstr>2</vt:lpstr>
      <vt:lpstr>Почему надо переходить проезжую часть только по пешеходному переходу?</vt:lpstr>
      <vt:lpstr>2</vt:lpstr>
      <vt:lpstr>1 и 2 – т.к. главная дорога, затем 3 и 4 </vt:lpstr>
      <vt:lpstr>нельзя </vt:lpstr>
      <vt:lpstr>Можно ли перевозить ребенка на коленях?</vt:lpstr>
      <vt:lpstr>МОЖНО ЛИ КАТАТЬСЯ ВДВОЕМ НА САМОКАТЕ?</vt:lpstr>
      <vt:lpstr>На пешеходном переходе необходимо спешиться</vt:lpstr>
      <vt:lpstr>Есть ли нарушения ПДД?</vt:lpstr>
      <vt:lpstr>Сформулируйте правило пожарной безопасности</vt:lpstr>
      <vt:lpstr>Какое правило нарушает мальчик?</vt:lpstr>
      <vt:lpstr>Какое правило нарушили дети</vt:lpstr>
      <vt:lpstr>Чем можно тушить начинающийся пожар? </vt:lpstr>
      <vt:lpstr>Что ты должен сообщить, вызывая пожарных?</vt:lpstr>
      <vt:lpstr>Зачем белят печи в частных домах?</vt:lpstr>
      <vt:lpstr>Приведите примеры пословиц , связанные с огнём, пожаром.</vt:lpstr>
      <vt:lpstr>Если огонь, прекращает быть управляемым, что это?</vt:lpstr>
      <vt:lpstr>Что является более опасным предметом: канистра с бензином или пустая канистра?</vt:lpstr>
      <vt:lpstr>Бинт стерильный</vt:lpstr>
      <vt:lpstr>ртуть </vt:lpstr>
      <vt:lpstr>муравей</vt:lpstr>
      <vt:lpstr>Фейерверк </vt:lpstr>
      <vt:lpstr>Дым. </vt:lpstr>
      <vt:lpstr>Искра. </vt:lpstr>
      <vt:lpstr>Огнетушитель. </vt:lpstr>
      <vt:lpstr>Зола. </vt:lpstr>
      <vt:lpstr>Кислород. </vt:lpstr>
      <vt:lpstr>Аптечка</vt:lpstr>
      <vt:lpstr>Пожарный Щит</vt:lpstr>
      <vt:lpstr>Победа</vt:lpstr>
      <vt:lpstr>План Эвакуации</vt:lpstr>
      <vt:lpstr>Опасность</vt:lpstr>
      <vt:lpstr>Сон</vt:lpstr>
      <vt:lpstr>Поход</vt:lpstr>
      <vt:lpstr>Компас</vt:lpstr>
      <vt:lpstr>Землетресение</vt:lpstr>
      <vt:lpstr>Здоровье</vt:lpstr>
      <vt:lpstr>Противогаз</vt:lpstr>
      <vt:lpstr>Пожарный</vt:lpstr>
      <vt:lpstr>Цунами</vt:lpstr>
      <vt:lpstr>Мошенник</vt:lpstr>
      <vt:lpstr>Терроризм </vt:lpstr>
      <vt:lpstr>Сквернословие</vt:lpstr>
      <vt:lpstr>Отдых</vt:lpstr>
      <vt:lpstr>Жизнедеятельность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24</cp:revision>
  <dcterms:created xsi:type="dcterms:W3CDTF">2022-09-20T12:13:17Z</dcterms:created>
  <dcterms:modified xsi:type="dcterms:W3CDTF">2022-09-24T18:37:54Z</dcterms:modified>
</cp:coreProperties>
</file>