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8" r:id="rId2"/>
    <p:sldId id="340" r:id="rId3"/>
    <p:sldId id="327" r:id="rId4"/>
    <p:sldId id="341" r:id="rId5"/>
    <p:sldId id="258" r:id="rId6"/>
    <p:sldId id="259" r:id="rId7"/>
    <p:sldId id="342" r:id="rId8"/>
    <p:sldId id="320" r:id="rId9"/>
    <p:sldId id="343" r:id="rId10"/>
    <p:sldId id="288" r:id="rId11"/>
    <p:sldId id="289" r:id="rId12"/>
    <p:sldId id="337" r:id="rId13"/>
    <p:sldId id="291" r:id="rId14"/>
    <p:sldId id="273" r:id="rId15"/>
    <p:sldId id="274" r:id="rId16"/>
    <p:sldId id="339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9EFC5-9454-4545-ABC5-8D3491FA24EB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46EE5-4190-4CE9-9F49-8E7F58B95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FD8EF-3981-439B-A6C5-93E4F27F8C1D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A0A3F-84CA-46B1-9159-D8AC6F3DA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8A4DA-7281-4708-963E-A931FBEE1718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B6043-3CAD-401D-952C-F6E7EC7E1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1C480-1F9E-4909-83F7-8914E093C0FB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C7C2-80C6-46FF-A595-87C892AC8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79BAB-F293-46C5-879A-D22F6110FEBC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7F2C5-2698-4A6E-AF4E-2AEC95833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F5724-BA37-4394-AED3-CF93291ED17C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A538-E1C5-4D41-9E07-73F1B32D9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72946-1BD8-41AF-972D-5A28F6D77AC8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B5751-9309-44F9-A410-DB909DE0B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21DF8-88F3-4992-8341-A148342D1BD8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C837D-4582-494F-AA9F-C5479D897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1962-1987-482F-86C7-14E7ED28006A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EAAD0-3698-4E9E-9A6D-4821C1EFB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585F8-E659-4D44-AA64-DEE3B7F07261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0E7FD-137B-4BF0-BAE2-E51C10EE0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3872E-C176-4AC8-954D-E1FAF61974CD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B9383-BAEA-4CDD-8BA3-72963632E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C847C5-E77C-4497-9560-E7C987E39572}" type="datetimeFigureOut">
              <a:rPr lang="ru-RU"/>
              <a:pPr>
                <a:defRPr/>
              </a:pPr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DA707BC-20B5-438A-B28A-0C1D0324B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0" y="0"/>
            <a:ext cx="9144000" cy="24288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sz="5400" b="1" dirty="0" smtClean="0">
                <a:solidFill>
                  <a:schemeClr val="tx1"/>
                </a:solidFill>
              </a:rPr>
              <a:t>Тема урока: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§5.</a:t>
            </a:r>
            <a:r>
              <a:rPr lang="ru-RU" sz="5400" dirty="0">
                <a:solidFill>
                  <a:schemeClr val="tx1"/>
                </a:solidFill>
              </a:rPr>
              <a:t> Семья в жизни человека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D:\Мои Документы\Урок\Обществознание\Семья фото\Фотографии\per99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2357438"/>
            <a:ext cx="9144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tat19.privet.ru/lr/0d0eb1c7238d136e6445e156a30744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4006850"/>
            <a:ext cx="4357687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0" y="1000125"/>
            <a:ext cx="91440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</a:rPr>
              <a:t>Статья 38 Конституции РФ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sz="3600" dirty="0">
                <a:solidFill>
                  <a:srgbClr val="C00000"/>
                </a:solidFill>
                <a:latin typeface="+mn-lt"/>
              </a:rPr>
              <a:t>    </a:t>
            </a:r>
            <a:r>
              <a:rPr lang="ru-RU" sz="3600" b="1" dirty="0">
                <a:latin typeface="+mn-lt"/>
              </a:rPr>
              <a:t>Семья находится под защитой государства. Забота о детях, их воспитание – право и обязанность родителей. Дети, достигшие 18 лет, должны заботиться о нетрудоспособных родителях</a:t>
            </a:r>
          </a:p>
          <a:p>
            <a:pPr marL="342900" indent="-342900" eaLnBrk="1" hangingPunct="1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63" y="0"/>
            <a:ext cx="49926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000" b="1" dirty="0">
                <a:solidFill>
                  <a:srgbClr val="C00000"/>
                </a:solidFill>
                <a:latin typeface="+mn-lt"/>
              </a:rPr>
              <a:t>Семья и государство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5" y="214313"/>
            <a:ext cx="8501063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200" b="1" u="sng" dirty="0">
                <a:solidFill>
                  <a:srgbClr val="C00000"/>
                </a:solidFill>
                <a:latin typeface="+mn-lt"/>
              </a:rPr>
              <a:t>Материнский (семейный) капитал</a:t>
            </a:r>
            <a:r>
              <a:rPr lang="ru-RU" sz="2400" b="1" dirty="0">
                <a:latin typeface="+mn-lt"/>
              </a:rPr>
              <a:t> — форма государственной поддержки российских семей, воспитывающих детей.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625" y="4071938"/>
            <a:ext cx="8358188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Материнский капитал может быть потрачен только на следующие цели:</a:t>
            </a:r>
          </a:p>
          <a:p>
            <a:pPr algn="ctr" eaLnBrk="1" hangingPunct="1">
              <a:buFont typeface="Wingdings" pitchFamily="2" charset="2"/>
              <a:buChar char="v"/>
              <a:defRPr/>
            </a:pPr>
            <a:r>
              <a:rPr lang="ru-RU" sz="2800" b="1" dirty="0">
                <a:latin typeface="+mn-lt"/>
              </a:rPr>
              <a:t> Улучшение жилищных условий</a:t>
            </a:r>
          </a:p>
          <a:p>
            <a:pPr algn="ctr" eaLnBrk="1" hangingPunct="1">
              <a:buFont typeface="Wingdings" pitchFamily="2" charset="2"/>
              <a:buChar char="v"/>
              <a:defRPr/>
            </a:pPr>
            <a:r>
              <a:rPr lang="ru-RU" sz="2800" b="1" dirty="0">
                <a:latin typeface="+mn-lt"/>
              </a:rPr>
              <a:t> Получение образования</a:t>
            </a:r>
          </a:p>
          <a:p>
            <a:pPr algn="ctr" eaLnBrk="1" hangingPunct="1">
              <a:buFont typeface="Wingdings" pitchFamily="2" charset="2"/>
              <a:buChar char="v"/>
              <a:defRPr/>
            </a:pPr>
            <a:r>
              <a:rPr lang="ru-RU" sz="2800" b="1" dirty="0">
                <a:latin typeface="+mn-lt"/>
              </a:rPr>
              <a:t> Пенсионные накопления матери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Семейный кодекс РФ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1 Семейного кодекса гласит: </a:t>
            </a:r>
          </a:p>
          <a:p>
            <a:r>
              <a:rPr lang="ru-RU" dirty="0" smtClean="0"/>
              <a:t>Семья, материнство, отцовство и детство в РФ находятся под защитой государства. </a:t>
            </a:r>
          </a:p>
        </p:txBody>
      </p:sp>
      <p:pic>
        <p:nvPicPr>
          <p:cNvPr id="13314" name="Picture 2" descr="Картинки по запросу семейный кодек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258000"/>
            <a:ext cx="2247000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2" descr="http://pilotysvet.ucoz.ru/3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8238" y="3643314"/>
            <a:ext cx="2426250" cy="2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301625"/>
            <a:ext cx="8643937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</a:rPr>
              <a:t>Какие права в семье есть у ребенка?</a:t>
            </a:r>
          </a:p>
          <a:p>
            <a:pPr algn="just" eaLnBrk="1" hangingPunct="1">
              <a:defRPr/>
            </a:pPr>
            <a:endParaRPr lang="ru-RU" sz="2000" b="1" dirty="0">
              <a:latin typeface="+mn-lt"/>
            </a:endParaRP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Каждый родившийся ребенок имеет следующие права:</a:t>
            </a: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- жить и воспитываться в семье, знать своих родителей;</a:t>
            </a: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- на общение с родителями и другими родственниками, когда ребенок проживает отдельно от родителей или одного из них, </a:t>
            </a:r>
          </a:p>
          <a:p>
            <a:pPr algn="just" eaLnBrk="1" hangingPunct="1">
              <a:buFontTx/>
              <a:buChar char="-"/>
              <a:defRPr/>
            </a:pPr>
            <a:r>
              <a:rPr lang="ru-RU" sz="2400" b="1" dirty="0">
                <a:latin typeface="+mn-lt"/>
              </a:rPr>
              <a:t>на воссоединение с семьей;</a:t>
            </a: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- на получение содержания от своих родителей и других членов семьи; </a:t>
            </a: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- на заботу, воспитание со стороны родителей и лиц, их заменяющих, а также государства (в том случае, если ребенок остается без попечения родителей);</a:t>
            </a:r>
          </a:p>
          <a:p>
            <a:pPr algn="just" eaLnBrk="1" hangingPunct="1">
              <a:defRPr/>
            </a:pPr>
            <a:r>
              <a:rPr lang="ru-RU" sz="2400" b="1" dirty="0">
                <a:latin typeface="+mn-lt"/>
              </a:rPr>
              <a:t>- на уважение достоинства и на защиту от злоупотреблений со стороны родителей.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Итог урока. 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Составление синквейна</a:t>
            </a:r>
            <a:r>
              <a:rPr lang="en-US" sz="3600" b="1" smtClean="0">
                <a:solidFill>
                  <a:srgbClr val="FF0000"/>
                </a:solidFill>
              </a:rPr>
              <a:t> </a:t>
            </a:r>
            <a:r>
              <a:rPr lang="ru-RU" sz="3600" b="1" smtClean="0">
                <a:solidFill>
                  <a:srgbClr val="FF0000"/>
                </a:solidFill>
              </a:rPr>
              <a:t>на  тему «Семья»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572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</a:t>
            </a:r>
            <a:r>
              <a:rPr lang="ru-RU" sz="2800" smtClean="0"/>
              <a:t>Это стихотворение, которое состоит из пяти строчек, написанных по правилам. 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/>
              <a:t>       </a:t>
            </a:r>
            <a:r>
              <a:rPr lang="ru-RU" sz="2800" smtClean="0">
                <a:solidFill>
                  <a:srgbClr val="FF0000"/>
                </a:solidFill>
              </a:rPr>
              <a:t>1-я строчка </a:t>
            </a:r>
            <a:r>
              <a:rPr lang="ru-RU" sz="2800" smtClean="0"/>
              <a:t>-это название темы одним словом. </a:t>
            </a:r>
            <a:br>
              <a:rPr lang="ru-RU" sz="2800" smtClean="0"/>
            </a:br>
            <a:r>
              <a:rPr lang="ru-RU" sz="2800" smtClean="0"/>
              <a:t>   </a:t>
            </a:r>
            <a:r>
              <a:rPr lang="ru-RU" sz="2800" smtClean="0">
                <a:solidFill>
                  <a:srgbClr val="FF0000"/>
                </a:solidFill>
              </a:rPr>
              <a:t>2-я строчка </a:t>
            </a:r>
            <a:r>
              <a:rPr lang="ru-RU" sz="2800" smtClean="0"/>
              <a:t>- это определение темы в двух прилагательных.</a:t>
            </a:r>
            <a:br>
              <a:rPr lang="ru-RU" sz="2800" smtClean="0"/>
            </a:br>
            <a:r>
              <a:rPr lang="ru-RU" sz="2800" smtClean="0">
                <a:solidFill>
                  <a:srgbClr val="FF0000"/>
                </a:solidFill>
              </a:rPr>
              <a:t>   3-я строчка </a:t>
            </a:r>
            <a:r>
              <a:rPr lang="ru-RU" sz="2800" smtClean="0"/>
              <a:t>- это три глагола.</a:t>
            </a:r>
            <a:br>
              <a:rPr lang="ru-RU" sz="2800" smtClean="0"/>
            </a:br>
            <a:r>
              <a:rPr lang="ru-RU" sz="2800" smtClean="0"/>
              <a:t>   </a:t>
            </a:r>
            <a:r>
              <a:rPr lang="ru-RU" sz="2800" smtClean="0">
                <a:solidFill>
                  <a:srgbClr val="FF0000"/>
                </a:solidFill>
              </a:rPr>
              <a:t>4-я строчка </a:t>
            </a:r>
            <a:r>
              <a:rPr lang="ru-RU" sz="2800" smtClean="0"/>
              <a:t>- фраза из четырех слов. </a:t>
            </a:r>
            <a:br>
              <a:rPr lang="ru-RU" sz="2800" smtClean="0"/>
            </a:br>
            <a:r>
              <a:rPr lang="ru-RU" sz="2800" smtClean="0"/>
              <a:t>   </a:t>
            </a:r>
            <a:r>
              <a:rPr lang="ru-RU" sz="2800" smtClean="0">
                <a:solidFill>
                  <a:srgbClr val="FF0000"/>
                </a:solidFill>
              </a:rPr>
              <a:t>5-я строчка </a:t>
            </a:r>
            <a:r>
              <a:rPr lang="ru-RU" sz="2800" smtClean="0"/>
              <a:t>-завершение темы. Как правило, это синоним первого слова, выраженный любой частью речи.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/>
              <a:t> 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/>
              <a:t>Например это может быть так:</a:t>
            </a:r>
            <a:endParaRPr lang="ru-RU" smtClean="0"/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 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1 строчка </a:t>
            </a:r>
            <a:r>
              <a:rPr lang="ru-RU" i="1" smtClean="0"/>
              <a:t>школа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2 строчка </a:t>
            </a:r>
            <a:r>
              <a:rPr lang="ru-RU" i="1" smtClean="0"/>
              <a:t>красивая, большая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3 строчка </a:t>
            </a:r>
            <a:r>
              <a:rPr lang="ru-RU" i="1" smtClean="0"/>
              <a:t>советует, учит, радует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4 строчка </a:t>
            </a:r>
            <a:r>
              <a:rPr lang="ru-RU" i="1" smtClean="0"/>
              <a:t>здесь много моих друзей</a:t>
            </a: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>5 строчка </a:t>
            </a:r>
            <a:r>
              <a:rPr lang="ru-RU" i="1" smtClean="0"/>
              <a:t>дом</a:t>
            </a:r>
            <a:r>
              <a:rPr lang="ru-RU" smtClean="0"/>
              <a:t>.</a:t>
            </a:r>
            <a:br>
              <a:rPr lang="ru-RU" smtClean="0"/>
            </a:b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Домашняя работа </a:t>
            </a: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dirty="0" smtClean="0"/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48132" name="Picture 2" descr="http://www.chickenkiller.net/uploads/posts/2013-01/q104d6odq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786190"/>
            <a:ext cx="3627512" cy="278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1428736"/>
            <a:ext cx="794595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+mn-lt"/>
              </a:rPr>
              <a:t>§5- учить,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+mn-lt"/>
              </a:rPr>
              <a:t>«Мои исследования»: 1-3- письменно,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+mn-lt"/>
              </a:rPr>
              <a:t>«Вопросы и задания»: 4- письменно. </a:t>
            </a:r>
            <a:endParaRPr lang="ru-RU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План урока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Семья и семейные отношения.</a:t>
            </a:r>
          </a:p>
          <a:p>
            <a:r>
              <a:rPr lang="ru-RU" dirty="0" smtClean="0"/>
              <a:t>Роль семьи в жизни человека и общества.</a:t>
            </a:r>
          </a:p>
          <a:p>
            <a:r>
              <a:rPr lang="ru-RU" dirty="0" smtClean="0"/>
              <a:t>Какие бывают семьи.</a:t>
            </a:r>
          </a:p>
        </p:txBody>
      </p:sp>
      <p:pic>
        <p:nvPicPr>
          <p:cNvPr id="4" name="Picture 2" descr="http://www.libertatea.ro/typo3temp/pics/4039-155728-casafamilieshutterstock_7788949_4f84c721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087568"/>
            <a:ext cx="3714744" cy="280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0"/>
            <a:ext cx="904398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714375" y="214313"/>
            <a:ext cx="7929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omic Sans MS" pitchFamily="66" charset="0"/>
              </a:rPr>
              <a:t>Подберите слова – ассоциации к слову СЕМЬЯ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Семья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С.И. Ожегов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</a:rPr>
              <a:t>                       «Семья- группа живущих                          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                    вместе близких 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                       родственников»</a:t>
            </a:r>
          </a:p>
          <a:p>
            <a:pPr algn="ctr"/>
            <a:endParaRPr lang="ru-RU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Семья* – </a:t>
            </a:r>
            <a:r>
              <a:rPr lang="ru-RU" i="1" dirty="0" smtClean="0"/>
              <a:t>это союз людей, ведущих общее хозяйство для блага каждого его члена.</a:t>
            </a:r>
          </a:p>
        </p:txBody>
      </p:sp>
      <p:pic>
        <p:nvPicPr>
          <p:cNvPr id="1026" name="Picture 2" descr="Картинки по запросу ожег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242947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Урок\Обществознание\Семья фото\Фотографии\per99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357313" y="2071688"/>
            <a:ext cx="600075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14313"/>
            <a:ext cx="8229600" cy="569753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Семья</a:t>
            </a:r>
            <a:r>
              <a:rPr lang="ru-RU" dirty="0" smtClean="0"/>
              <a:t> – это малая группа , основанная на браке или на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кровном</a:t>
            </a:r>
            <a:r>
              <a:rPr lang="ru-RU" dirty="0" smtClean="0"/>
              <a:t> (</a:t>
            </a:r>
            <a:r>
              <a:rPr lang="ru-RU" i="1" dirty="0" smtClean="0"/>
              <a:t>мать и дети, сестры и братья</a:t>
            </a:r>
            <a:r>
              <a:rPr lang="ru-RU" dirty="0" smtClean="0"/>
              <a:t>)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родстве, </a:t>
            </a:r>
            <a:r>
              <a:rPr lang="ru-RU" dirty="0" smtClean="0"/>
              <a:t>связанная общим бытом, взаимопомощь, моральной и правовой ответственностью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Урок\Обществознание\Семья фото\Фотографии\family-bg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5715000" y="428625"/>
            <a:ext cx="3200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Что объединяет членов семьи?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600200"/>
            <a:ext cx="7972425" cy="4525963"/>
          </a:xfrm>
        </p:spPr>
        <p:txBody>
          <a:bodyPr rtlCol="0">
            <a:normAutofit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1. Ведут общее хозяйство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/>
              <a:t>2. Живут в одном доме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3. Объединяют доходы и расходуют их сообща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4. Совместно воспитывают детей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5. Вместе проводят свободное время.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dirty="0" smtClean="0"/>
              <a:t>6. Любят и уважают друг друга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Роль семьи в жизни человека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35719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/>
              <a:t>Обеспечение продолжения рода,</a:t>
            </a:r>
          </a:p>
          <a:p>
            <a:r>
              <a:rPr lang="ru-RU" sz="2800" dirty="0" smtClean="0"/>
              <a:t>Воспитание детей,</a:t>
            </a:r>
          </a:p>
          <a:p>
            <a:r>
              <a:rPr lang="ru-RU" sz="2800" dirty="0" smtClean="0"/>
              <a:t>Приобретение хозяйственных навыков,</a:t>
            </a:r>
          </a:p>
          <a:p>
            <a:r>
              <a:rPr lang="ru-RU" sz="2800" dirty="0" smtClean="0"/>
              <a:t>Забота о пожилых людях,</a:t>
            </a:r>
          </a:p>
          <a:p>
            <a:r>
              <a:rPr lang="ru-RU" sz="2800" dirty="0" smtClean="0"/>
              <a:t>Удовлетворение потребности человека в любви, общении, взаимопомощи, поддержке, организации труда и досуга. 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071941"/>
            <a:ext cx="2857500" cy="2738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929198"/>
            <a:ext cx="2500300" cy="150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Документы\Урок\Обществознание\Семья фото\Фотографии\family-bg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5994400" y="928688"/>
            <a:ext cx="29210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На каких чувствах, отношениях должна строиться семья?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857375"/>
            <a:ext cx="7972425" cy="4268788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ru-RU" sz="3600" dirty="0" smtClean="0"/>
              <a:t>Любовь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ru-RU" sz="3600" dirty="0" smtClean="0"/>
              <a:t>Уважение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ru-RU" sz="3600" dirty="0" smtClean="0"/>
              <a:t>Взаимопонимание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4.  Взаимопомощь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5.  Терпение</a:t>
            </a:r>
          </a:p>
          <a:p>
            <a:pPr marL="742950" indent="-7429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dirty="0" smtClean="0"/>
              <a:t>6.  Умение прощать  </a:t>
            </a:r>
            <a:r>
              <a:rPr lang="en-US" sz="3600" dirty="0" smtClean="0"/>
              <a:t> </a:t>
            </a:r>
            <a:r>
              <a:rPr lang="ru-RU" sz="3600" dirty="0" smtClean="0"/>
              <a:t>и многое другое…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/>
              <a:t>Какие бывают семьи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643998" cy="557216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2400" b="1" i="1" dirty="0" smtClean="0"/>
              <a:t>В зависимости от количества:</a:t>
            </a:r>
          </a:p>
          <a:p>
            <a:r>
              <a:rPr lang="ru-RU" sz="2400" dirty="0" smtClean="0"/>
              <a:t>Полные – есть оба родителя.</a:t>
            </a:r>
          </a:p>
          <a:p>
            <a:r>
              <a:rPr lang="ru-RU" sz="2400" dirty="0" smtClean="0"/>
              <a:t>Неполные – отсутствует один из родителей.</a:t>
            </a:r>
          </a:p>
          <a:p>
            <a:pPr>
              <a:buNone/>
            </a:pPr>
            <a:r>
              <a:rPr lang="ru-RU" sz="2400" b="1" i="1" dirty="0" smtClean="0"/>
              <a:t>В зависимости от количества детей: </a:t>
            </a:r>
          </a:p>
          <a:p>
            <a:r>
              <a:rPr lang="ru-RU" sz="2400" dirty="0" smtClean="0"/>
              <a:t>Бездетные, Однодетные, </a:t>
            </a:r>
            <a:r>
              <a:rPr lang="ru-RU" sz="2400" dirty="0" err="1" smtClean="0"/>
              <a:t>Малодетные</a:t>
            </a:r>
            <a:r>
              <a:rPr lang="ru-RU" sz="2400" dirty="0" smtClean="0"/>
              <a:t>,  Многодетные.</a:t>
            </a:r>
          </a:p>
          <a:p>
            <a:pPr>
              <a:buNone/>
            </a:pPr>
            <a:r>
              <a:rPr lang="ru-RU" sz="2400" b="1" i="1" dirty="0" smtClean="0"/>
              <a:t>В зависимости от главенства: </a:t>
            </a:r>
          </a:p>
          <a:p>
            <a:r>
              <a:rPr lang="ru-RU" sz="2400" dirty="0" smtClean="0"/>
              <a:t>Патриархальные – глава семьи мужчина, женщина экономически зависит от него.  </a:t>
            </a:r>
          </a:p>
          <a:p>
            <a:r>
              <a:rPr lang="ru-RU" sz="2400" dirty="0" smtClean="0"/>
              <a:t>Матриархальные – глава семьи женщина, мужчина экономически зависит от нее.</a:t>
            </a:r>
          </a:p>
          <a:p>
            <a:r>
              <a:rPr lang="ru-RU" sz="2400" dirty="0" smtClean="0"/>
              <a:t>Демократические (партнерские)- решение вопросов сообща, взаимозаменяемость друг друга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825</TotalTime>
  <Words>504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План урока </vt:lpstr>
      <vt:lpstr>Презентация PowerPoint</vt:lpstr>
      <vt:lpstr>Семья </vt:lpstr>
      <vt:lpstr>Презентация PowerPoint</vt:lpstr>
      <vt:lpstr>Что объединяет членов семьи?</vt:lpstr>
      <vt:lpstr>Роль семьи в жизни человека </vt:lpstr>
      <vt:lpstr>На каких чувствах, отношениях должна строиться семья?</vt:lpstr>
      <vt:lpstr>Какие бывают семьи </vt:lpstr>
      <vt:lpstr>Презентация PowerPoint</vt:lpstr>
      <vt:lpstr>Презентация PowerPoint</vt:lpstr>
      <vt:lpstr>Семейный кодекс РФ</vt:lpstr>
      <vt:lpstr>Презентация PowerPoint</vt:lpstr>
      <vt:lpstr>Итог урока.  Составление синквейна на  тему «Семья»</vt:lpstr>
      <vt:lpstr>Например это может быть так:</vt:lpstr>
      <vt:lpstr>Домашняя работа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ноября 2011 г.  Урок по теме:</dc:title>
  <dc:creator>HP</dc:creator>
  <cp:lastModifiedBy>Admin</cp:lastModifiedBy>
  <cp:revision>99</cp:revision>
  <dcterms:modified xsi:type="dcterms:W3CDTF">2020-10-13T18:59:58Z</dcterms:modified>
</cp:coreProperties>
</file>