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61" r:id="rId4"/>
    <p:sldId id="259" r:id="rId5"/>
    <p:sldId id="260" r:id="rId6"/>
    <p:sldId id="262" r:id="rId7"/>
    <p:sldId id="281" r:id="rId8"/>
    <p:sldId id="283" r:id="rId9"/>
    <p:sldId id="284" r:id="rId10"/>
    <p:sldId id="287" r:id="rId11"/>
    <p:sldId id="288" r:id="rId12"/>
    <p:sldId id="289" r:id="rId13"/>
    <p:sldId id="285" r:id="rId14"/>
    <p:sldId id="286" r:id="rId15"/>
    <p:sldId id="290" r:id="rId16"/>
    <p:sldId id="282" r:id="rId17"/>
    <p:sldId id="266" r:id="rId18"/>
    <p:sldId id="268"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18CC48-DCBD-483B-B2E6-65B054E4D7D4}"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ru-RU"/>
        </a:p>
      </dgm:t>
    </dgm:pt>
    <dgm:pt modelId="{07A65065-1130-42C0-8251-08535AD9A9A5}">
      <dgm:prSet custT="1"/>
      <dgm:spPr/>
      <dgm:t>
        <a:bodyPr/>
        <a:lstStyle/>
        <a:p>
          <a:r>
            <a:rPr lang="ru-RU" sz="1600" dirty="0" smtClean="0"/>
            <a:t>1) изучение наградных документов семейного архива;</a:t>
          </a:r>
          <a:endParaRPr lang="ru-RU" sz="1600" dirty="0"/>
        </a:p>
      </dgm:t>
    </dgm:pt>
    <dgm:pt modelId="{887A33D2-EA02-4ACC-AF0F-520C4E9F63CB}" type="parTrans" cxnId="{B65FA6EE-CB34-4DBF-AC33-3BA901CE83E5}">
      <dgm:prSet/>
      <dgm:spPr/>
      <dgm:t>
        <a:bodyPr/>
        <a:lstStyle/>
        <a:p>
          <a:endParaRPr lang="ru-RU"/>
        </a:p>
      </dgm:t>
    </dgm:pt>
    <dgm:pt modelId="{E5B42E34-D170-4B89-ABEF-0C30C2802D08}" type="sibTrans" cxnId="{B65FA6EE-CB34-4DBF-AC33-3BA901CE83E5}">
      <dgm:prSet/>
      <dgm:spPr/>
      <dgm:t>
        <a:bodyPr/>
        <a:lstStyle/>
        <a:p>
          <a:endParaRPr lang="ru-RU"/>
        </a:p>
      </dgm:t>
    </dgm:pt>
    <dgm:pt modelId="{387D0762-73D2-4741-AB64-C1E1433E11C7}">
      <dgm:prSet custT="1"/>
      <dgm:spPr/>
      <dgm:t>
        <a:bodyPr/>
        <a:lstStyle/>
        <a:p>
          <a:r>
            <a:rPr lang="ru-RU" sz="1600" dirty="0" smtClean="0"/>
            <a:t>2) знакомство с фотографиями из семейного альбома</a:t>
          </a:r>
          <a:r>
            <a:rPr lang="ru-RU" sz="1400" dirty="0" smtClean="0"/>
            <a:t>;</a:t>
          </a:r>
          <a:endParaRPr lang="ru-RU" sz="1400" dirty="0"/>
        </a:p>
      </dgm:t>
    </dgm:pt>
    <dgm:pt modelId="{713286B7-088C-49FD-ADD0-B1BFC506864F}" type="parTrans" cxnId="{05CA4FBB-4304-429C-88F5-70305455C586}">
      <dgm:prSet/>
      <dgm:spPr/>
      <dgm:t>
        <a:bodyPr/>
        <a:lstStyle/>
        <a:p>
          <a:endParaRPr lang="ru-RU"/>
        </a:p>
      </dgm:t>
    </dgm:pt>
    <dgm:pt modelId="{1D15CEE8-6BD1-42E3-A2FF-8FDB1FC6942A}" type="sibTrans" cxnId="{05CA4FBB-4304-429C-88F5-70305455C586}">
      <dgm:prSet/>
      <dgm:spPr/>
      <dgm:t>
        <a:bodyPr/>
        <a:lstStyle/>
        <a:p>
          <a:endParaRPr lang="ru-RU"/>
        </a:p>
      </dgm:t>
    </dgm:pt>
    <dgm:pt modelId="{86523FC1-C685-44E3-84BF-F4B0C183DA41}">
      <dgm:prSet custT="1"/>
      <dgm:spPr/>
      <dgm:t>
        <a:bodyPr/>
        <a:lstStyle/>
        <a:p>
          <a:r>
            <a:rPr lang="ru-RU" sz="1600" dirty="0" smtClean="0"/>
            <a:t>3) анализ газетного материала;</a:t>
          </a:r>
          <a:endParaRPr lang="ru-RU" sz="1600" dirty="0"/>
        </a:p>
      </dgm:t>
    </dgm:pt>
    <dgm:pt modelId="{B78A624D-4C32-456E-AEB8-B3BD49D015CD}" type="parTrans" cxnId="{435E6C0E-148A-47BD-9BF8-0E158E7D1359}">
      <dgm:prSet/>
      <dgm:spPr/>
      <dgm:t>
        <a:bodyPr/>
        <a:lstStyle/>
        <a:p>
          <a:endParaRPr lang="ru-RU"/>
        </a:p>
      </dgm:t>
    </dgm:pt>
    <dgm:pt modelId="{5311FD13-62C2-4DFC-8AE8-39507E49BD27}" type="sibTrans" cxnId="{435E6C0E-148A-47BD-9BF8-0E158E7D1359}">
      <dgm:prSet/>
      <dgm:spPr/>
      <dgm:t>
        <a:bodyPr/>
        <a:lstStyle/>
        <a:p>
          <a:endParaRPr lang="ru-RU"/>
        </a:p>
      </dgm:t>
    </dgm:pt>
    <dgm:pt modelId="{9AEC0D4C-5612-4D38-9A3B-AF97DDF13A1C}">
      <dgm:prSet custT="1"/>
      <dgm:spPr/>
      <dgm:t>
        <a:bodyPr/>
        <a:lstStyle/>
        <a:p>
          <a:r>
            <a:rPr lang="ru-RU" sz="1600" dirty="0" smtClean="0"/>
            <a:t>4) беседа с бабушкой – Трофименко Ириной Васильевной;</a:t>
          </a:r>
          <a:endParaRPr lang="ru-RU" sz="1600" dirty="0"/>
        </a:p>
      </dgm:t>
    </dgm:pt>
    <dgm:pt modelId="{02A13E2C-8D14-4788-AEB0-DD3EC3706E94}" type="parTrans" cxnId="{11B59B92-1BA9-46BA-B38A-C8B56A0DCFDB}">
      <dgm:prSet/>
      <dgm:spPr/>
      <dgm:t>
        <a:bodyPr/>
        <a:lstStyle/>
        <a:p>
          <a:endParaRPr lang="ru-RU"/>
        </a:p>
      </dgm:t>
    </dgm:pt>
    <dgm:pt modelId="{6DCB61ED-207A-4D1B-9EC4-B91270D50F0C}" type="sibTrans" cxnId="{11B59B92-1BA9-46BA-B38A-C8B56A0DCFDB}">
      <dgm:prSet/>
      <dgm:spPr/>
      <dgm:t>
        <a:bodyPr/>
        <a:lstStyle/>
        <a:p>
          <a:endParaRPr lang="ru-RU"/>
        </a:p>
      </dgm:t>
    </dgm:pt>
    <dgm:pt modelId="{856ED5FE-A1C0-45F5-ACA7-CC26AB31566F}">
      <dgm:prSet custT="1"/>
      <dgm:spPr/>
      <dgm:t>
        <a:bodyPr/>
        <a:lstStyle/>
        <a:p>
          <a:r>
            <a:rPr lang="ru-RU" sz="1400" dirty="0" smtClean="0"/>
            <a:t>5</a:t>
          </a:r>
          <a:r>
            <a:rPr lang="ru-RU" sz="1600" dirty="0" smtClean="0"/>
            <a:t>) поиск информации в Интернете: на сайтах «Подвиг народа» и «Память народа»;</a:t>
          </a:r>
          <a:endParaRPr lang="ru-RU" sz="1600" dirty="0"/>
        </a:p>
      </dgm:t>
    </dgm:pt>
    <dgm:pt modelId="{0254CAE9-2FC2-4374-A01C-4FFCC72B6FC3}" type="parTrans" cxnId="{D8889B73-40EC-478B-922E-6088720DEEE3}">
      <dgm:prSet/>
      <dgm:spPr/>
      <dgm:t>
        <a:bodyPr/>
        <a:lstStyle/>
        <a:p>
          <a:endParaRPr lang="ru-RU"/>
        </a:p>
      </dgm:t>
    </dgm:pt>
    <dgm:pt modelId="{9448FEC9-C1DB-4041-93B9-8D203BFEE78D}" type="sibTrans" cxnId="{D8889B73-40EC-478B-922E-6088720DEEE3}">
      <dgm:prSet/>
      <dgm:spPr/>
      <dgm:t>
        <a:bodyPr/>
        <a:lstStyle/>
        <a:p>
          <a:endParaRPr lang="ru-RU"/>
        </a:p>
      </dgm:t>
    </dgm:pt>
    <dgm:pt modelId="{41DB879D-F2A6-4093-83E2-32F8BBBE0AD2}">
      <dgm:prSet custT="1"/>
      <dgm:spPr/>
      <dgm:t>
        <a:bodyPr/>
        <a:lstStyle/>
        <a:p>
          <a:r>
            <a:rPr lang="ru-RU" sz="1600" dirty="0" smtClean="0"/>
            <a:t>6) сопоставление полученных фактов биографии прадедушки с историей страны;</a:t>
          </a:r>
          <a:endParaRPr lang="ru-RU" sz="1600" dirty="0"/>
        </a:p>
      </dgm:t>
    </dgm:pt>
    <dgm:pt modelId="{3FCAB5C0-A5FB-4293-93D3-E8A6B01EC11F}" type="parTrans" cxnId="{AFA6C368-F2E3-4F94-B306-F907CEFC6270}">
      <dgm:prSet/>
      <dgm:spPr/>
      <dgm:t>
        <a:bodyPr/>
        <a:lstStyle/>
        <a:p>
          <a:endParaRPr lang="ru-RU"/>
        </a:p>
      </dgm:t>
    </dgm:pt>
    <dgm:pt modelId="{7026B9A2-F695-41D9-933A-AEE5BA1442D2}" type="sibTrans" cxnId="{AFA6C368-F2E3-4F94-B306-F907CEFC6270}">
      <dgm:prSet/>
      <dgm:spPr/>
      <dgm:t>
        <a:bodyPr/>
        <a:lstStyle/>
        <a:p>
          <a:endParaRPr lang="ru-RU"/>
        </a:p>
      </dgm:t>
    </dgm:pt>
    <dgm:pt modelId="{600118AE-2517-4F79-BDEA-A3EF2EA4A0BB}">
      <dgm:prSet custT="1"/>
      <dgm:spPr/>
      <dgm:t>
        <a:bodyPr/>
        <a:lstStyle/>
        <a:p>
          <a:r>
            <a:rPr lang="ru-RU" sz="1600" dirty="0" smtClean="0"/>
            <a:t>7) систематизация всей собранной информации.</a:t>
          </a:r>
          <a:endParaRPr lang="ru-RU" sz="1600" dirty="0"/>
        </a:p>
      </dgm:t>
    </dgm:pt>
    <dgm:pt modelId="{DBD0A1C4-2875-4E4C-A6B9-A3A935EADA77}" type="parTrans" cxnId="{384C7858-9C45-4917-AC16-5623226946CD}">
      <dgm:prSet/>
      <dgm:spPr/>
      <dgm:t>
        <a:bodyPr/>
        <a:lstStyle/>
        <a:p>
          <a:endParaRPr lang="ru-RU"/>
        </a:p>
      </dgm:t>
    </dgm:pt>
    <dgm:pt modelId="{AEA2C5A5-2CD7-42D1-B1DF-4A3F0F3119B9}" type="sibTrans" cxnId="{384C7858-9C45-4917-AC16-5623226946CD}">
      <dgm:prSet/>
      <dgm:spPr/>
      <dgm:t>
        <a:bodyPr/>
        <a:lstStyle/>
        <a:p>
          <a:endParaRPr lang="ru-RU"/>
        </a:p>
      </dgm:t>
    </dgm:pt>
    <dgm:pt modelId="{E90C955B-D159-435E-BE2C-5605A943ADC4}" type="pres">
      <dgm:prSet presAssocID="{6718CC48-DCBD-483B-B2E6-65B054E4D7D4}" presName="compositeShape" presStyleCnt="0">
        <dgm:presLayoutVars>
          <dgm:chMax val="7"/>
          <dgm:dir/>
          <dgm:resizeHandles val="exact"/>
        </dgm:presLayoutVars>
      </dgm:prSet>
      <dgm:spPr/>
      <dgm:t>
        <a:bodyPr/>
        <a:lstStyle/>
        <a:p>
          <a:endParaRPr lang="ru-RU"/>
        </a:p>
      </dgm:t>
    </dgm:pt>
    <dgm:pt modelId="{109B92A7-8772-44E6-B703-5530386FFB7E}" type="pres">
      <dgm:prSet presAssocID="{07A65065-1130-42C0-8251-08535AD9A9A5}" presName="circ1" presStyleLbl="vennNode1" presStyleIdx="0" presStyleCnt="7"/>
      <dgm:spPr/>
    </dgm:pt>
    <dgm:pt modelId="{971C8BC3-73E8-4092-822E-081C4F52F8E7}" type="pres">
      <dgm:prSet presAssocID="{07A65065-1130-42C0-8251-08535AD9A9A5}" presName="circ1Tx" presStyleLbl="revTx" presStyleIdx="0" presStyleCnt="0">
        <dgm:presLayoutVars>
          <dgm:chMax val="0"/>
          <dgm:chPref val="0"/>
          <dgm:bulletEnabled val="1"/>
        </dgm:presLayoutVars>
      </dgm:prSet>
      <dgm:spPr/>
      <dgm:t>
        <a:bodyPr/>
        <a:lstStyle/>
        <a:p>
          <a:endParaRPr lang="ru-RU"/>
        </a:p>
      </dgm:t>
    </dgm:pt>
    <dgm:pt modelId="{6FDF9BFD-E154-42A0-BE74-A8F95723199C}" type="pres">
      <dgm:prSet presAssocID="{387D0762-73D2-4741-AB64-C1E1433E11C7}" presName="circ2" presStyleLbl="vennNode1" presStyleIdx="1" presStyleCnt="7"/>
      <dgm:spPr/>
    </dgm:pt>
    <dgm:pt modelId="{08E025DD-3729-4535-B318-B084B75FC237}" type="pres">
      <dgm:prSet presAssocID="{387D0762-73D2-4741-AB64-C1E1433E11C7}" presName="circ2Tx" presStyleLbl="revTx" presStyleIdx="0" presStyleCnt="0">
        <dgm:presLayoutVars>
          <dgm:chMax val="0"/>
          <dgm:chPref val="0"/>
          <dgm:bulletEnabled val="1"/>
        </dgm:presLayoutVars>
      </dgm:prSet>
      <dgm:spPr/>
      <dgm:t>
        <a:bodyPr/>
        <a:lstStyle/>
        <a:p>
          <a:endParaRPr lang="ru-RU"/>
        </a:p>
      </dgm:t>
    </dgm:pt>
    <dgm:pt modelId="{E99E3546-38E6-40ED-8520-59B48E079BBB}" type="pres">
      <dgm:prSet presAssocID="{86523FC1-C685-44E3-84BF-F4B0C183DA41}" presName="circ3" presStyleLbl="vennNode1" presStyleIdx="2" presStyleCnt="7"/>
      <dgm:spPr/>
    </dgm:pt>
    <dgm:pt modelId="{7B073238-8CE2-46AC-8696-CC08CF7C84B3}" type="pres">
      <dgm:prSet presAssocID="{86523FC1-C685-44E3-84BF-F4B0C183DA41}" presName="circ3Tx" presStyleLbl="revTx" presStyleIdx="0" presStyleCnt="0">
        <dgm:presLayoutVars>
          <dgm:chMax val="0"/>
          <dgm:chPref val="0"/>
          <dgm:bulletEnabled val="1"/>
        </dgm:presLayoutVars>
      </dgm:prSet>
      <dgm:spPr/>
      <dgm:t>
        <a:bodyPr/>
        <a:lstStyle/>
        <a:p>
          <a:endParaRPr lang="ru-RU"/>
        </a:p>
      </dgm:t>
    </dgm:pt>
    <dgm:pt modelId="{CBEA47F5-4E10-4958-9AF3-A687209B8245}" type="pres">
      <dgm:prSet presAssocID="{9AEC0D4C-5612-4D38-9A3B-AF97DDF13A1C}" presName="circ4" presStyleLbl="vennNode1" presStyleIdx="3" presStyleCnt="7"/>
      <dgm:spPr/>
    </dgm:pt>
    <dgm:pt modelId="{932034E7-5637-4662-8A4D-39D863DEA77D}" type="pres">
      <dgm:prSet presAssocID="{9AEC0D4C-5612-4D38-9A3B-AF97DDF13A1C}" presName="circ4Tx" presStyleLbl="revTx" presStyleIdx="0" presStyleCnt="0">
        <dgm:presLayoutVars>
          <dgm:chMax val="0"/>
          <dgm:chPref val="0"/>
          <dgm:bulletEnabled val="1"/>
        </dgm:presLayoutVars>
      </dgm:prSet>
      <dgm:spPr/>
      <dgm:t>
        <a:bodyPr/>
        <a:lstStyle/>
        <a:p>
          <a:endParaRPr lang="ru-RU"/>
        </a:p>
      </dgm:t>
    </dgm:pt>
    <dgm:pt modelId="{1B705C0E-1431-4C32-8B48-09BE3F5B5C76}" type="pres">
      <dgm:prSet presAssocID="{856ED5FE-A1C0-45F5-ACA7-CC26AB31566F}" presName="circ5" presStyleLbl="vennNode1" presStyleIdx="4" presStyleCnt="7"/>
      <dgm:spPr/>
    </dgm:pt>
    <dgm:pt modelId="{2BBCD902-33E2-4B13-850C-8CA3634F5418}" type="pres">
      <dgm:prSet presAssocID="{856ED5FE-A1C0-45F5-ACA7-CC26AB31566F}" presName="circ5Tx" presStyleLbl="revTx" presStyleIdx="0" presStyleCnt="0" custScaleX="115163">
        <dgm:presLayoutVars>
          <dgm:chMax val="0"/>
          <dgm:chPref val="0"/>
          <dgm:bulletEnabled val="1"/>
        </dgm:presLayoutVars>
      </dgm:prSet>
      <dgm:spPr/>
      <dgm:t>
        <a:bodyPr/>
        <a:lstStyle/>
        <a:p>
          <a:endParaRPr lang="ru-RU"/>
        </a:p>
      </dgm:t>
    </dgm:pt>
    <dgm:pt modelId="{BA9A1DDA-FD14-4604-A53D-705364606F54}" type="pres">
      <dgm:prSet presAssocID="{41DB879D-F2A6-4093-83E2-32F8BBBE0AD2}" presName="circ6" presStyleLbl="vennNode1" presStyleIdx="5" presStyleCnt="7"/>
      <dgm:spPr/>
    </dgm:pt>
    <dgm:pt modelId="{E3E323E7-3476-4F4C-AD2A-FAB080520C45}" type="pres">
      <dgm:prSet presAssocID="{41DB879D-F2A6-4093-83E2-32F8BBBE0AD2}" presName="circ6Tx" presStyleLbl="revTx" presStyleIdx="0" presStyleCnt="0" custScaleX="129806">
        <dgm:presLayoutVars>
          <dgm:chMax val="0"/>
          <dgm:chPref val="0"/>
          <dgm:bulletEnabled val="1"/>
        </dgm:presLayoutVars>
      </dgm:prSet>
      <dgm:spPr/>
      <dgm:t>
        <a:bodyPr/>
        <a:lstStyle/>
        <a:p>
          <a:endParaRPr lang="ru-RU"/>
        </a:p>
      </dgm:t>
    </dgm:pt>
    <dgm:pt modelId="{25CE503C-4C72-46A2-BD2E-82D5DC5A2CA4}" type="pres">
      <dgm:prSet presAssocID="{600118AE-2517-4F79-BDEA-A3EF2EA4A0BB}" presName="circ7" presStyleLbl="vennNode1" presStyleIdx="6" presStyleCnt="7"/>
      <dgm:spPr/>
    </dgm:pt>
    <dgm:pt modelId="{950FDE42-1827-403E-BC9A-2D53EF2A9602}" type="pres">
      <dgm:prSet presAssocID="{600118AE-2517-4F79-BDEA-A3EF2EA4A0BB}" presName="circ7Tx" presStyleLbl="revTx" presStyleIdx="0" presStyleCnt="0" custScaleX="123609">
        <dgm:presLayoutVars>
          <dgm:chMax val="0"/>
          <dgm:chPref val="0"/>
          <dgm:bulletEnabled val="1"/>
        </dgm:presLayoutVars>
      </dgm:prSet>
      <dgm:spPr/>
      <dgm:t>
        <a:bodyPr/>
        <a:lstStyle/>
        <a:p>
          <a:endParaRPr lang="ru-RU"/>
        </a:p>
      </dgm:t>
    </dgm:pt>
  </dgm:ptLst>
  <dgm:cxnLst>
    <dgm:cxn modelId="{435E6C0E-148A-47BD-9BF8-0E158E7D1359}" srcId="{6718CC48-DCBD-483B-B2E6-65B054E4D7D4}" destId="{86523FC1-C685-44E3-84BF-F4B0C183DA41}" srcOrd="2" destOrd="0" parTransId="{B78A624D-4C32-456E-AEB8-B3BD49D015CD}" sibTransId="{5311FD13-62C2-4DFC-8AE8-39507E49BD27}"/>
    <dgm:cxn modelId="{05CA4FBB-4304-429C-88F5-70305455C586}" srcId="{6718CC48-DCBD-483B-B2E6-65B054E4D7D4}" destId="{387D0762-73D2-4741-AB64-C1E1433E11C7}" srcOrd="1" destOrd="0" parTransId="{713286B7-088C-49FD-ADD0-B1BFC506864F}" sibTransId="{1D15CEE8-6BD1-42E3-A2FF-8FDB1FC6942A}"/>
    <dgm:cxn modelId="{B65FA6EE-CB34-4DBF-AC33-3BA901CE83E5}" srcId="{6718CC48-DCBD-483B-B2E6-65B054E4D7D4}" destId="{07A65065-1130-42C0-8251-08535AD9A9A5}" srcOrd="0" destOrd="0" parTransId="{887A33D2-EA02-4ACC-AF0F-520C4E9F63CB}" sibTransId="{E5B42E34-D170-4B89-ABEF-0C30C2802D08}"/>
    <dgm:cxn modelId="{384C7858-9C45-4917-AC16-5623226946CD}" srcId="{6718CC48-DCBD-483B-B2E6-65B054E4D7D4}" destId="{600118AE-2517-4F79-BDEA-A3EF2EA4A0BB}" srcOrd="6" destOrd="0" parTransId="{DBD0A1C4-2875-4E4C-A6B9-A3A935EADA77}" sibTransId="{AEA2C5A5-2CD7-42D1-B1DF-4A3F0F3119B9}"/>
    <dgm:cxn modelId="{11B59B92-1BA9-46BA-B38A-C8B56A0DCFDB}" srcId="{6718CC48-DCBD-483B-B2E6-65B054E4D7D4}" destId="{9AEC0D4C-5612-4D38-9A3B-AF97DDF13A1C}" srcOrd="3" destOrd="0" parTransId="{02A13E2C-8D14-4788-AEB0-DD3EC3706E94}" sibTransId="{6DCB61ED-207A-4D1B-9EC4-B91270D50F0C}"/>
    <dgm:cxn modelId="{83B902FD-7C51-4731-B65A-11E9CF8F6F4D}" type="presOf" srcId="{387D0762-73D2-4741-AB64-C1E1433E11C7}" destId="{08E025DD-3729-4535-B318-B084B75FC237}" srcOrd="0" destOrd="0" presId="urn:microsoft.com/office/officeart/2005/8/layout/venn1"/>
    <dgm:cxn modelId="{BAF279EA-E118-4E3B-BC2A-7B298DE826DC}" type="presOf" srcId="{86523FC1-C685-44E3-84BF-F4B0C183DA41}" destId="{7B073238-8CE2-46AC-8696-CC08CF7C84B3}" srcOrd="0" destOrd="0" presId="urn:microsoft.com/office/officeart/2005/8/layout/venn1"/>
    <dgm:cxn modelId="{72D6644A-84B5-4033-877D-7A07A588B525}" type="presOf" srcId="{07A65065-1130-42C0-8251-08535AD9A9A5}" destId="{971C8BC3-73E8-4092-822E-081C4F52F8E7}" srcOrd="0" destOrd="0" presId="urn:microsoft.com/office/officeart/2005/8/layout/venn1"/>
    <dgm:cxn modelId="{AFA6C368-F2E3-4F94-B306-F907CEFC6270}" srcId="{6718CC48-DCBD-483B-B2E6-65B054E4D7D4}" destId="{41DB879D-F2A6-4093-83E2-32F8BBBE0AD2}" srcOrd="5" destOrd="0" parTransId="{3FCAB5C0-A5FB-4293-93D3-E8A6B01EC11F}" sibTransId="{7026B9A2-F695-41D9-933A-AEE5BA1442D2}"/>
    <dgm:cxn modelId="{C7BE00E5-62F0-4FDE-A340-2C9E8412D065}" type="presOf" srcId="{856ED5FE-A1C0-45F5-ACA7-CC26AB31566F}" destId="{2BBCD902-33E2-4B13-850C-8CA3634F5418}" srcOrd="0" destOrd="0" presId="urn:microsoft.com/office/officeart/2005/8/layout/venn1"/>
    <dgm:cxn modelId="{89301B0F-84F3-4D98-9C29-C514B5B648E8}" type="presOf" srcId="{6718CC48-DCBD-483B-B2E6-65B054E4D7D4}" destId="{E90C955B-D159-435E-BE2C-5605A943ADC4}" srcOrd="0" destOrd="0" presId="urn:microsoft.com/office/officeart/2005/8/layout/venn1"/>
    <dgm:cxn modelId="{29139987-C233-486C-94C2-2DF44C05D35C}" type="presOf" srcId="{41DB879D-F2A6-4093-83E2-32F8BBBE0AD2}" destId="{E3E323E7-3476-4F4C-AD2A-FAB080520C45}" srcOrd="0" destOrd="0" presId="urn:microsoft.com/office/officeart/2005/8/layout/venn1"/>
    <dgm:cxn modelId="{D8889B73-40EC-478B-922E-6088720DEEE3}" srcId="{6718CC48-DCBD-483B-B2E6-65B054E4D7D4}" destId="{856ED5FE-A1C0-45F5-ACA7-CC26AB31566F}" srcOrd="4" destOrd="0" parTransId="{0254CAE9-2FC2-4374-A01C-4FFCC72B6FC3}" sibTransId="{9448FEC9-C1DB-4041-93B9-8D203BFEE78D}"/>
    <dgm:cxn modelId="{CBF020BC-D28E-482C-AF3F-8F4B946F8A46}" type="presOf" srcId="{600118AE-2517-4F79-BDEA-A3EF2EA4A0BB}" destId="{950FDE42-1827-403E-BC9A-2D53EF2A9602}" srcOrd="0" destOrd="0" presId="urn:microsoft.com/office/officeart/2005/8/layout/venn1"/>
    <dgm:cxn modelId="{2EC9CAC3-8E82-4230-844F-6CDF9D960F8E}" type="presOf" srcId="{9AEC0D4C-5612-4D38-9A3B-AF97DDF13A1C}" destId="{932034E7-5637-4662-8A4D-39D863DEA77D}" srcOrd="0" destOrd="0" presId="urn:microsoft.com/office/officeart/2005/8/layout/venn1"/>
    <dgm:cxn modelId="{0EC03E16-EFA5-46FD-8672-9970B139F801}" type="presParOf" srcId="{E90C955B-D159-435E-BE2C-5605A943ADC4}" destId="{109B92A7-8772-44E6-B703-5530386FFB7E}" srcOrd="0" destOrd="0" presId="urn:microsoft.com/office/officeart/2005/8/layout/venn1"/>
    <dgm:cxn modelId="{F8702445-ACA0-4F28-9AB2-015D72F1363B}" type="presParOf" srcId="{E90C955B-D159-435E-BE2C-5605A943ADC4}" destId="{971C8BC3-73E8-4092-822E-081C4F52F8E7}" srcOrd="1" destOrd="0" presId="urn:microsoft.com/office/officeart/2005/8/layout/venn1"/>
    <dgm:cxn modelId="{32DB6522-8FB0-400E-B548-7930CEAD5A1C}" type="presParOf" srcId="{E90C955B-D159-435E-BE2C-5605A943ADC4}" destId="{6FDF9BFD-E154-42A0-BE74-A8F95723199C}" srcOrd="2" destOrd="0" presId="urn:microsoft.com/office/officeart/2005/8/layout/venn1"/>
    <dgm:cxn modelId="{206BDD0B-D5EE-4EBB-B1E6-6AAFE51CEE40}" type="presParOf" srcId="{E90C955B-D159-435E-BE2C-5605A943ADC4}" destId="{08E025DD-3729-4535-B318-B084B75FC237}" srcOrd="3" destOrd="0" presId="urn:microsoft.com/office/officeart/2005/8/layout/venn1"/>
    <dgm:cxn modelId="{CEE004A1-9692-4FEA-A44A-F710589C640A}" type="presParOf" srcId="{E90C955B-D159-435E-BE2C-5605A943ADC4}" destId="{E99E3546-38E6-40ED-8520-59B48E079BBB}" srcOrd="4" destOrd="0" presId="urn:microsoft.com/office/officeart/2005/8/layout/venn1"/>
    <dgm:cxn modelId="{9DF0DB67-CC57-4458-946A-EF8BC19192BE}" type="presParOf" srcId="{E90C955B-D159-435E-BE2C-5605A943ADC4}" destId="{7B073238-8CE2-46AC-8696-CC08CF7C84B3}" srcOrd="5" destOrd="0" presId="urn:microsoft.com/office/officeart/2005/8/layout/venn1"/>
    <dgm:cxn modelId="{D5D467C7-9F05-4573-A160-17DEB13C089A}" type="presParOf" srcId="{E90C955B-D159-435E-BE2C-5605A943ADC4}" destId="{CBEA47F5-4E10-4958-9AF3-A687209B8245}" srcOrd="6" destOrd="0" presId="urn:microsoft.com/office/officeart/2005/8/layout/venn1"/>
    <dgm:cxn modelId="{6CCA9637-BBC2-46AC-9023-95D5F3EB7547}" type="presParOf" srcId="{E90C955B-D159-435E-BE2C-5605A943ADC4}" destId="{932034E7-5637-4662-8A4D-39D863DEA77D}" srcOrd="7" destOrd="0" presId="urn:microsoft.com/office/officeart/2005/8/layout/venn1"/>
    <dgm:cxn modelId="{FEC6CBA2-935A-4EA9-A517-EEB902EC39FD}" type="presParOf" srcId="{E90C955B-D159-435E-BE2C-5605A943ADC4}" destId="{1B705C0E-1431-4C32-8B48-09BE3F5B5C76}" srcOrd="8" destOrd="0" presId="urn:microsoft.com/office/officeart/2005/8/layout/venn1"/>
    <dgm:cxn modelId="{C48E7D31-65EB-47ED-B642-79E5148F8575}" type="presParOf" srcId="{E90C955B-D159-435E-BE2C-5605A943ADC4}" destId="{2BBCD902-33E2-4B13-850C-8CA3634F5418}" srcOrd="9" destOrd="0" presId="urn:microsoft.com/office/officeart/2005/8/layout/venn1"/>
    <dgm:cxn modelId="{178234B7-0953-46FF-8D3E-87EEE16B1CF0}" type="presParOf" srcId="{E90C955B-D159-435E-BE2C-5605A943ADC4}" destId="{BA9A1DDA-FD14-4604-A53D-705364606F54}" srcOrd="10" destOrd="0" presId="urn:microsoft.com/office/officeart/2005/8/layout/venn1"/>
    <dgm:cxn modelId="{3CA49668-F352-48A1-9E9D-594FA1838C6E}" type="presParOf" srcId="{E90C955B-D159-435E-BE2C-5605A943ADC4}" destId="{E3E323E7-3476-4F4C-AD2A-FAB080520C45}" srcOrd="11" destOrd="0" presId="urn:microsoft.com/office/officeart/2005/8/layout/venn1"/>
    <dgm:cxn modelId="{00BDBE61-4E7F-475E-A546-59D7EF848844}" type="presParOf" srcId="{E90C955B-D159-435E-BE2C-5605A943ADC4}" destId="{25CE503C-4C72-46A2-BD2E-82D5DC5A2CA4}" srcOrd="12" destOrd="0" presId="urn:microsoft.com/office/officeart/2005/8/layout/venn1"/>
    <dgm:cxn modelId="{BC643BFA-639B-470A-8F9C-A8612D419C9C}" type="presParOf" srcId="{E90C955B-D159-435E-BE2C-5605A943ADC4}" destId="{950FDE42-1827-403E-BC9A-2D53EF2A9602}" srcOrd="1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9B92A7-8772-44E6-B703-5530386FFB7E}">
      <dsp:nvSpPr>
        <dsp:cNvPr id="0" name=""/>
        <dsp:cNvSpPr/>
      </dsp:nvSpPr>
      <dsp:spPr>
        <a:xfrm>
          <a:off x="3190225" y="1228326"/>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71C8BC3-73E8-4092-822E-081C4F52F8E7}">
      <dsp:nvSpPr>
        <dsp:cNvPr id="0" name=""/>
        <dsp:cNvSpPr/>
      </dsp:nvSpPr>
      <dsp:spPr>
        <a:xfrm>
          <a:off x="3075486" y="0"/>
          <a:ext cx="1803049" cy="96490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smtClean="0"/>
            <a:t>1) изучение наградных документов семейного архива;</a:t>
          </a:r>
          <a:endParaRPr lang="ru-RU" sz="1600" kern="1200" dirty="0"/>
        </a:p>
      </dsp:txBody>
      <dsp:txXfrm>
        <a:off x="3075486" y="0"/>
        <a:ext cx="1803049" cy="964907"/>
      </dsp:txXfrm>
    </dsp:sp>
    <dsp:sp modelId="{6FDF9BFD-E154-42A0-BE74-A8F95723199C}">
      <dsp:nvSpPr>
        <dsp:cNvPr id="0" name=""/>
        <dsp:cNvSpPr/>
      </dsp:nvSpPr>
      <dsp:spPr>
        <a:xfrm>
          <a:off x="3651806" y="1450255"/>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8E025DD-3729-4535-B318-B084B75FC237}">
      <dsp:nvSpPr>
        <dsp:cNvPr id="0" name=""/>
        <dsp:cNvSpPr/>
      </dsp:nvSpPr>
      <dsp:spPr>
        <a:xfrm>
          <a:off x="5419450" y="916661"/>
          <a:ext cx="1704701" cy="10613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smtClean="0"/>
            <a:t>2) знакомство с фотографиями из семейного альбома</a:t>
          </a:r>
          <a:r>
            <a:rPr lang="ru-RU" sz="1400" kern="1200" dirty="0" smtClean="0"/>
            <a:t>;</a:t>
          </a:r>
          <a:endParaRPr lang="ru-RU" sz="1400" kern="1200" dirty="0"/>
        </a:p>
      </dsp:txBody>
      <dsp:txXfrm>
        <a:off x="5419450" y="916661"/>
        <a:ext cx="1704701" cy="1061397"/>
      </dsp:txXfrm>
    </dsp:sp>
    <dsp:sp modelId="{E99E3546-38E6-40ED-8520-59B48E079BBB}">
      <dsp:nvSpPr>
        <dsp:cNvPr id="0" name=""/>
        <dsp:cNvSpPr/>
      </dsp:nvSpPr>
      <dsp:spPr>
        <a:xfrm>
          <a:off x="3765234" y="1949594"/>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B073238-8CE2-46AC-8696-CC08CF7C84B3}">
      <dsp:nvSpPr>
        <dsp:cNvPr id="0" name=""/>
        <dsp:cNvSpPr/>
      </dsp:nvSpPr>
      <dsp:spPr>
        <a:xfrm>
          <a:off x="5583364" y="2267531"/>
          <a:ext cx="1671918" cy="11337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smtClean="0"/>
            <a:t>3) анализ газетного материала;</a:t>
          </a:r>
          <a:endParaRPr lang="ru-RU" sz="1600" kern="1200" dirty="0"/>
        </a:p>
      </dsp:txBody>
      <dsp:txXfrm>
        <a:off x="5583364" y="2267531"/>
        <a:ext cx="1671918" cy="1133765"/>
      </dsp:txXfrm>
    </dsp:sp>
    <dsp:sp modelId="{CBEA47F5-4E10-4958-9AF3-A687209B8245}">
      <dsp:nvSpPr>
        <dsp:cNvPr id="0" name=""/>
        <dsp:cNvSpPr/>
      </dsp:nvSpPr>
      <dsp:spPr>
        <a:xfrm>
          <a:off x="3445930" y="2350031"/>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32034E7-5637-4662-8A4D-39D863DEA77D}">
      <dsp:nvSpPr>
        <dsp:cNvPr id="0" name=""/>
        <dsp:cNvSpPr/>
      </dsp:nvSpPr>
      <dsp:spPr>
        <a:xfrm>
          <a:off x="4862144" y="3787260"/>
          <a:ext cx="1803049" cy="103727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smtClean="0"/>
            <a:t>4) беседа с бабушкой – Трофименко Ириной Васильевной;</a:t>
          </a:r>
          <a:endParaRPr lang="ru-RU" sz="1600" kern="1200" dirty="0"/>
        </a:p>
      </dsp:txBody>
      <dsp:txXfrm>
        <a:off x="4862144" y="3787260"/>
        <a:ext cx="1803049" cy="1037275"/>
      </dsp:txXfrm>
    </dsp:sp>
    <dsp:sp modelId="{1B705C0E-1431-4C32-8B48-09BE3F5B5C76}">
      <dsp:nvSpPr>
        <dsp:cNvPr id="0" name=""/>
        <dsp:cNvSpPr/>
      </dsp:nvSpPr>
      <dsp:spPr>
        <a:xfrm>
          <a:off x="2934520" y="2350031"/>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2BBCD902-33E2-4B13-850C-8CA3634F5418}">
      <dsp:nvSpPr>
        <dsp:cNvPr id="0" name=""/>
        <dsp:cNvSpPr/>
      </dsp:nvSpPr>
      <dsp:spPr>
        <a:xfrm>
          <a:off x="1152129" y="3787260"/>
          <a:ext cx="2076446" cy="103727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t>5</a:t>
          </a:r>
          <a:r>
            <a:rPr lang="ru-RU" sz="1600" kern="1200" dirty="0" smtClean="0"/>
            <a:t>) поиск информации в Интернете: на сайтах «Подвиг народа» и «Память народа»;</a:t>
          </a:r>
          <a:endParaRPr lang="ru-RU" sz="1600" kern="1200" dirty="0"/>
        </a:p>
      </dsp:txBody>
      <dsp:txXfrm>
        <a:off x="1152129" y="3787260"/>
        <a:ext cx="2076446" cy="1037275"/>
      </dsp:txXfrm>
    </dsp:sp>
    <dsp:sp modelId="{BA9A1DDA-FD14-4604-A53D-705364606F54}">
      <dsp:nvSpPr>
        <dsp:cNvPr id="0" name=""/>
        <dsp:cNvSpPr/>
      </dsp:nvSpPr>
      <dsp:spPr>
        <a:xfrm>
          <a:off x="2615216" y="1949594"/>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E3E323E7-3476-4F4C-AD2A-FAB080520C45}">
      <dsp:nvSpPr>
        <dsp:cNvPr id="0" name=""/>
        <dsp:cNvSpPr/>
      </dsp:nvSpPr>
      <dsp:spPr>
        <a:xfrm>
          <a:off x="449572" y="2267531"/>
          <a:ext cx="2170250" cy="11337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smtClean="0"/>
            <a:t>6) сопоставление полученных фактов биографии прадедушки с историей страны;</a:t>
          </a:r>
          <a:endParaRPr lang="ru-RU" sz="1600" kern="1200" dirty="0"/>
        </a:p>
      </dsp:txBody>
      <dsp:txXfrm>
        <a:off x="449572" y="2267531"/>
        <a:ext cx="2170250" cy="1133765"/>
      </dsp:txXfrm>
    </dsp:sp>
    <dsp:sp modelId="{25CE503C-4C72-46A2-BD2E-82D5DC5A2CA4}">
      <dsp:nvSpPr>
        <dsp:cNvPr id="0" name=""/>
        <dsp:cNvSpPr/>
      </dsp:nvSpPr>
      <dsp:spPr>
        <a:xfrm>
          <a:off x="2728644" y="1450255"/>
          <a:ext cx="1573570" cy="157376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50FDE42-1827-403E-BC9A-2D53EF2A9602}">
      <dsp:nvSpPr>
        <dsp:cNvPr id="0" name=""/>
        <dsp:cNvSpPr/>
      </dsp:nvSpPr>
      <dsp:spPr>
        <a:xfrm>
          <a:off x="628638" y="916661"/>
          <a:ext cx="2107164" cy="10613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smtClean="0"/>
            <a:t>7) систематизация всей собранной информации.</a:t>
          </a:r>
          <a:endParaRPr lang="ru-RU" sz="1600" kern="1200" dirty="0"/>
        </a:p>
      </dsp:txBody>
      <dsp:txXfrm>
        <a:off x="628638" y="916661"/>
        <a:ext cx="2107164" cy="106139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8ACE49-EFAD-4432-B70E-F111E963A89D}" type="datetimeFigureOut">
              <a:rPr lang="ru-RU" smtClean="0"/>
              <a:t>21.01.2020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A5253D-6C7F-4327-BD84-0696C253CBC2}" type="slidenum">
              <a:rPr lang="ru-RU" smtClean="0"/>
              <a:t>‹#›</a:t>
            </a:fld>
            <a:endParaRPr lang="ru-RU"/>
          </a:p>
        </p:txBody>
      </p:sp>
    </p:spTree>
    <p:extLst>
      <p:ext uri="{BB962C8B-B14F-4D97-AF65-F5344CB8AC3E}">
        <p14:creationId xmlns:p14="http://schemas.microsoft.com/office/powerpoint/2010/main" val="206939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6A5253D-6C7F-4327-BD84-0696C253CBC2}" type="slidenum">
              <a:rPr lang="ru-RU" smtClean="0"/>
              <a:t>2</a:t>
            </a:fld>
            <a:endParaRPr lang="ru-RU"/>
          </a:p>
        </p:txBody>
      </p:sp>
    </p:spTree>
    <p:extLst>
      <p:ext uri="{BB962C8B-B14F-4D97-AF65-F5344CB8AC3E}">
        <p14:creationId xmlns:p14="http://schemas.microsoft.com/office/powerpoint/2010/main" val="24040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F0B9C513-A622-401A-9841-116DC2560A85}" type="slidenum">
              <a:rPr lang="ru-RU" altLang="ru-RU"/>
              <a:pPr>
                <a:defRPr/>
              </a:pPr>
              <a:t>‹#›</a:t>
            </a:fld>
            <a:endParaRPr lang="ru-RU" altLang="ru-RU"/>
          </a:p>
        </p:txBody>
      </p:sp>
    </p:spTree>
    <p:extLst>
      <p:ext uri="{BB962C8B-B14F-4D97-AF65-F5344CB8AC3E}">
        <p14:creationId xmlns:p14="http://schemas.microsoft.com/office/powerpoint/2010/main" val="71568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0A20F4DD-B521-4799-9D5B-54EC5528605D}" type="slidenum">
              <a:rPr lang="ru-RU" altLang="ru-RU"/>
              <a:pPr>
                <a:defRPr/>
              </a:pPr>
              <a:t>‹#›</a:t>
            </a:fld>
            <a:endParaRPr lang="ru-RU" altLang="ru-RU"/>
          </a:p>
        </p:txBody>
      </p:sp>
    </p:spTree>
    <p:extLst>
      <p:ext uri="{BB962C8B-B14F-4D97-AF65-F5344CB8AC3E}">
        <p14:creationId xmlns:p14="http://schemas.microsoft.com/office/powerpoint/2010/main" val="3668180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30F0A6AD-FE77-423A-B5FA-74F7F5CAE1F4}" type="slidenum">
              <a:rPr lang="ru-RU" altLang="ru-RU"/>
              <a:pPr>
                <a:defRPr/>
              </a:pPr>
              <a:t>‹#›</a:t>
            </a:fld>
            <a:endParaRPr lang="ru-RU" altLang="ru-RU"/>
          </a:p>
        </p:txBody>
      </p:sp>
    </p:spTree>
    <p:extLst>
      <p:ext uri="{BB962C8B-B14F-4D97-AF65-F5344CB8AC3E}">
        <p14:creationId xmlns:p14="http://schemas.microsoft.com/office/powerpoint/2010/main" val="2583845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095129FC-F621-4C41-9B56-312087412357}" type="slidenum">
              <a:rPr lang="ru-RU" altLang="ru-RU"/>
              <a:pPr>
                <a:defRPr/>
              </a:pPr>
              <a:t>‹#›</a:t>
            </a:fld>
            <a:endParaRPr lang="ru-RU" altLang="ru-RU"/>
          </a:p>
        </p:txBody>
      </p:sp>
    </p:spTree>
    <p:extLst>
      <p:ext uri="{BB962C8B-B14F-4D97-AF65-F5344CB8AC3E}">
        <p14:creationId xmlns:p14="http://schemas.microsoft.com/office/powerpoint/2010/main" val="3886051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42394CC7-4EA4-46A5-91CB-BFBA93BAD30E}" type="slidenum">
              <a:rPr lang="ru-RU" altLang="ru-RU"/>
              <a:pPr>
                <a:defRPr/>
              </a:pPr>
              <a:t>‹#›</a:t>
            </a:fld>
            <a:endParaRPr lang="ru-RU" altLang="ru-RU"/>
          </a:p>
        </p:txBody>
      </p:sp>
    </p:spTree>
    <p:extLst>
      <p:ext uri="{BB962C8B-B14F-4D97-AF65-F5344CB8AC3E}">
        <p14:creationId xmlns:p14="http://schemas.microsoft.com/office/powerpoint/2010/main" val="3316613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7" name="Rectangle 6"/>
          <p:cNvSpPr>
            <a:spLocks noGrp="1" noChangeArrowheads="1"/>
          </p:cNvSpPr>
          <p:nvPr>
            <p:ph type="sldNum" sz="quarter" idx="12"/>
          </p:nvPr>
        </p:nvSpPr>
        <p:spPr>
          <a:ln/>
        </p:spPr>
        <p:txBody>
          <a:bodyPr/>
          <a:lstStyle>
            <a:lvl1pPr>
              <a:defRPr/>
            </a:lvl1pPr>
          </a:lstStyle>
          <a:p>
            <a:pPr>
              <a:defRPr/>
            </a:pPr>
            <a:fld id="{9C7CD536-20B8-46F6-BD23-1611C1C6609A}" type="slidenum">
              <a:rPr lang="ru-RU" altLang="ru-RU"/>
              <a:pPr>
                <a:defRPr/>
              </a:pPr>
              <a:t>‹#›</a:t>
            </a:fld>
            <a:endParaRPr lang="ru-RU" altLang="ru-RU"/>
          </a:p>
        </p:txBody>
      </p:sp>
    </p:spTree>
    <p:extLst>
      <p:ext uri="{BB962C8B-B14F-4D97-AF65-F5344CB8AC3E}">
        <p14:creationId xmlns:p14="http://schemas.microsoft.com/office/powerpoint/2010/main" val="4082775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9" name="Rectangle 6"/>
          <p:cNvSpPr>
            <a:spLocks noGrp="1" noChangeArrowheads="1"/>
          </p:cNvSpPr>
          <p:nvPr>
            <p:ph type="sldNum" sz="quarter" idx="12"/>
          </p:nvPr>
        </p:nvSpPr>
        <p:spPr>
          <a:ln/>
        </p:spPr>
        <p:txBody>
          <a:bodyPr/>
          <a:lstStyle>
            <a:lvl1pPr>
              <a:defRPr/>
            </a:lvl1pPr>
          </a:lstStyle>
          <a:p>
            <a:pPr>
              <a:defRPr/>
            </a:pPr>
            <a:fld id="{D916682B-2340-4207-9054-72D4EE67BF52}" type="slidenum">
              <a:rPr lang="ru-RU" altLang="ru-RU"/>
              <a:pPr>
                <a:defRPr/>
              </a:pPr>
              <a:t>‹#›</a:t>
            </a:fld>
            <a:endParaRPr lang="ru-RU" altLang="ru-RU"/>
          </a:p>
        </p:txBody>
      </p:sp>
    </p:spTree>
    <p:extLst>
      <p:ext uri="{BB962C8B-B14F-4D97-AF65-F5344CB8AC3E}">
        <p14:creationId xmlns:p14="http://schemas.microsoft.com/office/powerpoint/2010/main" val="1699598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5" name="Rectangle 6"/>
          <p:cNvSpPr>
            <a:spLocks noGrp="1" noChangeArrowheads="1"/>
          </p:cNvSpPr>
          <p:nvPr>
            <p:ph type="sldNum" sz="quarter" idx="12"/>
          </p:nvPr>
        </p:nvSpPr>
        <p:spPr>
          <a:ln/>
        </p:spPr>
        <p:txBody>
          <a:bodyPr/>
          <a:lstStyle>
            <a:lvl1pPr>
              <a:defRPr/>
            </a:lvl1pPr>
          </a:lstStyle>
          <a:p>
            <a:pPr>
              <a:defRPr/>
            </a:pPr>
            <a:fld id="{F84824CB-E4EA-42DC-81F1-AD001110822F}" type="slidenum">
              <a:rPr lang="ru-RU" altLang="ru-RU"/>
              <a:pPr>
                <a:defRPr/>
              </a:pPr>
              <a:t>‹#›</a:t>
            </a:fld>
            <a:endParaRPr lang="ru-RU" altLang="ru-RU"/>
          </a:p>
        </p:txBody>
      </p:sp>
    </p:spTree>
    <p:extLst>
      <p:ext uri="{BB962C8B-B14F-4D97-AF65-F5344CB8AC3E}">
        <p14:creationId xmlns:p14="http://schemas.microsoft.com/office/powerpoint/2010/main" val="2668370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4" name="Rectangle 6"/>
          <p:cNvSpPr>
            <a:spLocks noGrp="1" noChangeArrowheads="1"/>
          </p:cNvSpPr>
          <p:nvPr>
            <p:ph type="sldNum" sz="quarter" idx="12"/>
          </p:nvPr>
        </p:nvSpPr>
        <p:spPr>
          <a:ln/>
        </p:spPr>
        <p:txBody>
          <a:bodyPr/>
          <a:lstStyle>
            <a:lvl1pPr>
              <a:defRPr/>
            </a:lvl1pPr>
          </a:lstStyle>
          <a:p>
            <a:pPr>
              <a:defRPr/>
            </a:pPr>
            <a:fld id="{7F56D8D7-D176-43BE-8D32-C41CC0E251C0}" type="slidenum">
              <a:rPr lang="ru-RU" altLang="ru-RU"/>
              <a:pPr>
                <a:defRPr/>
              </a:pPr>
              <a:t>‹#›</a:t>
            </a:fld>
            <a:endParaRPr lang="ru-RU" altLang="ru-RU"/>
          </a:p>
        </p:txBody>
      </p:sp>
    </p:spTree>
    <p:extLst>
      <p:ext uri="{BB962C8B-B14F-4D97-AF65-F5344CB8AC3E}">
        <p14:creationId xmlns:p14="http://schemas.microsoft.com/office/powerpoint/2010/main" val="1005880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7" name="Rectangle 6"/>
          <p:cNvSpPr>
            <a:spLocks noGrp="1" noChangeArrowheads="1"/>
          </p:cNvSpPr>
          <p:nvPr>
            <p:ph type="sldNum" sz="quarter" idx="12"/>
          </p:nvPr>
        </p:nvSpPr>
        <p:spPr>
          <a:ln/>
        </p:spPr>
        <p:txBody>
          <a:bodyPr/>
          <a:lstStyle>
            <a:lvl1pPr>
              <a:defRPr/>
            </a:lvl1pPr>
          </a:lstStyle>
          <a:p>
            <a:pPr>
              <a:defRPr/>
            </a:pPr>
            <a:fld id="{B2B10823-0721-484A-A154-B49672598704}" type="slidenum">
              <a:rPr lang="ru-RU" altLang="ru-RU"/>
              <a:pPr>
                <a:defRPr/>
              </a:pPr>
              <a:t>‹#›</a:t>
            </a:fld>
            <a:endParaRPr lang="ru-RU" altLang="ru-RU"/>
          </a:p>
        </p:txBody>
      </p:sp>
    </p:spTree>
    <p:extLst>
      <p:ext uri="{BB962C8B-B14F-4D97-AF65-F5344CB8AC3E}">
        <p14:creationId xmlns:p14="http://schemas.microsoft.com/office/powerpoint/2010/main" val="1643261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7" name="Rectangle 6"/>
          <p:cNvSpPr>
            <a:spLocks noGrp="1" noChangeArrowheads="1"/>
          </p:cNvSpPr>
          <p:nvPr>
            <p:ph type="sldNum" sz="quarter" idx="12"/>
          </p:nvPr>
        </p:nvSpPr>
        <p:spPr>
          <a:ln/>
        </p:spPr>
        <p:txBody>
          <a:bodyPr/>
          <a:lstStyle>
            <a:lvl1pPr>
              <a:defRPr/>
            </a:lvl1pPr>
          </a:lstStyle>
          <a:p>
            <a:pPr>
              <a:defRPr/>
            </a:pPr>
            <a:fld id="{2E161702-A89C-4130-BECC-4F560D25FBE3}" type="slidenum">
              <a:rPr lang="ru-RU" altLang="ru-RU"/>
              <a:pPr>
                <a:defRPr/>
              </a:pPr>
              <a:t>‹#›</a:t>
            </a:fld>
            <a:endParaRPr lang="ru-RU" altLang="ru-RU"/>
          </a:p>
        </p:txBody>
      </p:sp>
    </p:spTree>
    <p:extLst>
      <p:ext uri="{BB962C8B-B14F-4D97-AF65-F5344CB8AC3E}">
        <p14:creationId xmlns:p14="http://schemas.microsoft.com/office/powerpoint/2010/main" val="426674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ru-RU" alt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lt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264CACC2-031D-4689-92B0-0AAF9E272BAC}"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bwMode="auto">
          <a:xfrm>
            <a:off x="355600" y="1930400"/>
            <a:ext cx="84947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defRPr/>
            </a:pPr>
            <a:r>
              <a:rPr lang="ru-RU" altLang="ru-RU" sz="3200" kern="0" dirty="0" smtClean="0">
                <a:latin typeface="Georgia" pitchFamily="18" charset="0"/>
              </a:rPr>
              <a:t>Тема:</a:t>
            </a:r>
            <a:r>
              <a:rPr lang="ru-RU" altLang="ru-RU" sz="3600" kern="0" dirty="0" smtClean="0">
                <a:latin typeface="Georgia" pitchFamily="18" charset="0"/>
              </a:rPr>
              <a:t> </a:t>
            </a:r>
            <a:r>
              <a:rPr lang="ru-RU" altLang="ru-RU" sz="3600" kern="0" dirty="0" smtClean="0"/>
              <a:t/>
            </a:r>
            <a:br>
              <a:rPr lang="ru-RU" altLang="ru-RU" sz="3600" kern="0" dirty="0" smtClean="0"/>
            </a:br>
            <a:r>
              <a:rPr lang="ru-RU" altLang="ru-RU" sz="4800" b="1" kern="0" dirty="0" smtClean="0">
                <a:latin typeface="Monotype Corsiva" panose="03010101010201010101" pitchFamily="66" charset="0"/>
              </a:rPr>
              <a:t>«Мой прадедушка – герой»</a:t>
            </a:r>
          </a:p>
        </p:txBody>
      </p:sp>
      <p:sp>
        <p:nvSpPr>
          <p:cNvPr id="8" name="Rectangle 3"/>
          <p:cNvSpPr txBox="1">
            <a:spLocks noChangeArrowheads="1"/>
          </p:cNvSpPr>
          <p:nvPr/>
        </p:nvSpPr>
        <p:spPr bwMode="auto">
          <a:xfrm>
            <a:off x="250825" y="4221163"/>
            <a:ext cx="8955088"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ctr" rtl="0" fontAlgn="base">
              <a:spcBef>
                <a:spcPct val="20000"/>
              </a:spcBef>
              <a:spcAft>
                <a:spcPct val="0"/>
              </a:spcAft>
              <a:buNone/>
              <a:defRPr sz="3200">
                <a:solidFill>
                  <a:schemeClr val="tx1"/>
                </a:solidFill>
                <a:latin typeface="+mn-lt"/>
                <a:ea typeface="+mn-ea"/>
                <a:cs typeface="+mn-cs"/>
              </a:defRPr>
            </a:lvl1pPr>
            <a:lvl2pPr marL="457200" indent="0" algn="ctr" rtl="0" fontAlgn="base">
              <a:spcBef>
                <a:spcPct val="20000"/>
              </a:spcBef>
              <a:spcAft>
                <a:spcPct val="0"/>
              </a:spcAft>
              <a:buNone/>
              <a:defRPr sz="2800">
                <a:solidFill>
                  <a:schemeClr val="tx1"/>
                </a:solidFill>
                <a:latin typeface="+mn-lt"/>
                <a:cs typeface="+mn-cs"/>
              </a:defRPr>
            </a:lvl2pPr>
            <a:lvl3pPr marL="914400" indent="0" algn="ctr" rtl="0" fontAlgn="base">
              <a:spcBef>
                <a:spcPct val="20000"/>
              </a:spcBef>
              <a:spcAft>
                <a:spcPct val="0"/>
              </a:spcAft>
              <a:buNone/>
              <a:defRPr sz="2400">
                <a:solidFill>
                  <a:schemeClr val="tx1"/>
                </a:solidFill>
                <a:latin typeface="+mn-lt"/>
                <a:cs typeface="+mn-cs"/>
              </a:defRPr>
            </a:lvl3pPr>
            <a:lvl4pPr marL="1371600" indent="0" algn="ctr" rtl="0" fontAlgn="base">
              <a:spcBef>
                <a:spcPct val="20000"/>
              </a:spcBef>
              <a:spcAft>
                <a:spcPct val="0"/>
              </a:spcAft>
              <a:buNone/>
              <a:defRPr sz="2000">
                <a:solidFill>
                  <a:schemeClr val="tx1"/>
                </a:solidFill>
                <a:latin typeface="+mn-lt"/>
                <a:cs typeface="+mn-cs"/>
              </a:defRPr>
            </a:lvl4pPr>
            <a:lvl5pPr marL="1828800" indent="0" algn="ctr" rtl="0" fontAlgn="base">
              <a:spcBef>
                <a:spcPct val="20000"/>
              </a:spcBef>
              <a:spcAft>
                <a:spcPct val="0"/>
              </a:spcAft>
              <a:buNone/>
              <a:defRPr sz="2000">
                <a:solidFill>
                  <a:schemeClr val="tx1"/>
                </a:solidFill>
                <a:latin typeface="+mn-lt"/>
                <a:cs typeface="+mn-cs"/>
              </a:defRPr>
            </a:lvl5pPr>
            <a:lvl6pPr marL="2286000" indent="0" algn="ctr" rtl="0" fontAlgn="base">
              <a:spcBef>
                <a:spcPct val="20000"/>
              </a:spcBef>
              <a:spcAft>
                <a:spcPct val="0"/>
              </a:spcAft>
              <a:buNone/>
              <a:defRPr sz="2000">
                <a:solidFill>
                  <a:schemeClr val="tx1"/>
                </a:solidFill>
                <a:latin typeface="+mn-lt"/>
                <a:cs typeface="+mn-cs"/>
              </a:defRPr>
            </a:lvl6pPr>
            <a:lvl7pPr marL="2743200" indent="0" algn="ctr" rtl="0" fontAlgn="base">
              <a:spcBef>
                <a:spcPct val="20000"/>
              </a:spcBef>
              <a:spcAft>
                <a:spcPct val="0"/>
              </a:spcAft>
              <a:buNone/>
              <a:defRPr sz="2000">
                <a:solidFill>
                  <a:schemeClr val="tx1"/>
                </a:solidFill>
                <a:latin typeface="+mn-lt"/>
                <a:cs typeface="+mn-cs"/>
              </a:defRPr>
            </a:lvl7pPr>
            <a:lvl8pPr marL="3200400" indent="0" algn="ctr" rtl="0" fontAlgn="base">
              <a:spcBef>
                <a:spcPct val="20000"/>
              </a:spcBef>
              <a:spcAft>
                <a:spcPct val="0"/>
              </a:spcAft>
              <a:buNone/>
              <a:defRPr sz="2000">
                <a:solidFill>
                  <a:schemeClr val="tx1"/>
                </a:solidFill>
                <a:latin typeface="+mn-lt"/>
                <a:cs typeface="+mn-cs"/>
              </a:defRPr>
            </a:lvl8pPr>
            <a:lvl9pPr marL="3657600" indent="0" algn="ctr" rtl="0" fontAlgn="base">
              <a:spcBef>
                <a:spcPct val="20000"/>
              </a:spcBef>
              <a:spcAft>
                <a:spcPct val="0"/>
              </a:spcAft>
              <a:buNone/>
              <a:defRPr sz="2000">
                <a:solidFill>
                  <a:schemeClr val="tx1"/>
                </a:solidFill>
                <a:latin typeface="+mn-lt"/>
                <a:cs typeface="+mn-cs"/>
              </a:defRPr>
            </a:lvl9pPr>
          </a:lstStyle>
          <a:p>
            <a:pPr algn="just">
              <a:defRPr/>
            </a:pPr>
            <a:r>
              <a:rPr lang="ru-RU" altLang="ru-RU" sz="2800" kern="0" dirty="0" smtClean="0"/>
              <a:t>Автор: </a:t>
            </a:r>
            <a:r>
              <a:rPr lang="ru-RU" altLang="ru-RU" sz="2800" b="1" kern="0" dirty="0" smtClean="0"/>
              <a:t>Трофименко Александр, </a:t>
            </a:r>
            <a:r>
              <a:rPr lang="ru-RU" altLang="ru-RU" sz="2800" kern="0" dirty="0" smtClean="0"/>
              <a:t>4 класс</a:t>
            </a:r>
          </a:p>
          <a:p>
            <a:pPr algn="just">
              <a:defRPr/>
            </a:pPr>
            <a:r>
              <a:rPr lang="ru-RU" altLang="ru-RU" sz="2800" kern="0" dirty="0" smtClean="0"/>
              <a:t>МБОУ «ООШ </a:t>
            </a:r>
            <a:r>
              <a:rPr lang="ru-RU" altLang="ru-RU" sz="2800" kern="0" dirty="0" err="1" smtClean="0"/>
              <a:t>р.п</a:t>
            </a:r>
            <a:r>
              <a:rPr lang="ru-RU" altLang="ru-RU" sz="2800" kern="0" dirty="0" smtClean="0"/>
              <a:t>. Мишеронский»</a:t>
            </a:r>
          </a:p>
          <a:p>
            <a:pPr algn="just">
              <a:defRPr/>
            </a:pPr>
            <a:r>
              <a:rPr lang="ru-RU" altLang="ru-RU" sz="2600" kern="0" dirty="0" smtClean="0"/>
              <a:t>Руководитель: </a:t>
            </a:r>
            <a:r>
              <a:rPr lang="ru-RU" altLang="ru-RU" sz="2600" b="1" kern="0" dirty="0" smtClean="0"/>
              <a:t>Борисова Светлана Борисовна</a:t>
            </a:r>
            <a:r>
              <a:rPr lang="ru-RU" altLang="ru-RU" sz="2600" kern="0" dirty="0" smtClean="0"/>
              <a:t>,</a:t>
            </a:r>
          </a:p>
          <a:p>
            <a:pPr algn="just">
              <a:defRPr/>
            </a:pPr>
            <a:r>
              <a:rPr lang="ru-RU" altLang="ru-RU" sz="2600" kern="0" dirty="0" smtClean="0"/>
              <a:t> учитель начальных классов</a:t>
            </a:r>
          </a:p>
        </p:txBody>
      </p:sp>
      <p:sp>
        <p:nvSpPr>
          <p:cNvPr id="2053" name="Rectangle 5"/>
          <p:cNvSpPr>
            <a:spLocks noChangeArrowheads="1"/>
          </p:cNvSpPr>
          <p:nvPr/>
        </p:nvSpPr>
        <p:spPr bwMode="auto">
          <a:xfrm>
            <a:off x="107950" y="115888"/>
            <a:ext cx="903605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spcBef>
                <a:spcPct val="20000"/>
              </a:spcBef>
            </a:pPr>
            <a:r>
              <a:rPr lang="ru-RU" altLang="ru-RU" sz="3200" b="1" dirty="0" smtClean="0">
                <a:solidFill>
                  <a:schemeClr val="bg2"/>
                </a:solidFill>
              </a:rPr>
              <a:t>«Я – исследователь»</a:t>
            </a:r>
            <a:endParaRPr lang="ru-RU" altLang="ru-RU" sz="3200" b="1" dirty="0">
              <a:solidFill>
                <a:schemeClr val="bg2"/>
              </a:solidFill>
            </a:endParaRPr>
          </a:p>
          <a:p>
            <a:pPr algn="ctr">
              <a:spcBef>
                <a:spcPct val="20000"/>
              </a:spcBef>
            </a:pPr>
            <a:endParaRPr lang="ru-RU" altLang="ru-RU" sz="1600" dirty="0">
              <a:solidFill>
                <a:schemeClr val="bg2"/>
              </a:solidFill>
            </a:endParaRPr>
          </a:p>
          <a:p>
            <a:pPr>
              <a:spcBef>
                <a:spcPct val="20000"/>
              </a:spcBef>
            </a:pPr>
            <a:r>
              <a:rPr lang="ru-RU" altLang="ru-RU" sz="2400" b="1" dirty="0" smtClean="0"/>
              <a:t>Направление: «Обществоведческие науки»</a:t>
            </a:r>
            <a:endParaRPr lang="ru-RU" altLang="ru-RU"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539750" y="188913"/>
            <a:ext cx="7920682" cy="650875"/>
          </a:xfrm>
        </p:spPr>
        <p:txBody>
          <a:bodyPr/>
          <a:lstStyle/>
          <a:p>
            <a:pPr eaLnBrk="1" hangingPunct="1"/>
            <a:r>
              <a:rPr lang="ru-RU" altLang="ru-RU" sz="2800" b="1" dirty="0" smtClean="0">
                <a:solidFill>
                  <a:srgbClr val="FF0000"/>
                </a:solidFill>
              </a:rPr>
              <a:t>Воинский путь моего прадедушки</a:t>
            </a:r>
          </a:p>
        </p:txBody>
      </p:sp>
      <p:sp>
        <p:nvSpPr>
          <p:cNvPr id="3" name="Прямоугольник 2"/>
          <p:cNvSpPr/>
          <p:nvPr/>
        </p:nvSpPr>
        <p:spPr>
          <a:xfrm>
            <a:off x="107504" y="844507"/>
            <a:ext cx="2880320" cy="5570756"/>
          </a:xfrm>
          <a:prstGeom prst="rect">
            <a:avLst/>
          </a:prstGeom>
        </p:spPr>
        <p:txBody>
          <a:bodyPr wrap="square">
            <a:spAutoFit/>
          </a:bodyPr>
          <a:lstStyle/>
          <a:p>
            <a:r>
              <a:rPr lang="ru-RU" sz="22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Вот что о нём писали в газетах: </a:t>
            </a:r>
          </a:p>
          <a:p>
            <a:r>
              <a:rPr lang="ru-RU" sz="2400" dirty="0" smtClean="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«Примерно </a:t>
            </a:r>
            <a:r>
              <a:rPr lang="ru-RU" sz="2400" dirty="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выполняет военную присягу старшина Василий </a:t>
            </a:r>
            <a:r>
              <a:rPr lang="ru-RU" sz="2400" dirty="0" err="1">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Крестьянников</a:t>
            </a:r>
            <a:r>
              <a:rPr lang="ru-RU" sz="2400" dirty="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 Он отлично овладел специальностью радиста и награждён нагрудным знаком «Отличный связист». Сейчас тов. </a:t>
            </a:r>
            <a:r>
              <a:rPr lang="ru-RU" sz="2400" dirty="0" err="1">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Крестьянников</a:t>
            </a:r>
            <a:r>
              <a:rPr lang="ru-RU" sz="2400" dirty="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 – начальник радиостанции…» </a:t>
            </a:r>
            <a:endParaRPr lang="ru-RU" sz="2200" dirty="0">
              <a:latin typeface="Times New Roman" panose="02020603050405020304" pitchFamily="18" charset="0"/>
              <a:cs typeface="Times New Roman" panose="02020603050405020304" pitchFamily="18" charset="0"/>
            </a:endParaRPr>
          </a:p>
        </p:txBody>
      </p:sp>
      <p:pic>
        <p:nvPicPr>
          <p:cNvPr id="5123" name="Рисунок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4700" y="844507"/>
            <a:ext cx="4271740" cy="5320797"/>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9164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179512" y="203504"/>
            <a:ext cx="5580930" cy="650875"/>
          </a:xfrm>
        </p:spPr>
        <p:txBody>
          <a:bodyPr/>
          <a:lstStyle/>
          <a:p>
            <a:pPr eaLnBrk="1" hangingPunct="1"/>
            <a:r>
              <a:rPr lang="ru-RU" altLang="ru-RU" sz="2500" b="1" dirty="0" smtClean="0">
                <a:solidFill>
                  <a:srgbClr val="FF0000"/>
                </a:solidFill>
              </a:rPr>
              <a:t>Воинский путь моего прадедушки</a:t>
            </a:r>
          </a:p>
        </p:txBody>
      </p:sp>
      <p:sp>
        <p:nvSpPr>
          <p:cNvPr id="2" name="Прямоугольник 1"/>
          <p:cNvSpPr/>
          <p:nvPr/>
        </p:nvSpPr>
        <p:spPr>
          <a:xfrm>
            <a:off x="11004" y="2759969"/>
            <a:ext cx="4032448" cy="4093428"/>
          </a:xfrm>
          <a:prstGeom prst="rect">
            <a:avLst/>
          </a:prstGeom>
        </p:spPr>
        <p:txBody>
          <a:bodyPr wrap="square">
            <a:spAutoFit/>
          </a:bodyPr>
          <a:lstStyle/>
          <a:p>
            <a:r>
              <a:rPr lang="ru-RU"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Вот что о нём писали в газетах: </a:t>
            </a:r>
          </a:p>
          <a:p>
            <a:r>
              <a:rPr lang="ru-RU" sz="2000" dirty="0" smtClean="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a:t>
            </a:r>
            <a:r>
              <a:rPr lang="ru-RU" sz="2000" dirty="0">
                <a:latin typeface="Monotype Corsiva" panose="03010101010201010101" pitchFamily="66" charset="0"/>
                <a:cs typeface="Times New Roman" panose="02020603050405020304" pitchFamily="18" charset="0"/>
              </a:rPr>
              <a:t>Старший радист </a:t>
            </a:r>
            <a:r>
              <a:rPr lang="ru-RU" sz="2000" dirty="0" err="1">
                <a:latin typeface="Monotype Corsiva" panose="03010101010201010101" pitchFamily="66" charset="0"/>
                <a:cs typeface="Times New Roman" panose="02020603050405020304" pitchFamily="18" charset="0"/>
              </a:rPr>
              <a:t>Крестьянников</a:t>
            </a:r>
            <a:r>
              <a:rPr lang="ru-RU" sz="2000" dirty="0">
                <a:latin typeface="Monotype Corsiva" panose="03010101010201010101" pitchFamily="66" charset="0"/>
                <a:cs typeface="Times New Roman" panose="02020603050405020304" pitchFamily="18" charset="0"/>
              </a:rPr>
              <a:t>, благодаря своей настойчивости и способности  изучил в совершенстве материальную часть радиостанции, является снайпером эфира – радистом первого класса.</a:t>
            </a:r>
          </a:p>
          <a:p>
            <a:r>
              <a:rPr lang="ru-RU" sz="2000" dirty="0">
                <a:latin typeface="Monotype Corsiva" panose="03010101010201010101" pitchFamily="66" charset="0"/>
                <a:cs typeface="Times New Roman" panose="02020603050405020304" pitchFamily="18" charset="0"/>
              </a:rPr>
              <a:t>При проведении операций по ликвидации </a:t>
            </a:r>
            <a:r>
              <a:rPr lang="ru-RU" sz="2000" dirty="0" err="1">
                <a:latin typeface="Monotype Corsiva" panose="03010101010201010101" pitchFamily="66" charset="0"/>
                <a:cs typeface="Times New Roman" panose="02020603050405020304" pitchFamily="18" charset="0"/>
              </a:rPr>
              <a:t>бандгрупп</a:t>
            </a:r>
            <a:r>
              <a:rPr lang="ru-RU" sz="2000" dirty="0">
                <a:latin typeface="Monotype Corsiva" panose="03010101010201010101" pitchFamily="66" charset="0"/>
                <a:cs typeface="Times New Roman" panose="02020603050405020304" pitchFamily="18" charset="0"/>
              </a:rPr>
              <a:t> в районах западной Белоруссии в августе – ноябре 1944 г. Обеспечивал бесперебойную связь штаба дивизии на главных направлениях</a:t>
            </a:r>
            <a:r>
              <a:rPr lang="ru-RU" sz="2000" dirty="0" smtClean="0">
                <a:latin typeface="Monotype Corsiva" panose="03010101010201010101" pitchFamily="66"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p:txBody>
      </p:sp>
      <p:pic>
        <p:nvPicPr>
          <p:cNvPr id="6" name="Рисунок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7634" y="2759969"/>
            <a:ext cx="2847853" cy="409803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4099" name="Рисунок 1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3537"/>
          <a:stretch/>
        </p:blipFill>
        <p:spPr bwMode="auto">
          <a:xfrm>
            <a:off x="6147927" y="-11329"/>
            <a:ext cx="2959802" cy="487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Рисунок 2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9305"/>
          <a:stretch/>
        </p:blipFill>
        <p:spPr bwMode="auto">
          <a:xfrm>
            <a:off x="2369304" y="764704"/>
            <a:ext cx="3555477" cy="215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512" y="764704"/>
            <a:ext cx="1996012" cy="1996012"/>
          </a:xfrm>
          <a:prstGeom prst="rect">
            <a:avLst/>
          </a:prstGeom>
          <a:ln>
            <a:noFill/>
          </a:ln>
          <a:effectLst>
            <a:outerShdw blurRad="292100" dist="139700" dir="2700000" algn="tl" rotWithShape="0">
              <a:srgbClr val="333333">
                <a:alpha val="65000"/>
              </a:srgbClr>
            </a:outerShdw>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9287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539750" y="188913"/>
            <a:ext cx="7920682" cy="650875"/>
          </a:xfrm>
        </p:spPr>
        <p:txBody>
          <a:bodyPr/>
          <a:lstStyle/>
          <a:p>
            <a:pPr eaLnBrk="1" hangingPunct="1"/>
            <a:r>
              <a:rPr lang="ru-RU" altLang="ru-RU" sz="2800" b="1" dirty="0" smtClean="0">
                <a:solidFill>
                  <a:srgbClr val="FF0000"/>
                </a:solidFill>
              </a:rPr>
              <a:t>Воинский путь моего прадедушки</a:t>
            </a:r>
          </a:p>
        </p:txBody>
      </p:sp>
      <p:sp>
        <p:nvSpPr>
          <p:cNvPr id="2" name="Прямоугольник 1"/>
          <p:cNvSpPr/>
          <p:nvPr/>
        </p:nvSpPr>
        <p:spPr>
          <a:xfrm>
            <a:off x="107504" y="1023021"/>
            <a:ext cx="3816424" cy="5386090"/>
          </a:xfrm>
          <a:prstGeom prst="rect">
            <a:avLst/>
          </a:prstGeom>
        </p:spPr>
        <p:txBody>
          <a:bodyPr wrap="square">
            <a:spAutoFit/>
          </a:bodyPr>
          <a:lstStyle/>
          <a:p>
            <a:pPr algn="just">
              <a:spcAft>
                <a:spcPts val="0"/>
              </a:spcAft>
            </a:pPr>
            <a:r>
              <a:rPr lang="ru-RU" sz="2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Вот что о нём писали в газетах</a:t>
            </a:r>
            <a:r>
              <a:rPr lang="ru-RU" sz="22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spcAft>
                <a:spcPts val="0"/>
              </a:spcAft>
            </a:pPr>
            <a:endParaRPr lang="ru-RU" sz="1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«Работая </a:t>
            </a:r>
            <a:r>
              <a:rPr lang="ru-RU" sz="2400" dirty="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в неблагоприятных метеорологических </a:t>
            </a: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условиях</a:t>
            </a:r>
            <a:r>
              <a:rPr lang="ru-RU" sz="2400" dirty="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 добивается </a:t>
            </a: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устойчивой </a:t>
            </a:r>
            <a:r>
              <a:rPr lang="ru-RU" sz="2400" dirty="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связи, не выходя с дежурства, ввиду </a:t>
            </a: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недостатка </a:t>
            </a:r>
            <a:r>
              <a:rPr lang="ru-RU" sz="2400" dirty="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радистов, по 2-3 смены. Под его </a:t>
            </a: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руководством </a:t>
            </a:r>
            <a:r>
              <a:rPr lang="ru-RU" sz="2400" dirty="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стали работать </a:t>
            </a:r>
            <a:r>
              <a:rPr lang="ru-RU" sz="2400" dirty="0" err="1"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самостоя-тельно</a:t>
            </a: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 </a:t>
            </a:r>
            <a:r>
              <a:rPr lang="ru-RU" sz="2400" dirty="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4 человека</a:t>
            </a:r>
            <a:r>
              <a:rPr lang="ru-RU" sz="2400" dirty="0" smtClean="0">
                <a:solidFill>
                  <a:srgbClr val="000000"/>
                </a:solidFill>
                <a:latin typeface="Monotype Corsiva" panose="03010101010201010101" pitchFamily="66" charset="0"/>
                <a:ea typeface="Calibri" panose="020F0502020204030204" pitchFamily="34" charset="0"/>
                <a:cs typeface="Times New Roman" panose="02020603050405020304" pitchFamily="18" charset="0"/>
              </a:rPr>
              <a:t>.»</a:t>
            </a:r>
            <a:endParaRPr lang="ru-RU" sz="2400" dirty="0">
              <a:latin typeface="Monotype Corsiva" panose="03010101010201010101" pitchFamily="66" charset="0"/>
              <a:ea typeface="Calibri" panose="020F0502020204030204" pitchFamily="34" charset="0"/>
              <a:cs typeface="Times New Roman" panose="02020603050405020304" pitchFamily="18" charset="0"/>
            </a:endParaRPr>
          </a:p>
          <a:p>
            <a:pPr algn="just">
              <a:spcAft>
                <a:spcPts val="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Окончание войны встретил в Германии. </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После войны он был также награждён </a:t>
            </a:r>
            <a:r>
              <a:rPr lang="ru-RU" sz="2400" dirty="0" smtClean="0">
                <a:latin typeface="Times New Roman" panose="02020603050405020304" pitchFamily="18" charset="0"/>
                <a:ea typeface="Times New Roman" panose="02020603050405020304" pitchFamily="18" charset="0"/>
                <a:cs typeface="Times New Roman" panose="02020603050405020304" pitchFamily="18" charset="0"/>
              </a:rPr>
              <a:t>юбилейными медалями</a:t>
            </a:r>
            <a:r>
              <a:rPr lang="ru-RU" sz="24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u-RU" sz="2200" dirty="0">
              <a:latin typeface="Times New Roman" panose="02020603050405020304" pitchFamily="18" charset="0"/>
              <a:cs typeface="Times New Roman" panose="02020603050405020304" pitchFamily="18" charset="0"/>
            </a:endParaRPr>
          </a:p>
        </p:txBody>
      </p:sp>
      <p:pic>
        <p:nvPicPr>
          <p:cNvPr id="6146" name="Рисунок 10"/>
          <p:cNvPicPr>
            <a:picLocks noChangeAspect="1" noChangeArrowheads="1"/>
          </p:cNvPicPr>
          <p:nvPr/>
        </p:nvPicPr>
        <p:blipFill rotWithShape="1">
          <a:blip r:embed="rId3">
            <a:extLst>
              <a:ext uri="{28A0092B-C50C-407E-A947-70E740481C1C}">
                <a14:useLocalDpi xmlns:a14="http://schemas.microsoft.com/office/drawing/2010/main" val="0"/>
              </a:ext>
            </a:extLst>
          </a:blip>
          <a:srcRect l="8565" t="17545" r="11014" b="14003"/>
          <a:stretch/>
        </p:blipFill>
        <p:spPr bwMode="auto">
          <a:xfrm>
            <a:off x="3995936" y="1177635"/>
            <a:ext cx="4824536" cy="309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Рисунок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3875" y="4323539"/>
            <a:ext cx="2895102" cy="1962066"/>
          </a:xfrm>
          <a:prstGeom prst="rect">
            <a:avLst/>
          </a:prstGeom>
          <a:noFill/>
          <a:extLst>
            <a:ext uri="{909E8E84-426E-40DD-AFC4-6F175D3DCCD1}">
              <a14:hiddenFill xmlns:a14="http://schemas.microsoft.com/office/drawing/2010/main">
                <a:solidFill>
                  <a:srgbClr val="FFFFFF"/>
                </a:solidFill>
              </a14:hiddenFill>
            </a:ext>
          </a:extLst>
        </p:spPr>
      </p:pic>
      <p:pic>
        <p:nvPicPr>
          <p:cNvPr id="6148" name="Рисунок 16"/>
          <p:cNvPicPr>
            <a:picLocks noChangeAspect="1" noChangeArrowheads="1"/>
          </p:cNvPicPr>
          <p:nvPr/>
        </p:nvPicPr>
        <p:blipFill rotWithShape="1">
          <a:blip r:embed="rId5">
            <a:extLst>
              <a:ext uri="{28A0092B-C50C-407E-A947-70E740481C1C}">
                <a14:useLocalDpi xmlns:a14="http://schemas.microsoft.com/office/drawing/2010/main" val="0"/>
              </a:ext>
            </a:extLst>
          </a:blip>
          <a:srcRect l="33570" t="13953" r="33215" b="5233"/>
          <a:stretch/>
        </p:blipFill>
        <p:spPr bwMode="auto">
          <a:xfrm>
            <a:off x="6941801" y="4323539"/>
            <a:ext cx="995254" cy="1962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9007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539750" y="-18912"/>
            <a:ext cx="3222625" cy="650875"/>
          </a:xfrm>
        </p:spPr>
        <p:txBody>
          <a:bodyPr/>
          <a:lstStyle/>
          <a:p>
            <a:pPr eaLnBrk="1" hangingPunct="1"/>
            <a:r>
              <a:rPr lang="ru-RU" altLang="ru-RU" sz="2800" b="1" dirty="0" smtClean="0">
                <a:solidFill>
                  <a:srgbClr val="FF0000"/>
                </a:solidFill>
              </a:rPr>
              <a:t>После войны</a:t>
            </a:r>
          </a:p>
        </p:txBody>
      </p:sp>
      <p:sp>
        <p:nvSpPr>
          <p:cNvPr id="2" name="Прямоугольник 1"/>
          <p:cNvSpPr/>
          <p:nvPr/>
        </p:nvSpPr>
        <p:spPr>
          <a:xfrm>
            <a:off x="107505" y="556879"/>
            <a:ext cx="3960439" cy="6186309"/>
          </a:xfrm>
          <a:prstGeom prst="rect">
            <a:avLst/>
          </a:prstGeom>
        </p:spPr>
        <p:txBody>
          <a:bodyPr wrap="square">
            <a:spAutoFit/>
          </a:bodyPr>
          <a:lstStyle/>
          <a:p>
            <a:pPr algn="just">
              <a:spcAft>
                <a:spcPts val="0"/>
              </a:spcAft>
            </a:pP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1946 году из рядов Советской армии был демобилизован по болезни. В ноябре этого же года поступил работать в машинно-ванный цех, где проработал до 1947 года. С февраля по сентябрь 1948 гола находился на лечении в госпитале города </a:t>
            </a:r>
            <a:r>
              <a:rPr lang="ru-RU"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Глухово</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 сентября 1948 года по февраль 1950 года находился на учёбе в </a:t>
            </a:r>
            <a:r>
              <a:rPr lang="ru-RU"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Мытищинской</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профшколе, которую окончил, получив специальность бухгалтера промышленного учёта. С февраля 1950 года до ноября 1971 года работал по данной профессии на Мишеронском стекольном заводе «Пионер» бухгалтером, старшим бухгалтером, главным бухгалтером. Очень ответственно относился к </a:t>
            </a:r>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работе.</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spcAft>
                <a:spcPts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Василий </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Тихонович часто болел. </a:t>
            </a:r>
            <a:endPar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 </a:t>
            </a: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ноября 1971</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года его не стало (инфаркт).</a:t>
            </a:r>
            <a:endParaRPr lang="ru-RU" dirty="0">
              <a:latin typeface="Times New Roman" panose="02020603050405020304" pitchFamily="18" charset="0"/>
              <a:cs typeface="Times New Roman" panose="02020603050405020304" pitchFamily="18" charset="0"/>
            </a:endParaRPr>
          </a:p>
        </p:txBody>
      </p:sp>
      <p:pic>
        <p:nvPicPr>
          <p:cNvPr id="7170" name="Рисунок 1"/>
          <p:cNvPicPr>
            <a:picLocks noChangeAspect="1" noChangeArrowheads="1"/>
          </p:cNvPicPr>
          <p:nvPr/>
        </p:nvPicPr>
        <p:blipFill rotWithShape="1">
          <a:blip r:embed="rId3">
            <a:extLst>
              <a:ext uri="{28A0092B-C50C-407E-A947-70E740481C1C}">
                <a14:useLocalDpi xmlns:a14="http://schemas.microsoft.com/office/drawing/2010/main" val="0"/>
              </a:ext>
            </a:extLst>
          </a:blip>
          <a:srcRect l="29713" r="26990"/>
          <a:stretch/>
        </p:blipFill>
        <p:spPr bwMode="auto">
          <a:xfrm>
            <a:off x="4139951" y="4764414"/>
            <a:ext cx="1318745" cy="195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Рисунок 2"/>
          <p:cNvPicPr>
            <a:picLocks noChangeAspect="1" noChangeArrowheads="1"/>
          </p:cNvPicPr>
          <p:nvPr/>
        </p:nvPicPr>
        <p:blipFill rotWithShape="1">
          <a:blip r:embed="rId4">
            <a:extLst>
              <a:ext uri="{28A0092B-C50C-407E-A947-70E740481C1C}">
                <a14:useLocalDpi xmlns:a14="http://schemas.microsoft.com/office/drawing/2010/main" val="0"/>
              </a:ext>
            </a:extLst>
          </a:blip>
          <a:srcRect l="28550" r="35725"/>
          <a:stretch/>
        </p:blipFill>
        <p:spPr bwMode="auto">
          <a:xfrm>
            <a:off x="5569537" y="4764777"/>
            <a:ext cx="1040394" cy="1956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Рисунок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116632"/>
            <a:ext cx="1654175" cy="2546350"/>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Рисунок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4744" y="94407"/>
            <a:ext cx="1730375" cy="2568575"/>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Рисунок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8093" y="83256"/>
            <a:ext cx="1623071" cy="2579726"/>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Рисунок 18"/>
          <p:cNvPicPr>
            <a:picLocks noChangeAspect="1" noChangeArrowheads="1"/>
          </p:cNvPicPr>
          <p:nvPr/>
        </p:nvPicPr>
        <p:blipFill rotWithShape="1">
          <a:blip r:embed="rId8">
            <a:extLst>
              <a:ext uri="{28A0092B-C50C-407E-A947-70E740481C1C}">
                <a14:useLocalDpi xmlns:a14="http://schemas.microsoft.com/office/drawing/2010/main" val="0"/>
              </a:ext>
            </a:extLst>
          </a:blip>
          <a:srcRect t="7424" b="12516"/>
          <a:stretch/>
        </p:blipFill>
        <p:spPr bwMode="auto">
          <a:xfrm>
            <a:off x="4108397" y="2683144"/>
            <a:ext cx="2501534" cy="201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97597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0" y="188913"/>
            <a:ext cx="3762375" cy="650875"/>
          </a:xfrm>
        </p:spPr>
        <p:txBody>
          <a:bodyPr/>
          <a:lstStyle/>
          <a:p>
            <a:pPr eaLnBrk="1" hangingPunct="1"/>
            <a:r>
              <a:rPr lang="ru-RU" altLang="ru-RU" sz="2800" b="1" dirty="0">
                <a:solidFill>
                  <a:srgbClr val="FF0000"/>
                </a:solidFill>
                <a:latin typeface="Monotype Corsiva" panose="03010101010201010101" pitchFamily="66" charset="0"/>
              </a:rPr>
              <a:t>Связь </a:t>
            </a:r>
            <a:r>
              <a:rPr lang="ru-RU" altLang="ru-RU" sz="2800" b="1" dirty="0" smtClean="0">
                <a:solidFill>
                  <a:srgbClr val="FF0000"/>
                </a:solidFill>
                <a:latin typeface="Monotype Corsiva" panose="03010101010201010101" pitchFamily="66" charset="0"/>
              </a:rPr>
              <a:t>поколений…</a:t>
            </a:r>
            <a:endParaRPr lang="ru-RU" altLang="ru-RU" sz="2800" b="1" dirty="0" smtClean="0">
              <a:solidFill>
                <a:srgbClr val="FF0000"/>
              </a:solidFill>
            </a:endParaRPr>
          </a:p>
        </p:txBody>
      </p:sp>
      <p:sp>
        <p:nvSpPr>
          <p:cNvPr id="2" name="Прямоугольник 1"/>
          <p:cNvSpPr/>
          <p:nvPr/>
        </p:nvSpPr>
        <p:spPr>
          <a:xfrm>
            <a:off x="107504" y="908720"/>
            <a:ext cx="3384376" cy="5632311"/>
          </a:xfrm>
          <a:prstGeom prst="rect">
            <a:avLst/>
          </a:prstGeom>
        </p:spPr>
        <p:txBody>
          <a:bodyPr wrap="square">
            <a:spAutoFit/>
          </a:bodyPr>
          <a:lstStyle/>
          <a:p>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Бабушка – наш главный хранитель семейной памяти. Она свято оберегает сохранившиеся документы, ордена, медали, фотографии военных лет, письмо брата своего отца с фронта. </a:t>
            </a:r>
            <a:r>
              <a:rPr lang="ru-RU" kern="50" dirty="0">
                <a:latin typeface="Arial" panose="020B0604020202020204" pitchFamily="34" charset="0"/>
                <a:ea typeface="Lucida Sans Unicode" panose="020B0602030504020204" pitchFamily="34" charset="0"/>
                <a:cs typeface="Times New Roman" panose="02020603050405020304" pitchFamily="18" charset="0"/>
              </a:rPr>
              <a:t>Когда накануне очередной годовщины со дня Великой Победы, я попросил её показать воинские награды прадеда, его фронтовые фотографии, бабушка с удовольствием и не без гордости достала их из шкафа, и мы долго их вместе перебирали, рассматривая каждый документ, каждую фотокарточку, пожелтевшую от времени.</a:t>
            </a:r>
            <a:endParaRPr lang="ru-RU" dirty="0"/>
          </a:p>
        </p:txBody>
      </p:sp>
      <p:pic>
        <p:nvPicPr>
          <p:cNvPr id="5" name="Рисунок 4" descr="C:\Users\Сергей\Desktop\Трофименко.jpg"/>
          <p:cNvPicPr/>
          <p:nvPr/>
        </p:nvPicPr>
        <p:blipFill rotWithShape="1">
          <a:blip r:embed="rId3">
            <a:extLst>
              <a:ext uri="{28A0092B-C50C-407E-A947-70E740481C1C}">
                <a14:useLocalDpi xmlns:a14="http://schemas.microsoft.com/office/drawing/2010/main" val="0"/>
              </a:ext>
            </a:extLst>
          </a:blip>
          <a:srcRect t="12168" b="10446"/>
          <a:stretch/>
        </p:blipFill>
        <p:spPr bwMode="auto">
          <a:xfrm>
            <a:off x="3405827" y="66967"/>
            <a:ext cx="5341671" cy="4946209"/>
          </a:xfrm>
          <a:prstGeom prst="rect">
            <a:avLst/>
          </a:prstGeom>
          <a:noFill/>
          <a:ln>
            <a:noFill/>
          </a:ln>
          <a:effectLst>
            <a:softEdge rad="127000"/>
          </a:effectLst>
        </p:spPr>
      </p:pic>
      <p:pic>
        <p:nvPicPr>
          <p:cNvPr id="8194" name="Picture 2" descr="IMG_20200115_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1880" y="5013513"/>
            <a:ext cx="1901552" cy="1520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descr="IMG_20200115_000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0100" y="5026573"/>
            <a:ext cx="1861294" cy="1514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1348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27"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107504" y="188913"/>
            <a:ext cx="3654871" cy="650875"/>
          </a:xfrm>
        </p:spPr>
        <p:txBody>
          <a:bodyPr/>
          <a:lstStyle/>
          <a:p>
            <a:pPr eaLnBrk="1" hangingPunct="1"/>
            <a:r>
              <a:rPr lang="ru-RU" altLang="ru-RU" sz="2800" b="1" dirty="0">
                <a:solidFill>
                  <a:srgbClr val="FF0000"/>
                </a:solidFill>
                <a:latin typeface="Monotype Corsiva" panose="03010101010201010101" pitchFamily="66" charset="0"/>
              </a:rPr>
              <a:t>Связь </a:t>
            </a:r>
            <a:r>
              <a:rPr lang="ru-RU" altLang="ru-RU" sz="2800" b="1" dirty="0" smtClean="0">
                <a:solidFill>
                  <a:srgbClr val="FF0000"/>
                </a:solidFill>
                <a:latin typeface="Monotype Corsiva" panose="03010101010201010101" pitchFamily="66" charset="0"/>
              </a:rPr>
              <a:t>поколений…</a:t>
            </a:r>
            <a:endParaRPr lang="ru-RU" altLang="ru-RU" sz="2800" b="1" dirty="0" smtClean="0">
              <a:solidFill>
                <a:srgbClr val="FF0000"/>
              </a:solidFill>
            </a:endParaRPr>
          </a:p>
        </p:txBody>
      </p:sp>
      <p:sp>
        <p:nvSpPr>
          <p:cNvPr id="2" name="Прямоугольник 1"/>
          <p:cNvSpPr/>
          <p:nvPr/>
        </p:nvSpPr>
        <p:spPr>
          <a:xfrm>
            <a:off x="108223" y="764704"/>
            <a:ext cx="3455665" cy="5847755"/>
          </a:xfrm>
          <a:prstGeom prst="rect">
            <a:avLst/>
          </a:prstGeom>
        </p:spPr>
        <p:txBody>
          <a:bodyPr wrap="square">
            <a:spAutoFit/>
          </a:bodyPr>
          <a:lstStyle/>
          <a:p>
            <a:pPr algn="just">
              <a:spcAft>
                <a:spcPts val="0"/>
              </a:spcAft>
            </a:pPr>
            <a:r>
              <a:rPr lang="ru-RU" sz="2200" dirty="0">
                <a:latin typeface="Times New Roman" panose="02020603050405020304" pitchFamily="18" charset="0"/>
                <a:ea typeface="Times New Roman" panose="02020603050405020304" pitchFamily="18" charset="0"/>
                <a:cs typeface="Times New Roman" panose="02020603050405020304" pitchFamily="18" charset="0"/>
              </a:rPr>
              <a:t>В наше время информацию можно найти в Интернете. На сайтах «Подвиг народа», «Память народа» мы нашли приказ о награждении прадедушки, его военный путь. </a:t>
            </a:r>
          </a:p>
          <a:p>
            <a:pPr algn="just">
              <a:spcAft>
                <a:spcPts val="0"/>
              </a:spcAft>
            </a:pPr>
            <a:r>
              <a:rPr lang="ru-RU" sz="2200" kern="50" dirty="0">
                <a:solidFill>
                  <a:srgbClr val="000000"/>
                </a:solidFill>
                <a:latin typeface="Times New Roman" panose="02020603050405020304" pitchFamily="18" charset="0"/>
                <a:ea typeface="Lucida Sans Unicode" panose="020B0602030504020204" pitchFamily="34" charset="0"/>
                <a:cs typeface="Times New Roman" panose="02020603050405020304" pitchFamily="18" charset="0"/>
              </a:rPr>
              <a:t>К большому сожалению, о заслугах прадедушки я узнаю из архивов, из рассказов бабушки, а не из его уст. Хотелось бы побольше узнать о войне и подвигах моего прадеда. Но даже то «немногое» даёт мне право гордиться им. Я – горжусь! </a:t>
            </a:r>
            <a:endParaRPr lang="ru-RU" sz="2200" dirty="0">
              <a:latin typeface="Times New Roman" panose="02020603050405020304" pitchFamily="18" charset="0"/>
              <a:cs typeface="Times New Roman" panose="02020603050405020304" pitchFamily="18" charset="0"/>
            </a:endParaRPr>
          </a:p>
        </p:txBody>
      </p:sp>
      <p:pic>
        <p:nvPicPr>
          <p:cNvPr id="9218" name="Рисунок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5896" y="116633"/>
            <a:ext cx="2703918"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Рисунок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9230" y="116633"/>
            <a:ext cx="2829043"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descr="C:\Users\Сергей\Desktop\Трофименко.jpg"/>
          <p:cNvPicPr/>
          <p:nvPr/>
        </p:nvPicPr>
        <p:blipFill rotWithShape="1">
          <a:blip r:embed="rId5">
            <a:extLst>
              <a:ext uri="{28A0092B-C50C-407E-A947-70E740481C1C}">
                <a14:useLocalDpi xmlns:a14="http://schemas.microsoft.com/office/drawing/2010/main" val="0"/>
              </a:ext>
            </a:extLst>
          </a:blip>
          <a:srcRect t="12168" b="10446"/>
          <a:stretch/>
        </p:blipFill>
        <p:spPr bwMode="auto">
          <a:xfrm>
            <a:off x="3635896" y="4271748"/>
            <a:ext cx="3455418" cy="2592288"/>
          </a:xfrm>
          <a:prstGeom prst="rect">
            <a:avLst/>
          </a:prstGeom>
          <a:noFill/>
          <a:ln>
            <a:noFill/>
          </a:ln>
          <a:effectLst>
            <a:softEdge rad="127000"/>
          </a:effectLst>
        </p:spPr>
      </p:pic>
    </p:spTree>
    <p:extLst>
      <p:ext uri="{BB962C8B-B14F-4D97-AF65-F5344CB8AC3E}">
        <p14:creationId xmlns:p14="http://schemas.microsoft.com/office/powerpoint/2010/main" val="41698999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107504" y="188913"/>
            <a:ext cx="3654871" cy="650875"/>
          </a:xfrm>
        </p:spPr>
        <p:txBody>
          <a:bodyPr/>
          <a:lstStyle/>
          <a:p>
            <a:pPr eaLnBrk="1" hangingPunct="1"/>
            <a:r>
              <a:rPr lang="ru-RU" altLang="ru-RU" sz="3200" b="1" dirty="0">
                <a:solidFill>
                  <a:srgbClr val="FF0000"/>
                </a:solidFill>
                <a:latin typeface="Monotype Corsiva" panose="03010101010201010101" pitchFamily="66" charset="0"/>
              </a:rPr>
              <a:t>Связь </a:t>
            </a:r>
            <a:r>
              <a:rPr lang="ru-RU" altLang="ru-RU" sz="3200" b="1" dirty="0" smtClean="0">
                <a:solidFill>
                  <a:srgbClr val="FF0000"/>
                </a:solidFill>
                <a:latin typeface="Monotype Corsiva" panose="03010101010201010101" pitchFamily="66" charset="0"/>
              </a:rPr>
              <a:t>поколений…</a:t>
            </a:r>
          </a:p>
        </p:txBody>
      </p:sp>
      <p:sp>
        <p:nvSpPr>
          <p:cNvPr id="2" name="Прямоугольник 1"/>
          <p:cNvSpPr/>
          <p:nvPr/>
        </p:nvSpPr>
        <p:spPr>
          <a:xfrm>
            <a:off x="6948264" y="44624"/>
            <a:ext cx="2168704" cy="5047536"/>
          </a:xfrm>
          <a:prstGeom prst="rect">
            <a:avLst/>
          </a:prstGeom>
        </p:spPr>
        <p:txBody>
          <a:bodyPr wrap="square">
            <a:spAutoFit/>
          </a:bodyPr>
          <a:lstStyle/>
          <a:p>
            <a:pPr algn="r">
              <a:spcAft>
                <a:spcPts val="0"/>
              </a:spcAft>
            </a:pPr>
            <a:r>
              <a:rPr lang="ru-RU" sz="2300" b="1" dirty="0" smtClean="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Каждый </a:t>
            </a:r>
            <a:r>
              <a:rPr lang="ru-RU" sz="2300" b="1" dirty="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год </a:t>
            </a:r>
            <a:endParaRPr lang="ru-RU" sz="2300" b="1" dirty="0" smtClean="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endParaRPr>
          </a:p>
          <a:p>
            <a:pPr algn="r">
              <a:spcAft>
                <a:spcPts val="0"/>
              </a:spcAft>
            </a:pPr>
            <a:r>
              <a:rPr lang="ru-RU" sz="2300" b="1" dirty="0" smtClean="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9 </a:t>
            </a:r>
            <a:r>
              <a:rPr lang="ru-RU" sz="2300" b="1" dirty="0">
                <a:solidFill>
                  <a:srgbClr val="000000"/>
                </a:solidFill>
                <a:latin typeface="Monotype Corsiva" panose="03010101010201010101" pitchFamily="66" charset="0"/>
                <a:ea typeface="Times New Roman" panose="02020603050405020304" pitchFamily="18" charset="0"/>
                <a:cs typeface="Times New Roman" panose="02020603050405020304" pitchFamily="18" charset="0"/>
              </a:rPr>
              <a:t>мая я участвую в акции «Бессмертный полк».</a:t>
            </a:r>
            <a:endParaRPr lang="ru-RU" sz="2300" b="1" dirty="0">
              <a:latin typeface="Monotype Corsiva" panose="03010101010201010101" pitchFamily="66" charset="0"/>
              <a:ea typeface="Times New Roman" panose="02020603050405020304" pitchFamily="18" charset="0"/>
              <a:cs typeface="Times New Roman" panose="02020603050405020304" pitchFamily="18" charset="0"/>
            </a:endParaRPr>
          </a:p>
          <a:p>
            <a:pPr algn="r"/>
            <a:r>
              <a:rPr lang="ru-RU" sz="2300" b="1" kern="50" dirty="0">
                <a:latin typeface="Monotype Corsiva" panose="03010101010201010101" pitchFamily="66" charset="0"/>
                <a:ea typeface="Lucida Sans Unicode" panose="020B0602030504020204" pitchFamily="34" charset="0"/>
                <a:cs typeface="Times New Roman" panose="02020603050405020304" pitchFamily="18" charset="0"/>
              </a:rPr>
              <a:t>В 2019 году мой старший брат Серёжа ушёл служить в армию. Уверен, он не подведёт. С честью будет защищать нашу Родину.</a:t>
            </a:r>
            <a:endParaRPr lang="ru-RU" sz="2300" b="1" dirty="0">
              <a:latin typeface="Monotype Corsiva" panose="03010101010201010101" pitchFamily="66" charset="0"/>
              <a:cs typeface="Times New Roman" panose="02020603050405020304" pitchFamily="18" charset="0"/>
            </a:endParaRPr>
          </a:p>
        </p:txBody>
      </p:sp>
      <p:pic>
        <p:nvPicPr>
          <p:cNvPr id="3074" name="Рисунок 30"/>
          <p:cNvPicPr>
            <a:picLocks noChangeAspect="1" noChangeArrowheads="1"/>
          </p:cNvPicPr>
          <p:nvPr/>
        </p:nvPicPr>
        <p:blipFill rotWithShape="1">
          <a:blip r:embed="rId3">
            <a:extLst>
              <a:ext uri="{28A0092B-C50C-407E-A947-70E740481C1C}">
                <a14:useLocalDpi xmlns:a14="http://schemas.microsoft.com/office/drawing/2010/main" val="0"/>
              </a:ext>
            </a:extLst>
          </a:blip>
          <a:srcRect l="11095" t="12799" r="11565" b="48372"/>
          <a:stretch/>
        </p:blipFill>
        <p:spPr bwMode="auto">
          <a:xfrm>
            <a:off x="188514" y="3875444"/>
            <a:ext cx="2875012" cy="2726240"/>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3075" name="Рисунок 29"/>
          <p:cNvPicPr>
            <a:picLocks noChangeAspect="1" noChangeArrowheads="1"/>
          </p:cNvPicPr>
          <p:nvPr/>
        </p:nvPicPr>
        <p:blipFill rotWithShape="1">
          <a:blip r:embed="rId4">
            <a:extLst>
              <a:ext uri="{28A0092B-C50C-407E-A947-70E740481C1C}">
                <a14:useLocalDpi xmlns:a14="http://schemas.microsoft.com/office/drawing/2010/main" val="0"/>
              </a:ext>
            </a:extLst>
          </a:blip>
          <a:srcRect b="12156"/>
          <a:stretch/>
        </p:blipFill>
        <p:spPr bwMode="auto">
          <a:xfrm>
            <a:off x="3174366" y="932409"/>
            <a:ext cx="3884738" cy="5683130"/>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3076" name="Рисунок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066" y="932408"/>
            <a:ext cx="2841565" cy="2841565"/>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5420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539750" y="188913"/>
            <a:ext cx="3222625" cy="650875"/>
          </a:xfrm>
        </p:spPr>
        <p:txBody>
          <a:bodyPr/>
          <a:lstStyle/>
          <a:p>
            <a:pPr eaLnBrk="1" hangingPunct="1"/>
            <a:r>
              <a:rPr lang="ru-RU" altLang="ru-RU" sz="2800" b="1" smtClean="0">
                <a:solidFill>
                  <a:srgbClr val="FF0000"/>
                </a:solidFill>
              </a:rPr>
              <a:t>Заключение.</a:t>
            </a:r>
          </a:p>
        </p:txBody>
      </p:sp>
      <p:sp>
        <p:nvSpPr>
          <p:cNvPr id="2" name="Прямоугольник 1"/>
          <p:cNvSpPr/>
          <p:nvPr/>
        </p:nvSpPr>
        <p:spPr>
          <a:xfrm>
            <a:off x="0" y="822938"/>
            <a:ext cx="6300192" cy="5909310"/>
          </a:xfrm>
          <a:prstGeom prst="rect">
            <a:avLst/>
          </a:prstGeom>
        </p:spPr>
        <p:txBody>
          <a:bodyPr wrap="square">
            <a:spAutoFit/>
          </a:bodyPr>
          <a:lstStyle/>
          <a:p>
            <a:pPr algn="just">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Наша страна заплатила за Победу страшную цену – она унесла миллионы жизней. Война настигла каждую семью, так или иначе она отразилась на судьбе каждого человека. О моем прадедушке не написано в книгах, не снято фильмов, но для меня и моих близких он – герой, и мой прадед навсегда останется в памяти. А сколько еще таких героев, память о которых храниться только в сердцах их родственников…Я горжусь своим героическим прадедом, не смотря на разделяющие нас годы, я чувствую внутри себя их частицу! Пусть эта работа будет благодарностью за счастливое детство, мирное небо над головой.</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b="1" dirty="0">
                <a:latin typeface="Times New Roman" panose="02020603050405020304" pitchFamily="18" charset="0"/>
                <a:ea typeface="Times New Roman" panose="02020603050405020304" pitchFamily="18" charset="0"/>
                <a:cs typeface="Times New Roman" panose="02020603050405020304" pitchFamily="18" charset="0"/>
              </a:rPr>
              <a:t>Гипотеза</a:t>
            </a:r>
            <a:r>
              <a:rPr lang="ru-RU" dirty="0">
                <a:latin typeface="Times New Roman" panose="02020603050405020304" pitchFamily="18" charset="0"/>
                <a:ea typeface="Times New Roman" panose="02020603050405020304" pitchFamily="18" charset="0"/>
                <a:cs typeface="Times New Roman" panose="02020603050405020304" pitchFamily="18" charset="0"/>
              </a:rPr>
              <a:t>, поставленная в начале работы, нашла подтверждение</a:t>
            </a:r>
            <a:r>
              <a:rPr lang="ru-RU" b="1" dirty="0">
                <a:latin typeface="Times New Roman" panose="02020603050405020304" pitchFamily="18" charset="0"/>
                <a:ea typeface="Times New Roman" panose="02020603050405020304" pitchFamily="18" charset="0"/>
                <a:cs typeface="Times New Roman" panose="02020603050405020304" pitchFamily="18" charset="0"/>
              </a:rPr>
              <a:t>: </a:t>
            </a:r>
            <a:r>
              <a:rPr lang="ru-RU" dirty="0">
                <a:latin typeface="Times New Roman" panose="02020603050405020304" pitchFamily="18" charset="0"/>
                <a:ea typeface="Times New Roman" panose="02020603050405020304" pitchFamily="18" charset="0"/>
                <a:cs typeface="Times New Roman" panose="02020603050405020304" pitchFamily="18" charset="0"/>
              </a:rPr>
              <a:t>мой прадедушка,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Крестьянников</a:t>
            </a:r>
            <a:r>
              <a:rPr lang="ru-RU" dirty="0">
                <a:latin typeface="Times New Roman" panose="02020603050405020304" pitchFamily="18" charset="0"/>
                <a:ea typeface="Times New Roman" panose="02020603050405020304" pitchFamily="18" charset="0"/>
                <a:cs typeface="Times New Roman" panose="02020603050405020304" pitchFamily="18" charset="0"/>
              </a:rPr>
              <a:t> Василий Тихонович, был защитником Родины, принимал участие в Великой Отечественной войне и внёс посильный вклад в Великую Победу.</a:t>
            </a:r>
            <a:endParaRPr lang="ru-RU" sz="14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ru-RU" b="1" dirty="0">
                <a:latin typeface="Times New Roman" panose="02020603050405020304" pitchFamily="18" charset="0"/>
                <a:ea typeface="Times New Roman" panose="02020603050405020304" pitchFamily="18" charset="0"/>
                <a:cs typeface="Times New Roman" panose="02020603050405020304" pitchFamily="18" charset="0"/>
              </a:rPr>
              <a:t>Выводы: </a:t>
            </a:r>
            <a:r>
              <a:rPr lang="ru-RU" dirty="0">
                <a:latin typeface="Times New Roman" panose="02020603050405020304" pitchFamily="18" charset="0"/>
                <a:ea typeface="Times New Roman" panose="02020603050405020304" pitchFamily="18" charset="0"/>
                <a:cs typeface="Times New Roman" panose="02020603050405020304" pitchFamily="18" charset="0"/>
              </a:rPr>
              <a:t>Занимаясь данной исследовательской работой, достигая поставленной цели, я убедился, что события Великой Отечественной войны не обошли стороной мою семью. Мне удалось проследить героический боевой путь прадедушки, глубже изучить историю своей семьи.</a:t>
            </a:r>
            <a:endParaRPr lang="ru-RU" dirty="0">
              <a:latin typeface="Times New Roman" panose="02020603050405020304" pitchFamily="18" charset="0"/>
              <a:cs typeface="Times New Roman" panose="02020603050405020304" pitchFamily="18" charset="0"/>
            </a:endParaRPr>
          </a:p>
        </p:txBody>
      </p:sp>
      <p:pic>
        <p:nvPicPr>
          <p:cNvPr id="5" name="Рисунок 29"/>
          <p:cNvPicPr>
            <a:picLocks noChangeAspect="1" noChangeArrowheads="1"/>
          </p:cNvPicPr>
          <p:nvPr/>
        </p:nvPicPr>
        <p:blipFill rotWithShape="1">
          <a:blip r:embed="rId3">
            <a:extLst>
              <a:ext uri="{28A0092B-C50C-407E-A947-70E740481C1C}">
                <a14:useLocalDpi xmlns:a14="http://schemas.microsoft.com/office/drawing/2010/main" val="0"/>
              </a:ext>
            </a:extLst>
          </a:blip>
          <a:srcRect b="12156"/>
          <a:stretch/>
        </p:blipFill>
        <p:spPr bwMode="auto">
          <a:xfrm>
            <a:off x="6300192" y="9170"/>
            <a:ext cx="2843807" cy="4160314"/>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
          <p:cNvSpPr>
            <a:spLocks noGrp="1" noChangeArrowheads="1"/>
          </p:cNvSpPr>
          <p:nvPr>
            <p:ph type="ctrTitle"/>
          </p:nvPr>
        </p:nvSpPr>
        <p:spPr/>
        <p:txBody>
          <a:bodyPr/>
          <a:lstStyle/>
          <a:p>
            <a:pPr eaLnBrk="1" hangingPunct="1"/>
            <a:r>
              <a:rPr lang="ru-RU" altLang="ru-RU" smtClean="0">
                <a:solidFill>
                  <a:srgbClr val="00B050"/>
                </a:solidFill>
              </a:rPr>
              <a:t>Спасибо за внимание!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фон"/>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ctrTitle"/>
          </p:nvPr>
        </p:nvSpPr>
        <p:spPr>
          <a:xfrm>
            <a:off x="539750" y="188913"/>
            <a:ext cx="3222625" cy="650875"/>
          </a:xfrm>
        </p:spPr>
        <p:txBody>
          <a:bodyPr/>
          <a:lstStyle/>
          <a:p>
            <a:pPr eaLnBrk="1" hangingPunct="1"/>
            <a:r>
              <a:rPr lang="ru-RU" altLang="ru-RU" sz="2800" b="1" dirty="0" smtClean="0">
                <a:solidFill>
                  <a:srgbClr val="FF0000"/>
                </a:solidFill>
              </a:rPr>
              <a:t>Введение.</a:t>
            </a:r>
          </a:p>
        </p:txBody>
      </p:sp>
      <p:sp>
        <p:nvSpPr>
          <p:cNvPr id="2" name="Прямоугольник 1"/>
          <p:cNvSpPr/>
          <p:nvPr/>
        </p:nvSpPr>
        <p:spPr>
          <a:xfrm>
            <a:off x="251520" y="1038210"/>
            <a:ext cx="4104456" cy="3139321"/>
          </a:xfrm>
          <a:prstGeom prst="rect">
            <a:avLst/>
          </a:prstGeom>
        </p:spPr>
        <p:txBody>
          <a:bodyPr wrap="square">
            <a:spAutoFit/>
          </a:bodyPr>
          <a:lstStyle/>
          <a:p>
            <a:pPr algn="just"/>
            <a:r>
              <a:rPr lang="ru-RU" sz="2200" dirty="0"/>
              <a:t>9 Мая 2020 года наша страна отметит 75-летие Победы над фашистской Германией в Великой Отечественной войне. Тяжелые годы испытаний выпали на судьбы советского народа: погибали отцы, братья, сыновья, </a:t>
            </a:r>
            <a:r>
              <a:rPr lang="ru-RU" sz="2200" dirty="0" smtClean="0"/>
              <a:t>мужья… </a:t>
            </a:r>
            <a:endParaRPr lang="ru-RU" sz="2200" dirty="0"/>
          </a:p>
        </p:txBody>
      </p:sp>
      <p:sp>
        <p:nvSpPr>
          <p:cNvPr id="4" name="Прямоугольник 3"/>
          <p:cNvSpPr/>
          <p:nvPr/>
        </p:nvSpPr>
        <p:spPr>
          <a:xfrm>
            <a:off x="251519" y="4204500"/>
            <a:ext cx="7489577" cy="1785104"/>
          </a:xfrm>
          <a:prstGeom prst="rect">
            <a:avLst/>
          </a:prstGeom>
        </p:spPr>
        <p:txBody>
          <a:bodyPr wrap="square">
            <a:spAutoFit/>
          </a:bodyPr>
          <a:lstStyle/>
          <a:p>
            <a:pPr algn="just"/>
            <a:r>
              <a:rPr lang="ru-RU" sz="2200" dirty="0"/>
              <a:t>Нет ни одной семьи, которой бы не коснулось горе. Каждому человеку важно знать кто он, кем были его предки. Потому, что от каждой семьи российской зависит судьба России. Уходит человек. Уходит целое поколение. Остаётся память. </a:t>
            </a:r>
          </a:p>
        </p:txBody>
      </p:sp>
      <p:pic>
        <p:nvPicPr>
          <p:cNvPr id="12" name="Рисунок 11" descr="C:\Users\Сергей\Desktop\Трофименко.jpg"/>
          <p:cNvPicPr/>
          <p:nvPr/>
        </p:nvPicPr>
        <p:blipFill rotWithShape="1">
          <a:blip r:embed="rId4">
            <a:extLst>
              <a:ext uri="{28A0092B-C50C-407E-A947-70E740481C1C}">
                <a14:useLocalDpi xmlns:a14="http://schemas.microsoft.com/office/drawing/2010/main" val="0"/>
              </a:ext>
            </a:extLst>
          </a:blip>
          <a:srcRect b="11222"/>
          <a:stretch/>
        </p:blipFill>
        <p:spPr bwMode="auto">
          <a:xfrm>
            <a:off x="4644008" y="116632"/>
            <a:ext cx="4403007" cy="40324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Дмитрий\Desktop\Киселева Екатерина\фон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Прямоугольник 1"/>
          <p:cNvSpPr>
            <a:spLocks noChangeArrowheads="1"/>
          </p:cNvSpPr>
          <p:nvPr/>
        </p:nvSpPr>
        <p:spPr bwMode="auto">
          <a:xfrm>
            <a:off x="107950" y="260350"/>
            <a:ext cx="89281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ru-RU" sz="2800" b="1" dirty="0">
                <a:latin typeface="Monotype Corsiva" pitchFamily="66" charset="0"/>
              </a:rPr>
              <a:t>Актуальна</a:t>
            </a:r>
            <a:r>
              <a:rPr lang="ru-RU" sz="2800" dirty="0">
                <a:latin typeface="Monotype Corsiva" pitchFamily="66" charset="0"/>
              </a:rPr>
              <a:t> моя работа потому, что с «уходом» ветеранов – участников войны, исчезают и воспоминания, дающие нам возможность лучше понять ту войну. Мне очень интересно узнать, где он воевал мой прадедушка, какими медалями и орденами был награждён, как его служба повлияла на историю моей семьи.</a:t>
            </a:r>
            <a:endParaRPr lang="ru-RU" altLang="ru-RU" sz="2800" dirty="0">
              <a:latin typeface="Monotype Corsiva" pitchFamily="66" charset="0"/>
            </a:endParaRPr>
          </a:p>
        </p:txBody>
      </p:sp>
      <p:pic>
        <p:nvPicPr>
          <p:cNvPr id="6" name="Рисунок 5" descr="C:\Users\Сергей\Desktop\Трофименко.jpg"/>
          <p:cNvPicPr/>
          <p:nvPr/>
        </p:nvPicPr>
        <p:blipFill rotWithShape="1">
          <a:blip r:embed="rId3">
            <a:extLst>
              <a:ext uri="{28A0092B-C50C-407E-A947-70E740481C1C}">
                <a14:useLocalDpi xmlns:a14="http://schemas.microsoft.com/office/drawing/2010/main" val="0"/>
              </a:ext>
            </a:extLst>
          </a:blip>
          <a:srcRect t="12168" b="10446"/>
          <a:stretch/>
        </p:blipFill>
        <p:spPr bwMode="auto">
          <a:xfrm>
            <a:off x="4406690" y="2370934"/>
            <a:ext cx="4682852" cy="4077073"/>
          </a:xfrm>
          <a:prstGeom prst="rect">
            <a:avLst/>
          </a:prstGeom>
          <a:noFill/>
          <a:ln>
            <a:noFill/>
          </a:ln>
          <a:effectLst>
            <a:softEdge rad="127000"/>
          </a:effectLst>
        </p:spPr>
      </p:pic>
      <p:sp>
        <p:nvSpPr>
          <p:cNvPr id="2" name="Прямоугольник 1"/>
          <p:cNvSpPr/>
          <p:nvPr/>
        </p:nvSpPr>
        <p:spPr>
          <a:xfrm>
            <a:off x="94095" y="2804552"/>
            <a:ext cx="4329006" cy="3539430"/>
          </a:xfrm>
          <a:prstGeom prst="rect">
            <a:avLst/>
          </a:prstGeom>
        </p:spPr>
        <p:txBody>
          <a:bodyPr wrap="square">
            <a:spAutoFit/>
          </a:bodyPr>
          <a:lstStyle/>
          <a:p>
            <a:pPr algn="just"/>
            <a:r>
              <a:rPr lang="ru-RU" sz="2800" dirty="0">
                <a:latin typeface="Monotype Corsiva" pitchFamily="66" charset="0"/>
              </a:rPr>
              <a:t>В семейном архиве хранятся его медали, но я столкнулся с проблемой: слишком мало знаю о трудном и героическом периоде в жизни моего </a:t>
            </a:r>
            <a:r>
              <a:rPr lang="ru-RU" sz="2800" dirty="0" err="1" smtClean="0">
                <a:latin typeface="Monotype Corsiva" pitchFamily="66" charset="0"/>
              </a:rPr>
              <a:t>праде</a:t>
            </a:r>
            <a:r>
              <a:rPr lang="ru-RU" sz="2800" dirty="0" smtClean="0">
                <a:latin typeface="Monotype Corsiva" pitchFamily="66" charset="0"/>
              </a:rPr>
              <a:t>-душки</a:t>
            </a:r>
            <a:r>
              <a:rPr lang="ru-RU" sz="2800" dirty="0">
                <a:latin typeface="Monotype Corsiva" pitchFamily="66" charset="0"/>
              </a:rPr>
              <a:t>, о том, как он </a:t>
            </a:r>
            <a:r>
              <a:rPr lang="ru-RU" sz="2800" dirty="0" smtClean="0">
                <a:latin typeface="Monotype Corsiva" pitchFamily="66" charset="0"/>
              </a:rPr>
              <a:t>прошёл </a:t>
            </a:r>
            <a:r>
              <a:rPr lang="ru-RU" sz="2800" dirty="0">
                <a:latin typeface="Monotype Corsiva" pitchFamily="66" charset="0"/>
              </a:rPr>
              <a:t>через страшные испытания в Великой Отечественной войне.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179512" y="188640"/>
            <a:ext cx="3872377" cy="1446550"/>
          </a:xfrm>
          <a:prstGeom prst="rect">
            <a:avLst/>
          </a:prstGeom>
        </p:spPr>
        <p:txBody>
          <a:bodyPr wrap="square">
            <a:spAutoFit/>
          </a:bodyPr>
          <a:lstStyle/>
          <a:p>
            <a:pPr algn="just"/>
            <a:r>
              <a:rPr lang="ru-RU" sz="2200" b="1" u="sng" dirty="0">
                <a:latin typeface="Georgia" pitchFamily="18" charset="0"/>
              </a:rPr>
              <a:t>Цель работы:</a:t>
            </a:r>
            <a:r>
              <a:rPr lang="ru-RU" sz="2200" dirty="0">
                <a:latin typeface="Georgia" pitchFamily="18" charset="0"/>
              </a:rPr>
              <a:t> собрать сведения о своем </a:t>
            </a:r>
            <a:r>
              <a:rPr lang="ru-RU" sz="2200" dirty="0" err="1" smtClean="0">
                <a:latin typeface="Georgia" pitchFamily="18" charset="0"/>
              </a:rPr>
              <a:t>праде</a:t>
            </a:r>
            <a:r>
              <a:rPr lang="ru-RU" sz="2200" dirty="0" smtClean="0">
                <a:latin typeface="Georgia" pitchFamily="18" charset="0"/>
              </a:rPr>
              <a:t>-душке </a:t>
            </a:r>
            <a:r>
              <a:rPr lang="ru-RU" sz="2200" dirty="0" err="1">
                <a:latin typeface="Georgia" pitchFamily="18" charset="0"/>
              </a:rPr>
              <a:t>Крестьянникове</a:t>
            </a:r>
            <a:r>
              <a:rPr lang="ru-RU" sz="2200" dirty="0">
                <a:latin typeface="Georgia" pitchFamily="18" charset="0"/>
              </a:rPr>
              <a:t> </a:t>
            </a:r>
            <a:r>
              <a:rPr lang="ru-RU" sz="2200" dirty="0" err="1" smtClean="0">
                <a:latin typeface="Georgia" pitchFamily="18" charset="0"/>
              </a:rPr>
              <a:t>Ва-силии</a:t>
            </a:r>
            <a:r>
              <a:rPr lang="ru-RU" sz="2200" dirty="0" smtClean="0">
                <a:latin typeface="Georgia" pitchFamily="18" charset="0"/>
              </a:rPr>
              <a:t> </a:t>
            </a:r>
            <a:r>
              <a:rPr lang="ru-RU" sz="2200" dirty="0">
                <a:latin typeface="Georgia" pitchFamily="18" charset="0"/>
              </a:rPr>
              <a:t>Тихоновиче.</a:t>
            </a:r>
          </a:p>
        </p:txBody>
      </p:sp>
      <p:sp>
        <p:nvSpPr>
          <p:cNvPr id="3" name="Прямоугольник 2"/>
          <p:cNvSpPr/>
          <p:nvPr/>
        </p:nvSpPr>
        <p:spPr>
          <a:xfrm>
            <a:off x="179512" y="1875457"/>
            <a:ext cx="3872377" cy="1107996"/>
          </a:xfrm>
          <a:prstGeom prst="rect">
            <a:avLst/>
          </a:prstGeom>
        </p:spPr>
        <p:txBody>
          <a:bodyPr wrap="square">
            <a:spAutoFit/>
          </a:bodyPr>
          <a:lstStyle/>
          <a:p>
            <a:pPr algn="just"/>
            <a:r>
              <a:rPr lang="ru-RU" sz="2200" b="1" u="sng" dirty="0" smtClean="0">
                <a:latin typeface="Georgia" pitchFamily="18" charset="0"/>
              </a:rPr>
              <a:t>Объект исследования: </a:t>
            </a:r>
            <a:r>
              <a:rPr lang="ru-RU" sz="2200" dirty="0" smtClean="0">
                <a:latin typeface="Georgia" pitchFamily="18" charset="0"/>
              </a:rPr>
              <a:t>семейный </a:t>
            </a:r>
            <a:r>
              <a:rPr lang="ru-RU" sz="2200" dirty="0">
                <a:latin typeface="Georgia" pitchFamily="18" charset="0"/>
              </a:rPr>
              <a:t>архив </a:t>
            </a:r>
            <a:r>
              <a:rPr lang="ru-RU" sz="2200" dirty="0" err="1" smtClean="0">
                <a:latin typeface="Georgia" pitchFamily="18" charset="0"/>
              </a:rPr>
              <a:t>докумен-тов</a:t>
            </a:r>
            <a:r>
              <a:rPr lang="ru-RU" sz="2200" dirty="0" smtClean="0">
                <a:latin typeface="Georgia" pitchFamily="18" charset="0"/>
              </a:rPr>
              <a:t> </a:t>
            </a:r>
            <a:r>
              <a:rPr lang="ru-RU" sz="2200" dirty="0">
                <a:latin typeface="Georgia" pitchFamily="18" charset="0"/>
              </a:rPr>
              <a:t>и фотографий. </a:t>
            </a:r>
          </a:p>
        </p:txBody>
      </p:sp>
      <p:sp>
        <p:nvSpPr>
          <p:cNvPr id="4" name="Прямоугольник 3"/>
          <p:cNvSpPr/>
          <p:nvPr/>
        </p:nvSpPr>
        <p:spPr>
          <a:xfrm>
            <a:off x="175289" y="3304204"/>
            <a:ext cx="3876600" cy="1107996"/>
          </a:xfrm>
          <a:prstGeom prst="rect">
            <a:avLst/>
          </a:prstGeom>
        </p:spPr>
        <p:txBody>
          <a:bodyPr wrap="square">
            <a:spAutoFit/>
          </a:bodyPr>
          <a:lstStyle/>
          <a:p>
            <a:pPr algn="just"/>
            <a:r>
              <a:rPr lang="ru-RU" sz="2200" b="1" u="sng" dirty="0" smtClean="0">
                <a:latin typeface="Georgia" pitchFamily="18" charset="0"/>
              </a:rPr>
              <a:t>Предмет исследования: </a:t>
            </a:r>
            <a:r>
              <a:rPr lang="ru-RU" sz="2200" dirty="0" smtClean="0">
                <a:latin typeface="Georgia" pitchFamily="18" charset="0"/>
              </a:rPr>
              <a:t>вклад </a:t>
            </a:r>
            <a:r>
              <a:rPr lang="ru-RU" sz="2200" dirty="0">
                <a:latin typeface="Georgia" pitchFamily="18" charset="0"/>
              </a:rPr>
              <a:t>прадеда в победу над фашисткой Германией.</a:t>
            </a:r>
          </a:p>
        </p:txBody>
      </p:sp>
      <p:sp>
        <p:nvSpPr>
          <p:cNvPr id="5" name="Прямоугольник 4"/>
          <p:cNvSpPr/>
          <p:nvPr/>
        </p:nvSpPr>
        <p:spPr>
          <a:xfrm>
            <a:off x="136637" y="4642014"/>
            <a:ext cx="7632848" cy="2062103"/>
          </a:xfrm>
          <a:prstGeom prst="rect">
            <a:avLst/>
          </a:prstGeom>
        </p:spPr>
        <p:txBody>
          <a:bodyPr wrap="square">
            <a:spAutoFit/>
          </a:bodyPr>
          <a:lstStyle/>
          <a:p>
            <a:pPr algn="just"/>
            <a:r>
              <a:rPr lang="ru-RU" sz="3200" b="1" dirty="0">
                <a:latin typeface="Monotype Corsiva" pitchFamily="66" charset="0"/>
              </a:rPr>
              <a:t>Гипотеза исследования</a:t>
            </a:r>
            <a:r>
              <a:rPr lang="ru-RU" sz="3200" i="1" dirty="0">
                <a:latin typeface="Monotype Corsiva" pitchFamily="66" charset="0"/>
              </a:rPr>
              <a:t>: </a:t>
            </a:r>
            <a:r>
              <a:rPr lang="ru-RU" sz="3200" dirty="0">
                <a:latin typeface="Monotype Corsiva" pitchFamily="66" charset="0"/>
              </a:rPr>
              <a:t>мой </a:t>
            </a:r>
            <a:r>
              <a:rPr lang="ru-RU" sz="3200" dirty="0" smtClean="0">
                <a:latin typeface="Monotype Corsiva" pitchFamily="66" charset="0"/>
              </a:rPr>
              <a:t>прадедушка, защищая Родину </a:t>
            </a:r>
            <a:r>
              <a:rPr lang="ru-RU" sz="3200" dirty="0">
                <a:latin typeface="Monotype Corsiva" pitchFamily="66" charset="0"/>
              </a:rPr>
              <a:t>в Великой Отечественной </a:t>
            </a:r>
            <a:r>
              <a:rPr lang="ru-RU" sz="3200" dirty="0" smtClean="0">
                <a:latin typeface="Monotype Corsiva" pitchFamily="66" charset="0"/>
              </a:rPr>
              <a:t>войне, внёс </a:t>
            </a:r>
            <a:r>
              <a:rPr lang="ru-RU" sz="3200" dirty="0">
                <a:latin typeface="Monotype Corsiva" pitchFamily="66" charset="0"/>
              </a:rPr>
              <a:t>посильный вклад в </a:t>
            </a:r>
            <a:r>
              <a:rPr lang="ru-RU" sz="3200" dirty="0" smtClean="0">
                <a:latin typeface="Monotype Corsiva" pitchFamily="66" charset="0"/>
              </a:rPr>
              <a:t>нашу Великую </a:t>
            </a:r>
            <a:r>
              <a:rPr lang="ru-RU" sz="3200" dirty="0">
                <a:latin typeface="Monotype Corsiva" pitchFamily="66" charset="0"/>
              </a:rPr>
              <a:t>Победу.</a:t>
            </a:r>
          </a:p>
        </p:txBody>
      </p:sp>
      <p:pic>
        <p:nvPicPr>
          <p:cNvPr id="10" name="Рисунок 9" descr="C:\Users\Сергей\Desktop\Трофименко.jpg"/>
          <p:cNvPicPr/>
          <p:nvPr/>
        </p:nvPicPr>
        <p:blipFill rotWithShape="1">
          <a:blip r:embed="rId3">
            <a:extLst>
              <a:ext uri="{28A0092B-C50C-407E-A947-70E740481C1C}">
                <a14:useLocalDpi xmlns:a14="http://schemas.microsoft.com/office/drawing/2010/main" val="0"/>
              </a:ext>
            </a:extLst>
          </a:blip>
          <a:srcRect t="12168" b="10446"/>
          <a:stretch/>
        </p:blipFill>
        <p:spPr bwMode="auto">
          <a:xfrm>
            <a:off x="4139952" y="188641"/>
            <a:ext cx="4824536" cy="4223560"/>
          </a:xfrm>
          <a:prstGeom prst="rect">
            <a:avLst/>
          </a:prstGeom>
          <a:noFill/>
          <a:ln>
            <a:noFill/>
          </a:ln>
          <a:effectLst>
            <a:softEdge rad="1270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Дмитрий\Desktop\Киселева Екатерина\фон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899592" y="468175"/>
            <a:ext cx="7776864" cy="5463034"/>
          </a:xfrm>
          <a:prstGeom prst="rect">
            <a:avLst/>
          </a:prstGeom>
        </p:spPr>
        <p:txBody>
          <a:bodyPr wrap="square">
            <a:spAutoFit/>
          </a:bodyPr>
          <a:lstStyle/>
          <a:p>
            <a:pPr algn="just">
              <a:defRPr/>
            </a:pPr>
            <a:r>
              <a:rPr lang="ru-RU" sz="2800" dirty="0"/>
              <a:t>Перед своей работой я </a:t>
            </a:r>
            <a:r>
              <a:rPr lang="ru-RU" sz="2800" dirty="0" smtClean="0"/>
              <a:t>поставил </a:t>
            </a:r>
            <a:r>
              <a:rPr lang="ru-RU" sz="2800" dirty="0"/>
              <a:t>следующие </a:t>
            </a:r>
            <a:r>
              <a:rPr lang="ru-RU" sz="2800" b="1" u="sng" dirty="0"/>
              <a:t>задачи</a:t>
            </a:r>
            <a:r>
              <a:rPr lang="ru-RU" sz="2800" b="1" u="sng" dirty="0" smtClean="0"/>
              <a:t>:</a:t>
            </a:r>
          </a:p>
          <a:p>
            <a:pPr lvl="0" algn="just"/>
            <a:endParaRPr lang="ru-RU" sz="1400" dirty="0" smtClean="0"/>
          </a:p>
          <a:p>
            <a:pPr marL="457200" lvl="0" indent="-457200" algn="just">
              <a:buFont typeface="Wingdings" pitchFamily="2" charset="2"/>
              <a:buChar char="ü"/>
            </a:pPr>
            <a:r>
              <a:rPr lang="ru-RU" sz="3200" dirty="0" smtClean="0">
                <a:latin typeface="Monotype Corsiva" pitchFamily="66" charset="0"/>
              </a:rPr>
              <a:t>изучить </a:t>
            </a:r>
            <a:r>
              <a:rPr lang="ru-RU" sz="3200" dirty="0">
                <a:latin typeface="Monotype Corsiva" pitchFamily="66" charset="0"/>
              </a:rPr>
              <a:t>семейный архив (фотографии, другие документы) времён Великой Отечественной войны;</a:t>
            </a:r>
          </a:p>
          <a:p>
            <a:pPr lvl="0" algn="just"/>
            <a:endParaRPr lang="ru-RU" sz="1400" dirty="0" smtClean="0">
              <a:latin typeface="Monotype Corsiva" pitchFamily="66" charset="0"/>
            </a:endParaRPr>
          </a:p>
          <a:p>
            <a:pPr marL="457200" lvl="0" indent="-457200" algn="just">
              <a:buFont typeface="Wingdings" pitchFamily="2" charset="2"/>
              <a:buChar char="ü"/>
            </a:pPr>
            <a:r>
              <a:rPr lang="ru-RU" sz="3200" dirty="0" smtClean="0">
                <a:latin typeface="Monotype Corsiva" pitchFamily="66" charset="0"/>
              </a:rPr>
              <a:t>разыскать </a:t>
            </a:r>
            <a:r>
              <a:rPr lang="ru-RU" sz="3200" dirty="0">
                <a:latin typeface="Monotype Corsiva" pitchFamily="66" charset="0"/>
              </a:rPr>
              <a:t>информацию об участии моего прадеда в боевых действиях;</a:t>
            </a:r>
          </a:p>
          <a:p>
            <a:pPr lvl="0" algn="just"/>
            <a:endParaRPr lang="ru-RU" sz="1400" dirty="0" smtClean="0">
              <a:latin typeface="Monotype Corsiva" pitchFamily="66" charset="0"/>
            </a:endParaRPr>
          </a:p>
          <a:p>
            <a:pPr marL="457200" lvl="0" indent="-457200" algn="just">
              <a:buFont typeface="Wingdings" pitchFamily="2" charset="2"/>
              <a:buChar char="ü"/>
            </a:pPr>
            <a:r>
              <a:rPr lang="ru-RU" sz="3200" dirty="0" smtClean="0">
                <a:latin typeface="Monotype Corsiva" pitchFamily="66" charset="0"/>
              </a:rPr>
              <a:t>узнать </a:t>
            </a:r>
            <a:r>
              <a:rPr lang="ru-RU" sz="3200" dirty="0">
                <a:latin typeface="Monotype Corsiva" pitchFamily="66" charset="0"/>
              </a:rPr>
              <a:t>дальнейшую судьбу моего прадеда в послевоенные годы.</a:t>
            </a:r>
          </a:p>
          <a:p>
            <a:pPr>
              <a:defRPr/>
            </a:pPr>
            <a:endParaRPr lang="ru-RU" sz="2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Дмитрий\Desktop\Киселева Екатерина\фон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a:spLocks noGrp="1" noChangeArrowheads="1"/>
          </p:cNvSpPr>
          <p:nvPr>
            <p:ph type="ctrTitle"/>
          </p:nvPr>
        </p:nvSpPr>
        <p:spPr>
          <a:xfrm>
            <a:off x="1116013" y="260350"/>
            <a:ext cx="5759450" cy="504825"/>
          </a:xfrm>
        </p:spPr>
        <p:txBody>
          <a:bodyPr/>
          <a:lstStyle/>
          <a:p>
            <a:pPr eaLnBrk="1" hangingPunct="1"/>
            <a:r>
              <a:rPr lang="ru-RU" altLang="ru-RU" sz="3200" b="1" smtClean="0">
                <a:solidFill>
                  <a:srgbClr val="FF0000"/>
                </a:solidFill>
                <a:latin typeface="Georgia" pitchFamily="18" charset="0"/>
              </a:rPr>
              <a:t>Методы исследования:</a:t>
            </a:r>
          </a:p>
        </p:txBody>
      </p:sp>
      <p:graphicFrame>
        <p:nvGraphicFramePr>
          <p:cNvPr id="2" name="Схема 1"/>
          <p:cNvGraphicFramePr/>
          <p:nvPr>
            <p:extLst>
              <p:ext uri="{D42A27DB-BD31-4B8C-83A1-F6EECF244321}">
                <p14:modId xmlns:p14="http://schemas.microsoft.com/office/powerpoint/2010/main" val="350194946"/>
              </p:ext>
            </p:extLst>
          </p:nvPr>
        </p:nvGraphicFramePr>
        <p:xfrm>
          <a:off x="1043608" y="764704"/>
          <a:ext cx="7704856"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descr="G:\DCIM\150___03\IMG_5742.JPG"/>
          <p:cNvPicPr/>
          <p:nvPr/>
        </p:nvPicPr>
        <p:blipFill rotWithShape="1">
          <a:blip r:embed="rId3">
            <a:extLst>
              <a:ext uri="{28A0092B-C50C-407E-A947-70E740481C1C}">
                <a14:useLocalDpi xmlns:a14="http://schemas.microsoft.com/office/drawing/2010/main" val="0"/>
              </a:ext>
            </a:extLst>
          </a:blip>
          <a:srcRect l="26194" t="5694" r="5428"/>
          <a:stretch/>
        </p:blipFill>
        <p:spPr bwMode="auto">
          <a:xfrm>
            <a:off x="6544474" y="576579"/>
            <a:ext cx="2450021" cy="2577505"/>
          </a:xfrm>
          <a:prstGeom prst="rect">
            <a:avLst/>
          </a:prstGeom>
          <a:noFill/>
          <a:ln>
            <a:noFill/>
          </a:ln>
        </p:spPr>
      </p:pic>
      <p:pic>
        <p:nvPicPr>
          <p:cNvPr id="9" name="Рисунок 8"/>
          <p:cNvPicPr/>
          <p:nvPr/>
        </p:nvPicPr>
        <p:blipFill rotWithShape="1">
          <a:blip r:embed="rId4">
            <a:extLst>
              <a:ext uri="{28A0092B-C50C-407E-A947-70E740481C1C}">
                <a14:useLocalDpi xmlns:a14="http://schemas.microsoft.com/office/drawing/2010/main" val="0"/>
              </a:ext>
            </a:extLst>
          </a:blip>
          <a:srcRect t="10494" b="15600"/>
          <a:stretch/>
        </p:blipFill>
        <p:spPr bwMode="auto">
          <a:xfrm>
            <a:off x="4139952" y="1139111"/>
            <a:ext cx="2281872" cy="3138056"/>
          </a:xfrm>
          <a:prstGeom prst="rect">
            <a:avLst/>
          </a:prstGeom>
          <a:noFill/>
        </p:spPr>
      </p:pic>
      <p:sp>
        <p:nvSpPr>
          <p:cNvPr id="7" name="Прямоугольник 6"/>
          <p:cNvSpPr/>
          <p:nvPr/>
        </p:nvSpPr>
        <p:spPr>
          <a:xfrm>
            <a:off x="251520" y="410319"/>
            <a:ext cx="3740968" cy="3985706"/>
          </a:xfrm>
          <a:prstGeom prst="rect">
            <a:avLst/>
          </a:prstGeom>
        </p:spPr>
        <p:txBody>
          <a:bodyPr wrap="square">
            <a:spAutoFit/>
          </a:bodyPr>
          <a:lstStyle/>
          <a:p>
            <a:pPr algn="just"/>
            <a:r>
              <a:rPr lang="ru-RU" sz="2300" dirty="0">
                <a:latin typeface="Times New Roman" pitchFamily="18" charset="0"/>
                <a:cs typeface="Times New Roman" pitchFamily="18" charset="0"/>
              </a:rPr>
              <a:t>В</a:t>
            </a:r>
            <a:r>
              <a:rPr lang="ru-RU" sz="2300" dirty="0" smtClean="0">
                <a:latin typeface="Times New Roman" pitchFamily="18" charset="0"/>
                <a:cs typeface="Times New Roman" pitchFamily="18" charset="0"/>
              </a:rPr>
              <a:t>озможность </a:t>
            </a:r>
            <a:r>
              <a:rPr lang="ru-RU" sz="2300" dirty="0" err="1" smtClean="0">
                <a:latin typeface="Times New Roman" pitchFamily="18" charset="0"/>
                <a:cs typeface="Times New Roman" pitchFamily="18" charset="0"/>
              </a:rPr>
              <a:t>использова-ния</a:t>
            </a:r>
            <a:r>
              <a:rPr lang="ru-RU" sz="2300" dirty="0" smtClean="0">
                <a:latin typeface="Times New Roman" pitchFamily="18" charset="0"/>
                <a:cs typeface="Times New Roman" pitchFamily="18" charset="0"/>
              </a:rPr>
              <a:t> </a:t>
            </a:r>
            <a:r>
              <a:rPr lang="ru-RU" sz="2300" dirty="0">
                <a:latin typeface="Times New Roman" pitchFamily="18" charset="0"/>
                <a:cs typeface="Times New Roman" pitchFamily="18" charset="0"/>
              </a:rPr>
              <a:t>результатов  </a:t>
            </a:r>
            <a:r>
              <a:rPr lang="ru-RU" sz="2300" dirty="0" err="1" smtClean="0">
                <a:latin typeface="Times New Roman" pitchFamily="18" charset="0"/>
                <a:cs typeface="Times New Roman" pitchFamily="18" charset="0"/>
              </a:rPr>
              <a:t>исследо-вания</a:t>
            </a:r>
            <a:r>
              <a:rPr lang="ru-RU" sz="2300" dirty="0" smtClean="0">
                <a:latin typeface="Times New Roman" pitchFamily="18" charset="0"/>
                <a:cs typeface="Times New Roman" pitchFamily="18" charset="0"/>
              </a:rPr>
              <a:t> </a:t>
            </a:r>
            <a:r>
              <a:rPr lang="ru-RU" sz="2300" dirty="0">
                <a:latin typeface="Times New Roman" pitchFamily="18" charset="0"/>
                <a:cs typeface="Times New Roman" pitchFamily="18" charset="0"/>
              </a:rPr>
              <a:t>на уроках </a:t>
            </a:r>
            <a:r>
              <a:rPr lang="ru-RU" sz="2300" dirty="0" smtClean="0">
                <a:latin typeface="Times New Roman" pitchFamily="18" charset="0"/>
                <a:cs typeface="Times New Roman" pitchFamily="18" charset="0"/>
              </a:rPr>
              <a:t>окру-</a:t>
            </a:r>
            <a:r>
              <a:rPr lang="ru-RU" sz="2300" dirty="0" err="1" smtClean="0">
                <a:latin typeface="Times New Roman" pitchFamily="18" charset="0"/>
                <a:cs typeface="Times New Roman" pitchFamily="18" charset="0"/>
              </a:rPr>
              <a:t>жающего</a:t>
            </a:r>
            <a:r>
              <a:rPr lang="ru-RU" sz="2300" dirty="0" smtClean="0">
                <a:latin typeface="Times New Roman" pitchFamily="18" charset="0"/>
                <a:cs typeface="Times New Roman" pitchFamily="18" charset="0"/>
              </a:rPr>
              <a:t> </a:t>
            </a:r>
            <a:r>
              <a:rPr lang="ru-RU" sz="2300" dirty="0">
                <a:latin typeface="Times New Roman" pitchFamily="18" charset="0"/>
                <a:cs typeface="Times New Roman" pitchFamily="18" charset="0"/>
              </a:rPr>
              <a:t>мира, на </a:t>
            </a:r>
            <a:r>
              <a:rPr lang="ru-RU" sz="2300" dirty="0" smtClean="0">
                <a:latin typeface="Times New Roman" pitchFamily="18" charset="0"/>
                <a:cs typeface="Times New Roman" pitchFamily="18" charset="0"/>
              </a:rPr>
              <a:t>вне-урочных </a:t>
            </a:r>
            <a:r>
              <a:rPr lang="ru-RU" sz="2300" dirty="0">
                <a:latin typeface="Times New Roman" pitchFamily="18" charset="0"/>
                <a:cs typeface="Times New Roman" pitchFamily="18" charset="0"/>
              </a:rPr>
              <a:t>мероприятиях, </a:t>
            </a:r>
            <a:r>
              <a:rPr lang="ru-RU" sz="2300" dirty="0" smtClean="0">
                <a:latin typeface="Times New Roman" pitchFamily="18" charset="0"/>
                <a:cs typeface="Times New Roman" pitchFamily="18" charset="0"/>
              </a:rPr>
              <a:t>уроках </a:t>
            </a:r>
            <a:r>
              <a:rPr lang="ru-RU" sz="2300" dirty="0">
                <a:latin typeface="Times New Roman" pitchFamily="18" charset="0"/>
                <a:cs typeface="Times New Roman" pitchFamily="18" charset="0"/>
              </a:rPr>
              <a:t>Мужества; для </a:t>
            </a:r>
            <a:r>
              <a:rPr lang="ru-RU" sz="2300" dirty="0" err="1" smtClean="0">
                <a:latin typeface="Times New Roman" pitchFamily="18" charset="0"/>
                <a:cs typeface="Times New Roman" pitchFamily="18" charset="0"/>
              </a:rPr>
              <a:t>по-полнения</a:t>
            </a:r>
            <a:r>
              <a:rPr lang="ru-RU" sz="2300" dirty="0" smtClean="0">
                <a:latin typeface="Times New Roman" pitchFamily="18" charset="0"/>
                <a:cs typeface="Times New Roman" pitchFamily="18" charset="0"/>
              </a:rPr>
              <a:t> </a:t>
            </a:r>
            <a:r>
              <a:rPr lang="ru-RU" sz="2300" dirty="0">
                <a:latin typeface="Times New Roman" pitchFamily="18" charset="0"/>
                <a:cs typeface="Times New Roman" pitchFamily="18" charset="0"/>
              </a:rPr>
              <a:t>экспозиции </a:t>
            </a:r>
            <a:r>
              <a:rPr lang="ru-RU" sz="2300" dirty="0" smtClean="0">
                <a:latin typeface="Times New Roman" pitchFamily="18" charset="0"/>
                <a:cs typeface="Times New Roman" pitchFamily="18" charset="0"/>
              </a:rPr>
              <a:t>школьного </a:t>
            </a:r>
            <a:r>
              <a:rPr lang="ru-RU" sz="2300" dirty="0">
                <a:latin typeface="Times New Roman" pitchFamily="18" charset="0"/>
                <a:cs typeface="Times New Roman" pitchFamily="18" charset="0"/>
              </a:rPr>
              <a:t>музея; </a:t>
            </a:r>
            <a:r>
              <a:rPr lang="ru-RU" sz="2300" dirty="0" smtClean="0">
                <a:latin typeface="Times New Roman" pitchFamily="18" charset="0"/>
                <a:cs typeface="Times New Roman" pitchFamily="18" charset="0"/>
              </a:rPr>
              <a:t>семей-</a:t>
            </a:r>
            <a:r>
              <a:rPr lang="ru-RU" sz="2300" dirty="0" err="1" smtClean="0">
                <a:latin typeface="Times New Roman" pitchFamily="18" charset="0"/>
                <a:cs typeface="Times New Roman" pitchFamily="18" charset="0"/>
              </a:rPr>
              <a:t>ного</a:t>
            </a:r>
            <a:r>
              <a:rPr lang="ru-RU" sz="2300" dirty="0" smtClean="0">
                <a:latin typeface="Times New Roman" pitchFamily="18" charset="0"/>
                <a:cs typeface="Times New Roman" pitchFamily="18" charset="0"/>
              </a:rPr>
              <a:t> </a:t>
            </a:r>
            <a:r>
              <a:rPr lang="ru-RU" sz="2300" dirty="0">
                <a:latin typeface="Times New Roman" pitchFamily="18" charset="0"/>
                <a:cs typeface="Times New Roman" pitchFamily="18" charset="0"/>
              </a:rPr>
              <a:t>архива. Я научился пользоваться Интернет-ресурсом.</a:t>
            </a:r>
          </a:p>
        </p:txBody>
      </p:sp>
      <p:sp>
        <p:nvSpPr>
          <p:cNvPr id="11" name="Прямоугольник 10"/>
          <p:cNvSpPr/>
          <p:nvPr/>
        </p:nvSpPr>
        <p:spPr>
          <a:xfrm>
            <a:off x="4082148" y="188639"/>
            <a:ext cx="2365520" cy="830997"/>
          </a:xfrm>
          <a:prstGeom prst="rect">
            <a:avLst/>
          </a:prstGeom>
        </p:spPr>
        <p:txBody>
          <a:bodyPr wrap="none">
            <a:spAutoFit/>
          </a:bodyPr>
          <a:lstStyle/>
          <a:p>
            <a:pPr algn="ctr"/>
            <a:r>
              <a:rPr lang="ru-RU" sz="2400" b="1" dirty="0">
                <a:solidFill>
                  <a:srgbClr val="FF0000"/>
                </a:solidFill>
              </a:rPr>
              <a:t>Практическая </a:t>
            </a:r>
            <a:endParaRPr lang="ru-RU" sz="2400" b="1" dirty="0" smtClean="0">
              <a:solidFill>
                <a:srgbClr val="FF0000"/>
              </a:solidFill>
            </a:endParaRPr>
          </a:p>
          <a:p>
            <a:pPr algn="ctr"/>
            <a:r>
              <a:rPr lang="ru-RU" sz="2400" b="1" dirty="0" smtClean="0">
                <a:solidFill>
                  <a:srgbClr val="FF0000"/>
                </a:solidFill>
              </a:rPr>
              <a:t>значимость</a:t>
            </a:r>
            <a:endParaRPr lang="ru-RU" sz="2400" b="1" dirty="0">
              <a:solidFill>
                <a:srgbClr val="FF0000"/>
              </a:solidFill>
            </a:endParaRPr>
          </a:p>
        </p:txBody>
      </p:sp>
      <p:sp>
        <p:nvSpPr>
          <p:cNvPr id="12" name="Прямоугольник 11"/>
          <p:cNvSpPr/>
          <p:nvPr/>
        </p:nvSpPr>
        <p:spPr>
          <a:xfrm>
            <a:off x="6544474" y="3872562"/>
            <a:ext cx="2450021" cy="646331"/>
          </a:xfrm>
          <a:prstGeom prst="rect">
            <a:avLst/>
          </a:prstGeom>
        </p:spPr>
        <p:txBody>
          <a:bodyPr wrap="square">
            <a:spAutoFit/>
          </a:bodyPr>
          <a:lstStyle/>
          <a:p>
            <a:pPr algn="ctr"/>
            <a:r>
              <a:rPr lang="ru-RU" sz="3600" b="1" dirty="0">
                <a:solidFill>
                  <a:srgbClr val="FF0000"/>
                </a:solidFill>
              </a:rPr>
              <a:t>Новизна</a:t>
            </a:r>
          </a:p>
        </p:txBody>
      </p:sp>
      <p:sp>
        <p:nvSpPr>
          <p:cNvPr id="13" name="Прямоугольник 12"/>
          <p:cNvSpPr/>
          <p:nvPr/>
        </p:nvSpPr>
        <p:spPr>
          <a:xfrm>
            <a:off x="251520" y="4731145"/>
            <a:ext cx="7632848" cy="1446550"/>
          </a:xfrm>
          <a:prstGeom prst="rect">
            <a:avLst/>
          </a:prstGeom>
        </p:spPr>
        <p:txBody>
          <a:bodyPr wrap="square">
            <a:spAutoFit/>
          </a:bodyPr>
          <a:lstStyle/>
          <a:p>
            <a:r>
              <a:rPr lang="ru-RU" sz="2200" dirty="0">
                <a:latin typeface="Georgia" pitchFamily="18" charset="0"/>
              </a:rPr>
              <a:t>П</a:t>
            </a:r>
            <a:r>
              <a:rPr lang="ru-RU" sz="2200" dirty="0" smtClean="0">
                <a:latin typeface="Georgia" pitchFamily="18" charset="0"/>
              </a:rPr>
              <a:t>риобщение к истории своей малой Родины является темой важной и неисчерпаемой для каждого человека любого возраста, особенно для молодежи. Проблема войны и сегодня стоит перед человечеством.</a:t>
            </a:r>
            <a:endParaRPr lang="ru-RU" sz="2200" dirty="0">
              <a:latin typeface="Georgia" pitchFamily="18" charset="0"/>
            </a:endParaRPr>
          </a:p>
        </p:txBody>
      </p:sp>
    </p:spTree>
    <p:extLst>
      <p:ext uri="{BB962C8B-B14F-4D97-AF65-F5344CB8AC3E}">
        <p14:creationId xmlns:p14="http://schemas.microsoft.com/office/powerpoint/2010/main" val="1183844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reflection blurRad="6350" stA="50000" endA="300" endPos="9000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107504" y="188913"/>
            <a:ext cx="4392488" cy="650875"/>
          </a:xfrm>
        </p:spPr>
        <p:txBody>
          <a:bodyPr/>
          <a:lstStyle/>
          <a:p>
            <a:pPr eaLnBrk="1" hangingPunct="1"/>
            <a:r>
              <a:rPr lang="ru-RU" altLang="ru-RU" sz="2800" b="1" dirty="0" smtClean="0">
                <a:solidFill>
                  <a:srgbClr val="FF0000"/>
                </a:solidFill>
              </a:rPr>
              <a:t>Довоенная биография</a:t>
            </a:r>
          </a:p>
        </p:txBody>
      </p:sp>
      <p:sp>
        <p:nvSpPr>
          <p:cNvPr id="2" name="Прямоугольник 1"/>
          <p:cNvSpPr/>
          <p:nvPr/>
        </p:nvSpPr>
        <p:spPr>
          <a:xfrm>
            <a:off x="107504" y="839788"/>
            <a:ext cx="4392488" cy="5909310"/>
          </a:xfrm>
          <a:prstGeom prst="rect">
            <a:avLst/>
          </a:prstGeom>
        </p:spPr>
        <p:txBody>
          <a:bodyPr wrap="square">
            <a:spAutoFit/>
          </a:bodyPr>
          <a:lstStyle/>
          <a:p>
            <a:pPr algn="just"/>
            <a:r>
              <a:rPr lang="ru-RU" b="1"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Крестьянников</a:t>
            </a:r>
            <a:r>
              <a:rPr lang="ru-RU" b="1"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Василий Тихонович </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папа моей бабушки, </a:t>
            </a:r>
            <a:r>
              <a:rPr lang="ru-RU" b="1" i="1"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Трофименко Ирины Васильевны</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Он родился в семье крестьянина 1 января 1920 года в Рязанской области село </a:t>
            </a:r>
            <a:r>
              <a:rPr lang="ru-RU"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Чомбарв</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В </a:t>
            </a:r>
            <a:r>
              <a:rPr lang="ru-RU" kern="50" dirty="0" smtClean="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1926 </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году семья переезжает в посёлок Мишеронский, где в </a:t>
            </a:r>
            <a:r>
              <a:rPr lang="ru-RU" kern="50" dirty="0" smtClean="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1934 </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году Василий Тихонович окончил </a:t>
            </a:r>
            <a:r>
              <a:rPr lang="ru-RU"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Мишеронскую</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школу. С 1934 по 1935 года учился в Покровском </a:t>
            </a:r>
            <a:r>
              <a:rPr lang="ru-RU"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педтехникуме</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но из-за тяжёлого материального состояния семьи ему пришлось учиться на электро-слесаря в </a:t>
            </a:r>
            <a:r>
              <a:rPr lang="ru-RU"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Шатурторфской</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школу ФЗУ. Его отправили работать на </a:t>
            </a:r>
            <a:r>
              <a:rPr lang="ru-RU"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Бакшеевское</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a:t>
            </a:r>
            <a:r>
              <a:rPr lang="ru-RU" kern="50" dirty="0" err="1">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торфопредприятие</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a:t>
            </a:r>
            <a:r>
              <a:rPr lang="ru-RU" kern="50" dirty="0" smtClean="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        2 </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октября </a:t>
            </a:r>
            <a:r>
              <a:rPr lang="ru-RU" kern="50" dirty="0" smtClean="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1940 года </a:t>
            </a:r>
            <a:r>
              <a:rPr lang="ru-RU" kern="50" dirty="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Василия Тихоновича призвали на службу в ряды Красной Армии в части НКВД. За хорошую учёбу и дисциплину его направили учиться на младшего командира по специальности </a:t>
            </a:r>
            <a:r>
              <a:rPr lang="ru-RU" kern="50" dirty="0" smtClean="0">
                <a:solidFill>
                  <a:srgbClr val="000000"/>
                </a:solidFill>
                <a:latin typeface="Arial" panose="020B0604020202020204" pitchFamily="34" charset="0"/>
                <a:ea typeface="Lucida Sans Unicode" panose="020B0602030504020204" pitchFamily="34" charset="0"/>
                <a:cs typeface="Times New Roman" panose="02020603050405020304" pitchFamily="18" charset="0"/>
              </a:rPr>
              <a:t>радиста.</a:t>
            </a:r>
            <a:endParaRPr lang="ru-RU" dirty="0"/>
          </a:p>
        </p:txBody>
      </p:sp>
      <p:pic>
        <p:nvPicPr>
          <p:cNvPr id="1026" name="Рисунок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892471"/>
            <a:ext cx="3600400" cy="3600400"/>
          </a:xfrm>
          <a:prstGeom prst="rect">
            <a:avLst/>
          </a:prstGeom>
          <a:ln>
            <a:noFill/>
          </a:ln>
          <a:effectLst>
            <a:outerShdw blurRad="292100" dist="139700" dir="2700000" algn="tl" rotWithShape="0">
              <a:srgbClr val="333333">
                <a:alpha val="65000"/>
              </a:srgbClr>
            </a:outerShdw>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72208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ф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Grp="1" noChangeArrowheads="1"/>
          </p:cNvSpPr>
          <p:nvPr>
            <p:ph type="ctrTitle"/>
          </p:nvPr>
        </p:nvSpPr>
        <p:spPr>
          <a:xfrm>
            <a:off x="539750" y="188913"/>
            <a:ext cx="7920682" cy="650875"/>
          </a:xfrm>
        </p:spPr>
        <p:txBody>
          <a:bodyPr/>
          <a:lstStyle/>
          <a:p>
            <a:pPr eaLnBrk="1" hangingPunct="1"/>
            <a:r>
              <a:rPr lang="ru-RU" altLang="ru-RU" sz="2800" b="1" dirty="0" smtClean="0">
                <a:solidFill>
                  <a:srgbClr val="FF0000"/>
                </a:solidFill>
              </a:rPr>
              <a:t>Воинский путь моего прадедушки</a:t>
            </a:r>
          </a:p>
        </p:txBody>
      </p:sp>
      <p:sp>
        <p:nvSpPr>
          <p:cNvPr id="2" name="Прямоугольник 1"/>
          <p:cNvSpPr/>
          <p:nvPr/>
        </p:nvSpPr>
        <p:spPr>
          <a:xfrm>
            <a:off x="251520" y="1166842"/>
            <a:ext cx="2664296" cy="4524315"/>
          </a:xfrm>
          <a:prstGeom prst="rect">
            <a:avLst/>
          </a:prstGeom>
        </p:spPr>
        <p:txBody>
          <a:bodyPr wrap="square">
            <a:spAutoFit/>
          </a:bodyPr>
          <a:lstStyle/>
          <a:p>
            <a:pPr algn="just">
              <a:spcAft>
                <a:spcPts val="0"/>
              </a:spcAft>
            </a:pPr>
            <a:r>
              <a:rPr lang="ru-RU" dirty="0">
                <a:solidFill>
                  <a:srgbClr val="000000"/>
                </a:solidFill>
                <a:latin typeface="Times New Roman" panose="02020603050405020304" pitchFamily="18" charset="0"/>
                <a:ea typeface="Times New Roman" panose="02020603050405020304" pitchFamily="18" charset="0"/>
              </a:rPr>
              <a:t>22 июня </a:t>
            </a:r>
            <a:r>
              <a:rPr lang="ru-RU" dirty="0" smtClean="0">
                <a:solidFill>
                  <a:srgbClr val="000000"/>
                </a:solidFill>
                <a:latin typeface="Times New Roman" panose="02020603050405020304" pitchFamily="18" charset="0"/>
                <a:ea typeface="Times New Roman" panose="02020603050405020304" pitchFamily="18" charset="0"/>
              </a:rPr>
              <a:t>1941 года </a:t>
            </a:r>
            <a:r>
              <a:rPr lang="ru-RU" dirty="0">
                <a:solidFill>
                  <a:srgbClr val="000000"/>
                </a:solidFill>
                <a:latin typeface="Times New Roman" panose="02020603050405020304" pitchFamily="18" charset="0"/>
                <a:ea typeface="Times New Roman" panose="02020603050405020304" pitchFamily="18" charset="0"/>
              </a:rPr>
              <a:t>началась </a:t>
            </a:r>
            <a:r>
              <a:rPr lang="ru-RU" dirty="0" smtClean="0">
                <a:solidFill>
                  <a:srgbClr val="000000"/>
                </a:solidFill>
                <a:latin typeface="Times New Roman" panose="02020603050405020304" pitchFamily="18" charset="0"/>
                <a:ea typeface="Times New Roman" panose="02020603050405020304" pitchFamily="18" charset="0"/>
              </a:rPr>
              <a:t>Великая </a:t>
            </a:r>
            <a:r>
              <a:rPr lang="ru-RU" dirty="0" err="1" smtClean="0">
                <a:solidFill>
                  <a:srgbClr val="000000"/>
                </a:solidFill>
                <a:latin typeface="Times New Roman" panose="02020603050405020304" pitchFamily="18" charset="0"/>
                <a:ea typeface="Times New Roman" panose="02020603050405020304" pitchFamily="18" charset="0"/>
              </a:rPr>
              <a:t>Оте-чественная</a:t>
            </a:r>
            <a:r>
              <a:rPr lang="ru-RU" dirty="0" smtClean="0">
                <a:solidFill>
                  <a:srgbClr val="000000"/>
                </a:solidFill>
                <a:latin typeface="Times New Roman" panose="02020603050405020304" pitchFamily="18" charset="0"/>
                <a:ea typeface="Times New Roman" panose="02020603050405020304" pitchFamily="18" charset="0"/>
              </a:rPr>
              <a:t> война</a:t>
            </a:r>
            <a:r>
              <a:rPr lang="ru-RU" dirty="0">
                <a:solidFill>
                  <a:srgbClr val="000000"/>
                </a:solidFill>
                <a:latin typeface="Times New Roman" panose="02020603050405020304" pitchFamily="18" charset="0"/>
                <a:ea typeface="Times New Roman" panose="02020603050405020304" pitchFamily="18" charset="0"/>
              </a:rPr>
              <a:t>.</a:t>
            </a:r>
            <a:endParaRPr lang="ru-RU" dirty="0">
              <a:latin typeface="Times New Roman" panose="02020603050405020304" pitchFamily="18" charset="0"/>
              <a:ea typeface="Times New Roman" panose="02020603050405020304" pitchFamily="18" charset="0"/>
            </a:endParaRPr>
          </a:p>
          <a:p>
            <a:pPr algn="just">
              <a:spcAft>
                <a:spcPts val="0"/>
              </a:spcAft>
            </a:pPr>
            <a:r>
              <a:rPr lang="ru-RU" b="1" dirty="0" err="1" smtClean="0">
                <a:solidFill>
                  <a:srgbClr val="000000"/>
                </a:solidFill>
                <a:latin typeface="Times New Roman" panose="02020603050405020304" pitchFamily="18" charset="0"/>
                <a:ea typeface="Times New Roman" panose="02020603050405020304" pitchFamily="18" charset="0"/>
              </a:rPr>
              <a:t>Крестьянников</a:t>
            </a:r>
            <a:r>
              <a:rPr lang="ru-RU" b="1" dirty="0" smtClean="0">
                <a:solidFill>
                  <a:srgbClr val="000000"/>
                </a:solidFill>
                <a:latin typeface="Times New Roman" panose="02020603050405020304" pitchFamily="18" charset="0"/>
                <a:ea typeface="Times New Roman" panose="02020603050405020304" pitchFamily="18" charset="0"/>
              </a:rPr>
              <a:t> Василий </a:t>
            </a:r>
            <a:r>
              <a:rPr lang="ru-RU" b="1" dirty="0">
                <a:solidFill>
                  <a:srgbClr val="000000"/>
                </a:solidFill>
                <a:latin typeface="Times New Roman" panose="02020603050405020304" pitchFamily="18" charset="0"/>
                <a:ea typeface="Times New Roman" panose="02020603050405020304" pitchFamily="18" charset="0"/>
              </a:rPr>
              <a:t>Тихонович </a:t>
            </a:r>
            <a:r>
              <a:rPr lang="ru-RU" dirty="0">
                <a:solidFill>
                  <a:srgbClr val="000000"/>
                </a:solidFill>
                <a:latin typeface="Times New Roman" panose="02020603050405020304" pitchFamily="18" charset="0"/>
                <a:ea typeface="Times New Roman" panose="02020603050405020304" pitchFamily="18" charset="0"/>
              </a:rPr>
              <a:t>становится начальником рации отдельного батальона связи. Участвовал во многих сражениях, включая оборону </a:t>
            </a:r>
            <a:r>
              <a:rPr lang="ru-RU" dirty="0" smtClean="0">
                <a:solidFill>
                  <a:srgbClr val="000000"/>
                </a:solidFill>
                <a:latin typeface="Times New Roman" panose="02020603050405020304" pitchFamily="18" charset="0"/>
                <a:ea typeface="Times New Roman" panose="02020603050405020304" pitchFamily="18" charset="0"/>
              </a:rPr>
              <a:t>Москвы</a:t>
            </a:r>
            <a:r>
              <a:rPr lang="ru-RU" dirty="0">
                <a:solidFill>
                  <a:srgbClr val="000000"/>
                </a:solidFill>
                <a:latin typeface="Times New Roman" panose="02020603050405020304" pitchFamily="18" charset="0"/>
                <a:ea typeface="Times New Roman" panose="02020603050405020304" pitchFamily="18" charset="0"/>
              </a:rPr>
              <a:t>.  Был награждён медалями: «За оборону Москвы», «За боевые заслуги», «За победу над Германией» и другими. </a:t>
            </a:r>
            <a:endParaRPr lang="ru-RU" dirty="0">
              <a:effectLst/>
              <a:latin typeface="Times New Roman" panose="02020603050405020304" pitchFamily="18" charset="0"/>
              <a:ea typeface="Times New Roman" panose="02020603050405020304" pitchFamily="18" charset="0"/>
            </a:endParaRPr>
          </a:p>
        </p:txBody>
      </p:sp>
      <p:pic>
        <p:nvPicPr>
          <p:cNvPr id="2051" name="Рисунок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3329142"/>
            <a:ext cx="4450760" cy="3448515"/>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2052" name="Рисунок 12"/>
          <p:cNvPicPr>
            <a:picLocks noChangeAspect="1" noChangeArrowheads="1"/>
          </p:cNvPicPr>
          <p:nvPr/>
        </p:nvPicPr>
        <p:blipFill rotWithShape="1">
          <a:blip r:embed="rId4">
            <a:extLst>
              <a:ext uri="{28A0092B-C50C-407E-A947-70E740481C1C}">
                <a14:useLocalDpi xmlns:a14="http://schemas.microsoft.com/office/drawing/2010/main" val="0"/>
              </a:ext>
            </a:extLst>
          </a:blip>
          <a:srcRect l="9271" t="11236" r="7131" b="8680"/>
          <a:stretch/>
        </p:blipFill>
        <p:spPr bwMode="auto">
          <a:xfrm>
            <a:off x="2943527" y="764704"/>
            <a:ext cx="2996626" cy="2534327"/>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Рисунок 13"/>
          <p:cNvPicPr>
            <a:picLocks noChangeAspect="1" noChangeArrowheads="1"/>
          </p:cNvPicPr>
          <p:nvPr/>
        </p:nvPicPr>
        <p:blipFill rotWithShape="1">
          <a:blip r:embed="rId5">
            <a:extLst>
              <a:ext uri="{28A0092B-C50C-407E-A947-70E740481C1C}">
                <a14:useLocalDpi xmlns:a14="http://schemas.microsoft.com/office/drawing/2010/main" val="0"/>
              </a:ext>
            </a:extLst>
          </a:blip>
          <a:srcRect l="29958" r="23184"/>
          <a:stretch/>
        </p:blipFill>
        <p:spPr bwMode="auto">
          <a:xfrm>
            <a:off x="5947971" y="778559"/>
            <a:ext cx="1363185" cy="2520472"/>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787540"/>
      </p:ext>
    </p:extLst>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573</TotalTime>
  <Words>1255</Words>
  <Application>Microsoft Office PowerPoint</Application>
  <PresentationFormat>Экран (4:3)</PresentationFormat>
  <Paragraphs>73</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Оформление по умолчанию</vt:lpstr>
      <vt:lpstr>Презентация PowerPoint</vt:lpstr>
      <vt:lpstr>Введение.</vt:lpstr>
      <vt:lpstr>Презентация PowerPoint</vt:lpstr>
      <vt:lpstr>Презентация PowerPoint</vt:lpstr>
      <vt:lpstr>Презентация PowerPoint</vt:lpstr>
      <vt:lpstr>Методы исследования:</vt:lpstr>
      <vt:lpstr>Презентация PowerPoint</vt:lpstr>
      <vt:lpstr>Довоенная биография</vt:lpstr>
      <vt:lpstr>Воинский путь моего прадедушки</vt:lpstr>
      <vt:lpstr>Воинский путь моего прадедушки</vt:lpstr>
      <vt:lpstr>Воинский путь моего прадедушки</vt:lpstr>
      <vt:lpstr>Воинский путь моего прадедушки</vt:lpstr>
      <vt:lpstr>После войны</vt:lpstr>
      <vt:lpstr>Связь поколений…</vt:lpstr>
      <vt:lpstr>Связь поколений…</vt:lpstr>
      <vt:lpstr>Связь поколений…</vt:lpstr>
      <vt:lpstr>Заключение.</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Дмитрий</dc:creator>
  <cp:lastModifiedBy>User</cp:lastModifiedBy>
  <cp:revision>69</cp:revision>
  <dcterms:created xsi:type="dcterms:W3CDTF">2018-11-05T20:02:45Z</dcterms:created>
  <dcterms:modified xsi:type="dcterms:W3CDTF">2020-01-21T09:15:56Z</dcterms:modified>
</cp:coreProperties>
</file>