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56" r:id="rId2"/>
    <p:sldId id="257" r:id="rId3"/>
    <p:sldId id="265" r:id="rId4"/>
    <p:sldId id="264" r:id="rId5"/>
    <p:sldId id="287" r:id="rId6"/>
    <p:sldId id="262" r:id="rId7"/>
    <p:sldId id="269" r:id="rId8"/>
    <p:sldId id="263" r:id="rId9"/>
    <p:sldId id="271" r:id="rId10"/>
    <p:sldId id="270" r:id="rId11"/>
    <p:sldId id="268" r:id="rId12"/>
    <p:sldId id="266" r:id="rId13"/>
    <p:sldId id="273" r:id="rId14"/>
    <p:sldId id="274" r:id="rId15"/>
    <p:sldId id="276" r:id="rId16"/>
    <p:sldId id="277" r:id="rId17"/>
    <p:sldId id="278" r:id="rId18"/>
    <p:sldId id="279" r:id="rId19"/>
    <p:sldId id="291" r:id="rId20"/>
    <p:sldId id="293" r:id="rId21"/>
    <p:sldId id="288" r:id="rId22"/>
    <p:sldId id="286" r:id="rId23"/>
    <p:sldId id="280" r:id="rId24"/>
    <p:sldId id="289" r:id="rId25"/>
    <p:sldId id="272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CC3300"/>
    <a:srgbClr val="800000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6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Relationship Id="rId4" Type="http://schemas.openxmlformats.org/officeDocument/2006/relationships/image" Target="../media/image30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чистый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350" y="0"/>
            <a:ext cx="9131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чистый.jp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34925"/>
            <a:ext cx="9144000" cy="678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9" descr="титул1.jp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4288"/>
            <a:ext cx="9144000" cy="682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0" descr="титул1.jpg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6350" y="0"/>
            <a:ext cx="9131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A48EF-B759-4F88-8A93-408F07F83B6E}" type="datetimeFigureOut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25EB2-E58A-459F-B532-CF3E2374A1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чистый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350" y="0"/>
            <a:ext cx="9131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чистый.jp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34925"/>
            <a:ext cx="9144000" cy="678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6" descr="рабочий.jp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350" y="0"/>
            <a:ext cx="9131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7" descr="3.jpg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0" y="1270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8" descr="3.jp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7938"/>
            <a:ext cx="9144000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587CD-FC20-4600-A139-2DD7CEDFEEB0}" type="datetimeFigureOut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44A24-DFB1-430C-B099-4CCBA157E7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A3078E7-479A-4CAD-89DC-114EB393631A}" type="datetimeFigureOut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6C3504A-D194-4FED-B6E9-33B3F9C93B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oleObject" Target="../embeddings/oleObject4.bin"/><Relationship Id="rId3" Type="http://schemas.openxmlformats.org/officeDocument/2006/relationships/image" Target="../media/image14.png"/><Relationship Id="rId7" Type="http://schemas.openxmlformats.org/officeDocument/2006/relationships/image" Target="../media/image20.png"/><Relationship Id="rId12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jpeg"/><Relationship Id="rId11" Type="http://schemas.openxmlformats.org/officeDocument/2006/relationships/oleObject" Target="../embeddings/oleObject2.bin"/><Relationship Id="rId5" Type="http://schemas.openxmlformats.org/officeDocument/2006/relationships/image" Target="../media/image16.png"/><Relationship Id="rId10" Type="http://schemas.openxmlformats.org/officeDocument/2006/relationships/oleObject" Target="../embeddings/oleObject1.bin"/><Relationship Id="rId4" Type="http://schemas.openxmlformats.org/officeDocument/2006/relationships/image" Target="../media/image31.png"/><Relationship Id="rId9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oleObject" Target="../embeddings/oleObject5.bin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5.png"/><Relationship Id="rId5" Type="http://schemas.openxmlformats.org/officeDocument/2006/relationships/oleObject" Target="../embeddings/oleObject7.bin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komionline.ru/news/pamyatnik-geroyam-medikam-ustanovili-v-syiktyivkare" TargetMode="External"/><Relationship Id="rId7" Type="http://schemas.openxmlformats.org/officeDocument/2006/relationships/hyperlink" Target="http://respublika11.ru/2018/02/21/vyishla-kniga-o-vyacheslave-malyisheve/" TargetMode="External"/><Relationship Id="rId2" Type="http://schemas.openxmlformats.org/officeDocument/2006/relationships/hyperlink" Target="https://imena.onf.ru/placements/respublika-komi/memorial-vechnaya-slav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emory-map.prosv.ru/#/memorial-&#xA;8045/type=map&amp;center=61.690263,50.817361&amp;zoom=13" TargetMode="External"/><Relationship Id="rId5" Type="http://schemas.openxmlformats.org/officeDocument/2006/relationships/hyperlink" Target="https://www.nbrkomi.ru/str/id/35/2218/" TargetMode="External"/><Relationship Id="rId4" Type="http://schemas.openxmlformats.org/officeDocument/2006/relationships/hyperlink" Target="https://memory-map.prosv.ru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Подзаголовок 20"/>
          <p:cNvSpPr>
            <a:spLocks noGrp="1"/>
          </p:cNvSpPr>
          <p:nvPr>
            <p:ph type="subTitle" idx="1"/>
          </p:nvPr>
        </p:nvSpPr>
        <p:spPr>
          <a:xfrm>
            <a:off x="684213" y="692150"/>
            <a:ext cx="8101012" cy="1752600"/>
          </a:xfrm>
        </p:spPr>
        <p:txBody>
          <a:bodyPr/>
          <a:lstStyle/>
          <a:p>
            <a:pPr marL="342900" indent="-342900" eaLnBrk="1" hangingPunct="1"/>
            <a:r>
              <a:rPr lang="ru-RU" sz="2000" b="1" smtClean="0">
                <a:solidFill>
                  <a:srgbClr val="800000"/>
                </a:solidFill>
                <a:latin typeface="Times New Roman" pitchFamily="18" charset="0"/>
                <a:cs typeface="Aharoni" pitchFamily="2" charset="-79"/>
              </a:rPr>
              <a:t>Муниципальное автономное общеобразовательное учреждение «Средняя общеобразовательная школа № 43»  г. Сыктывкар, Республика Коми</a:t>
            </a:r>
            <a:r>
              <a:rPr lang="ru-RU" sz="2000" b="1" smtClean="0">
                <a:solidFill>
                  <a:srgbClr val="984807"/>
                </a:solidFill>
                <a:latin typeface="Constantia" pitchFamily="18" charset="0"/>
                <a:cs typeface="Aharoni" pitchFamily="2" charset="-79"/>
              </a:rPr>
              <a:t> </a:t>
            </a:r>
            <a:r>
              <a:rPr lang="ru-RU" sz="2000" b="1" i="1" smtClean="0">
                <a:solidFill>
                  <a:srgbClr val="984807"/>
                </a:solidFill>
                <a:latin typeface="Constantia" pitchFamily="18" charset="0"/>
                <a:cs typeface="Aharoni" pitchFamily="2" charset="-79"/>
              </a:rPr>
              <a:t>                        </a:t>
            </a:r>
            <a:endParaRPr lang="ru-RU" sz="2000" b="1" i="1" smtClean="0">
              <a:solidFill>
                <a:srgbClr val="984807"/>
              </a:solidFill>
              <a:latin typeface="Cambria" pitchFamily="18" charset="0"/>
              <a:cs typeface="Aharoni" pitchFamily="2" charset="-79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132138" y="1989138"/>
            <a:ext cx="2908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None/>
              <a:defRPr/>
            </a:pPr>
            <a:r>
              <a:rPr lang="ru-RU" altLang="ru-RU" sz="20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ПРОЕКТНАЯ РАБОТА</a:t>
            </a:r>
          </a:p>
        </p:txBody>
      </p:sp>
      <p:sp>
        <p:nvSpPr>
          <p:cNvPr id="4099" name="WordArt 8"/>
          <p:cNvSpPr>
            <a:spLocks noChangeArrowheads="1" noChangeShapeType="1" noTextEdit="1"/>
          </p:cNvSpPr>
          <p:nvPr/>
        </p:nvSpPr>
        <p:spPr bwMode="auto">
          <a:xfrm>
            <a:off x="2771775" y="2276475"/>
            <a:ext cx="5040313" cy="1727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"/>
                <a:cs typeface="Arial"/>
              </a:rPr>
              <a:t>Немые свидетели истории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3860800"/>
            <a:ext cx="4572000" cy="18034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b="1" u="sng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Выполнил:</a:t>
            </a:r>
            <a:r>
              <a:rPr lang="en-US" sz="1600" b="1" u="sng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>
              <a:defRPr/>
            </a:pPr>
            <a:r>
              <a:rPr lang="ru-RU" sz="16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ученик 4 «а» класса</a:t>
            </a:r>
            <a:r>
              <a:rPr lang="en-US" sz="16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16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МАОУ «СОШ№43»</a:t>
            </a:r>
          </a:p>
          <a:p>
            <a:pPr>
              <a:defRPr/>
            </a:pPr>
            <a:r>
              <a:rPr lang="ru-RU" sz="16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Карельский Иван Васильевич</a:t>
            </a:r>
          </a:p>
          <a:p>
            <a:pPr>
              <a:defRPr/>
            </a:pPr>
            <a:endParaRPr lang="en-US" sz="1600" b="1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ru-RU" sz="1600" b="1" u="sng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Руководитель: </a:t>
            </a:r>
            <a:endParaRPr lang="en-US" sz="1600" b="1" u="sng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ru-RU" sz="16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учитель начальных классов</a:t>
            </a:r>
          </a:p>
          <a:p>
            <a:pPr>
              <a:defRPr/>
            </a:pPr>
            <a:r>
              <a:rPr lang="ru-RU" sz="16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Изъюрова Ирина Борисовна</a:t>
            </a: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3603625" y="5876925"/>
            <a:ext cx="24415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altLang="ru-RU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г. Сыктывкар, 2020г</a:t>
            </a:r>
            <a:endParaRPr lang="ru-RU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WordArt 4"/>
          <p:cNvSpPr>
            <a:spLocks noChangeArrowheads="1" noChangeShapeType="1" noTextEdit="1"/>
          </p:cNvSpPr>
          <p:nvPr/>
        </p:nvSpPr>
        <p:spPr bwMode="auto">
          <a:xfrm>
            <a:off x="1187450" y="836613"/>
            <a:ext cx="425767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noFill/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Обелиск рабочим ЛДК</a:t>
            </a:r>
          </a:p>
        </p:txBody>
      </p:sp>
      <p:sp>
        <p:nvSpPr>
          <p:cNvPr id="13314" name="Rectangle 7"/>
          <p:cNvSpPr>
            <a:spLocks noChangeArrowheads="1"/>
          </p:cNvSpPr>
          <p:nvPr/>
        </p:nvSpPr>
        <p:spPr bwMode="auto">
          <a:xfrm>
            <a:off x="1258888" y="1690688"/>
            <a:ext cx="70580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 b="1">
                <a:solidFill>
                  <a:srgbClr val="800000"/>
                </a:solidFill>
              </a:rPr>
              <a:t>        В мае 1975 года между улицами Школьной и Корткеросской в местечке Лесозавод установили обелиск в честь рабочих лесопильно-деревообрабатывающего комплекса (ЛДК), погибших в годы Великой Отечественной войны. </a:t>
            </a:r>
          </a:p>
        </p:txBody>
      </p:sp>
      <p:pic>
        <p:nvPicPr>
          <p:cNvPr id="13315" name="Picture 9" descr="img15258767639873"/>
          <p:cNvPicPr>
            <a:picLocks noChangeAspect="1" noChangeArrowheads="1"/>
          </p:cNvPicPr>
          <p:nvPr/>
        </p:nvPicPr>
        <p:blipFill>
          <a:blip r:embed="rId2"/>
          <a:srcRect b="22418"/>
          <a:stretch>
            <a:fillRect/>
          </a:stretch>
        </p:blipFill>
        <p:spPr bwMode="auto">
          <a:xfrm>
            <a:off x="1258888" y="3573463"/>
            <a:ext cx="5041900" cy="2609850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3357563"/>
            <a:ext cx="4248150" cy="2625725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14338" name="Рисунок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3357563"/>
            <a:ext cx="2693988" cy="1814512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14339" name="WordArt 7"/>
          <p:cNvSpPr>
            <a:spLocks noChangeArrowheads="1" noChangeShapeType="1" noTextEdit="1"/>
          </p:cNvSpPr>
          <p:nvPr/>
        </p:nvSpPr>
        <p:spPr bwMode="auto">
          <a:xfrm>
            <a:off x="1692275" y="836613"/>
            <a:ext cx="5976938" cy="1223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Памятный комплекс</a:t>
            </a:r>
          </a:p>
          <a:p>
            <a:pPr algn="ctr"/>
            <a:r>
              <a:rPr lang="ru-RU" sz="32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в честь Вячеслава Малышева</a:t>
            </a:r>
          </a:p>
          <a:p>
            <a:pPr algn="ctr"/>
            <a:endParaRPr lang="ru-RU" sz="3200" b="1" i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8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4340" name="Rectangle 8"/>
          <p:cNvSpPr>
            <a:spLocks noChangeArrowheads="1"/>
          </p:cNvSpPr>
          <p:nvPr/>
        </p:nvSpPr>
        <p:spPr bwMode="auto">
          <a:xfrm>
            <a:off x="1187450" y="1916113"/>
            <a:ext cx="7416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b="1">
                <a:solidFill>
                  <a:srgbClr val="800000"/>
                </a:solidFill>
              </a:rPr>
              <a:t>В дань памяти этого великого человека перед зданием сыктывкарской школы № 25 возведён мемориальный комплекс – бронзовый бюст Малышеву Вячеславу Александровичу и пушка с самоходкой на постаменте. 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 descr="img152587563765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3573463"/>
            <a:ext cx="3848100" cy="2566987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15362" name="WordArt 5"/>
          <p:cNvSpPr>
            <a:spLocks noChangeArrowheads="1" noChangeShapeType="1" noTextEdit="1"/>
          </p:cNvSpPr>
          <p:nvPr/>
        </p:nvSpPr>
        <p:spPr bwMode="auto">
          <a:xfrm>
            <a:off x="1187450" y="908050"/>
            <a:ext cx="7140575" cy="1296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Закладной камень в честь первых добровольцев, </a:t>
            </a:r>
          </a:p>
          <a:p>
            <a:pPr algn="ctr"/>
            <a:r>
              <a:rPr lang="ru-RU" sz="20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ушедших на фронт</a:t>
            </a:r>
          </a:p>
          <a:p>
            <a:pPr algn="ctr"/>
            <a:endParaRPr lang="ru-RU" sz="2000" b="1" i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C33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5363" name="Rectangle 6"/>
          <p:cNvSpPr>
            <a:spLocks noChangeArrowheads="1"/>
          </p:cNvSpPr>
          <p:nvPr/>
        </p:nvSpPr>
        <p:spPr bwMode="auto">
          <a:xfrm>
            <a:off x="1187450" y="1989138"/>
            <a:ext cx="72723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/>
              <a:t>       </a:t>
            </a:r>
            <a:r>
              <a:rPr lang="ru-RU" b="1">
                <a:solidFill>
                  <a:srgbClr val="800000"/>
                </a:solidFill>
              </a:rPr>
              <a:t>Памятный знак открыли в 2006 году на улице Кирова, на спуске к реке. Текст на камне гласит: «23 июня 1941 года на пароходе «Бородино» отправились защищать Отечество первые добровольцы из столицы республики».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WordArt 3"/>
          <p:cNvSpPr>
            <a:spLocks noChangeArrowheads="1" noChangeShapeType="1" noTextEdit="1"/>
          </p:cNvSpPr>
          <p:nvPr/>
        </p:nvSpPr>
        <p:spPr bwMode="auto">
          <a:xfrm>
            <a:off x="1403350" y="692150"/>
            <a:ext cx="6638925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Памятник воинам, </a:t>
            </a:r>
          </a:p>
          <a:p>
            <a:pPr algn="ctr"/>
            <a:r>
              <a:rPr lang="ru-RU" sz="20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погибшим на Великой Отечественной войне</a:t>
            </a:r>
          </a:p>
          <a:p>
            <a:pPr algn="ctr"/>
            <a:endParaRPr lang="ru-RU" sz="2000" b="1" i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C33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1258888" y="2125663"/>
            <a:ext cx="72009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>
                <a:solidFill>
                  <a:srgbClr val="800000"/>
                </a:solidFill>
              </a:rPr>
              <a:t>          Памятник в поселке Краснозатонском открыли в 1974 году. 58 фамилий выбито на четырех мраморных плитах, которые закреплены на специальных постаментах перед памятником, по две справа и слева.  </a:t>
            </a:r>
          </a:p>
        </p:txBody>
      </p:sp>
      <p:pic>
        <p:nvPicPr>
          <p:cNvPr id="16387" name="Picture 6" descr="img152587641748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3500438"/>
            <a:ext cx="4248150" cy="2624137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WordArt 3"/>
          <p:cNvSpPr>
            <a:spLocks noChangeArrowheads="1" noChangeShapeType="1" noTextEdit="1"/>
          </p:cNvSpPr>
          <p:nvPr/>
        </p:nvSpPr>
        <p:spPr bwMode="auto">
          <a:xfrm>
            <a:off x="2124075" y="836613"/>
            <a:ext cx="5680075" cy="800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Памятная стела в честь </a:t>
            </a:r>
          </a:p>
          <a:p>
            <a:pPr algn="ctr"/>
            <a:r>
              <a:rPr lang="ru-RU" sz="28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Николая Оплеснина</a:t>
            </a:r>
          </a:p>
        </p:txBody>
      </p:sp>
      <p:pic>
        <p:nvPicPr>
          <p:cNvPr id="17410" name="Picture 5" descr="img152587587245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3473450"/>
            <a:ext cx="3384550" cy="2257425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17411" name="Rectangle 6"/>
          <p:cNvSpPr>
            <a:spLocks noChangeArrowheads="1"/>
          </p:cNvSpPr>
          <p:nvPr/>
        </p:nvSpPr>
        <p:spPr bwMode="auto">
          <a:xfrm>
            <a:off x="1258888" y="1989138"/>
            <a:ext cx="72009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>
                <a:solidFill>
                  <a:srgbClr val="800000"/>
                </a:solidFill>
              </a:rPr>
              <a:t>Эту стелу Николаю Оплеснину поставили перед Институтом геологии в 1995-м. За отвагу в бою в сентябре 1941 года и за спасение 111-й стрелковой дивизии под Новгородом Оплеснину присвоили звание Героя Свеотского Союза.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WordArt 3"/>
          <p:cNvSpPr>
            <a:spLocks noChangeArrowheads="1" noChangeShapeType="1" noTextEdit="1"/>
          </p:cNvSpPr>
          <p:nvPr/>
        </p:nvSpPr>
        <p:spPr bwMode="auto">
          <a:xfrm>
            <a:off x="1258888" y="836613"/>
            <a:ext cx="3744912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Улицы героев ВОВ:</a:t>
            </a:r>
          </a:p>
        </p:txBody>
      </p:sp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1258888" y="1700213"/>
            <a:ext cx="5400675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400" b="1">
                <a:solidFill>
                  <a:srgbClr val="800000"/>
                </a:solidFill>
              </a:rPr>
              <a:t>Улица братьев Жилиных;</a:t>
            </a:r>
          </a:p>
          <a:p>
            <a:pPr>
              <a:buFontTx/>
              <a:buChar char="•"/>
            </a:pPr>
            <a:r>
              <a:rPr lang="ru-RU" sz="2400" b="1">
                <a:solidFill>
                  <a:srgbClr val="800000"/>
                </a:solidFill>
              </a:rPr>
              <a:t>Улица Громова;</a:t>
            </a:r>
          </a:p>
          <a:p>
            <a:pPr>
              <a:buFontTx/>
              <a:buChar char="•"/>
            </a:pPr>
            <a:r>
              <a:rPr lang="ru-RU" sz="2400" b="1">
                <a:solidFill>
                  <a:srgbClr val="800000"/>
                </a:solidFill>
              </a:rPr>
              <a:t>Улица Маркова;</a:t>
            </a:r>
          </a:p>
          <a:p>
            <a:pPr>
              <a:buFontTx/>
              <a:buChar char="•"/>
            </a:pPr>
            <a:r>
              <a:rPr lang="ru-RU" sz="2400" b="1">
                <a:solidFill>
                  <a:srgbClr val="800000"/>
                </a:solidFill>
              </a:rPr>
              <a:t>Улица Водопьянова;</a:t>
            </a:r>
          </a:p>
          <a:p>
            <a:pPr>
              <a:buFontTx/>
              <a:buChar char="•"/>
            </a:pPr>
            <a:r>
              <a:rPr lang="ru-RU" sz="2400" b="1">
                <a:solidFill>
                  <a:srgbClr val="800000"/>
                </a:solidFill>
              </a:rPr>
              <a:t>Улица Зои Космодемьянской;</a:t>
            </a:r>
          </a:p>
          <a:p>
            <a:pPr>
              <a:buFontTx/>
              <a:buChar char="•"/>
            </a:pPr>
            <a:r>
              <a:rPr lang="ru-RU" sz="2400" b="1">
                <a:solidFill>
                  <a:srgbClr val="800000"/>
                </a:solidFill>
              </a:rPr>
              <a:t>Улица 65-летия Победы;</a:t>
            </a:r>
          </a:p>
          <a:p>
            <a:pPr>
              <a:buFontTx/>
              <a:buChar char="•"/>
            </a:pPr>
            <a:r>
              <a:rPr lang="ru-RU" sz="2400" b="1">
                <a:solidFill>
                  <a:srgbClr val="800000"/>
                </a:solidFill>
              </a:rPr>
              <a:t>Улица Гастелло;</a:t>
            </a:r>
          </a:p>
          <a:p>
            <a:pPr>
              <a:buFontTx/>
              <a:buChar char="•"/>
            </a:pPr>
            <a:r>
              <a:rPr lang="ru-RU" sz="2400" b="1">
                <a:solidFill>
                  <a:srgbClr val="800000"/>
                </a:solidFill>
              </a:rPr>
              <a:t>Улица Лизы Чайкиной;</a:t>
            </a:r>
          </a:p>
          <a:p>
            <a:pPr>
              <a:buFontTx/>
              <a:buChar char="•"/>
            </a:pPr>
            <a:r>
              <a:rPr lang="ru-RU" sz="2400" b="1">
                <a:solidFill>
                  <a:srgbClr val="800000"/>
                </a:solidFill>
              </a:rPr>
              <a:t>Улица Матросова;</a:t>
            </a:r>
          </a:p>
          <a:p>
            <a:pPr>
              <a:buFontTx/>
              <a:buChar char="•"/>
            </a:pPr>
            <a:r>
              <a:rPr lang="ru-RU" sz="2400" b="1">
                <a:solidFill>
                  <a:srgbClr val="800000"/>
                </a:solidFill>
              </a:rPr>
              <a:t>Улица Черепанова;</a:t>
            </a:r>
          </a:p>
          <a:p>
            <a:pPr>
              <a:buFontTx/>
              <a:buChar char="•"/>
            </a:pPr>
            <a:r>
              <a:rPr lang="ru-RU" sz="2400" b="1">
                <a:solidFill>
                  <a:srgbClr val="800000"/>
                </a:solidFill>
              </a:rPr>
              <a:t>Улица Олега Кошевого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WordArt 3"/>
          <p:cNvSpPr>
            <a:spLocks noChangeArrowheads="1" noChangeShapeType="1" noTextEdit="1"/>
          </p:cNvSpPr>
          <p:nvPr/>
        </p:nvSpPr>
        <p:spPr bwMode="auto">
          <a:xfrm>
            <a:off x="1403350" y="908050"/>
            <a:ext cx="5976938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Мемориальные доски </a:t>
            </a:r>
          </a:p>
          <a:p>
            <a:pPr algn="ctr"/>
            <a:r>
              <a:rPr lang="ru-RU" sz="24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                              героев ВОВ:</a:t>
            </a:r>
          </a:p>
        </p:txBody>
      </p:sp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1187450" y="2060575"/>
            <a:ext cx="7416800" cy="421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b="1">
                <a:solidFill>
                  <a:srgbClr val="800000"/>
                </a:solidFill>
              </a:rPr>
              <a:t>мемориальная доска директорам школы №14 Максиму  </a:t>
            </a:r>
          </a:p>
          <a:p>
            <a:r>
              <a:rPr lang="ru-RU" b="1">
                <a:solidFill>
                  <a:srgbClr val="800000"/>
                </a:solidFill>
              </a:rPr>
              <a:t> Елькину и Георгию Цемберу;</a:t>
            </a:r>
          </a:p>
          <a:p>
            <a:endParaRPr lang="ru-RU" b="1">
              <a:solidFill>
                <a:srgbClr val="800000"/>
              </a:solidFill>
            </a:endParaRPr>
          </a:p>
          <a:p>
            <a:pPr>
              <a:buFontTx/>
              <a:buChar char="•"/>
            </a:pPr>
            <a:r>
              <a:rPr lang="ru-RU" b="1">
                <a:solidFill>
                  <a:srgbClr val="800000"/>
                </a:solidFill>
              </a:rPr>
              <a:t>мемориальная доска Ивану Маркову;</a:t>
            </a:r>
          </a:p>
          <a:p>
            <a:endParaRPr lang="ru-RU" b="1">
              <a:solidFill>
                <a:srgbClr val="800000"/>
              </a:solidFill>
            </a:endParaRPr>
          </a:p>
          <a:p>
            <a:pPr>
              <a:buFontTx/>
              <a:buChar char="•"/>
            </a:pPr>
            <a:r>
              <a:rPr lang="ru-RU" b="1">
                <a:solidFill>
                  <a:srgbClr val="800000"/>
                </a:solidFill>
              </a:rPr>
              <a:t>мемориальная доска Николаю Васильевичу Оплеснину;</a:t>
            </a:r>
          </a:p>
          <a:p>
            <a:endParaRPr lang="ru-RU" b="1">
              <a:solidFill>
                <a:srgbClr val="800000"/>
              </a:solidFill>
            </a:endParaRPr>
          </a:p>
          <a:p>
            <a:pPr>
              <a:buFontTx/>
              <a:buChar char="•"/>
            </a:pPr>
            <a:r>
              <a:rPr lang="ru-RU" b="1">
                <a:solidFill>
                  <a:srgbClr val="800000"/>
                </a:solidFill>
              </a:rPr>
              <a:t>мемориальная доска Владиславу Подоплелову;</a:t>
            </a:r>
          </a:p>
          <a:p>
            <a:endParaRPr lang="ru-RU" b="1">
              <a:solidFill>
                <a:srgbClr val="800000"/>
              </a:solidFill>
            </a:endParaRPr>
          </a:p>
          <a:p>
            <a:pPr>
              <a:buFontTx/>
              <a:buChar char="•"/>
            </a:pPr>
            <a:r>
              <a:rPr lang="ru-RU" b="1">
                <a:solidFill>
                  <a:srgbClr val="800000"/>
                </a:solidFill>
              </a:rPr>
              <a:t>мемориальная доска работникам Сыктывкарского механического завода;</a:t>
            </a:r>
          </a:p>
          <a:p>
            <a:endParaRPr lang="ru-RU" b="1">
              <a:solidFill>
                <a:srgbClr val="800000"/>
              </a:solidFill>
            </a:endParaRPr>
          </a:p>
          <a:p>
            <a:pPr>
              <a:buFontTx/>
              <a:buChar char="•"/>
            </a:pPr>
            <a:r>
              <a:rPr lang="ru-RU" b="1">
                <a:solidFill>
                  <a:srgbClr val="800000"/>
                </a:solidFill>
              </a:rPr>
              <a:t>мемориальная доска воинам 28-й Невельской дивизии;</a:t>
            </a:r>
          </a:p>
          <a:p>
            <a:endParaRPr lang="ru-RU" b="1">
              <a:solidFill>
                <a:srgbClr val="800000"/>
              </a:solidFill>
            </a:endParaRPr>
          </a:p>
          <a:p>
            <a:pPr>
              <a:buFontTx/>
              <a:buChar char="•"/>
            </a:pPr>
            <a:r>
              <a:rPr lang="ru-RU" b="1">
                <a:solidFill>
                  <a:srgbClr val="800000"/>
                </a:solidFill>
              </a:rPr>
              <a:t>мемориальная доска Виктору Лобанову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6" descr="g8gz98ce0hA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619250" y="2924175"/>
            <a:ext cx="4824413" cy="3217863"/>
          </a:xfrm>
          <a:ln w="38100">
            <a:solidFill>
              <a:srgbClr val="800000"/>
            </a:solidFill>
          </a:ln>
        </p:spPr>
      </p:pic>
      <p:pic>
        <p:nvPicPr>
          <p:cNvPr id="20482" name="Picture 8" descr="main_75_%D0%92%D0%9E%D0%92_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692150"/>
            <a:ext cx="3571875" cy="1787525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20483" name="Rectangle 9"/>
          <p:cNvSpPr>
            <a:spLocks noChangeArrowheads="1"/>
          </p:cNvSpPr>
          <p:nvPr/>
        </p:nvSpPr>
        <p:spPr bwMode="auto">
          <a:xfrm>
            <a:off x="1187450" y="1006475"/>
            <a:ext cx="3690938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 b="1">
                <a:solidFill>
                  <a:srgbClr val="800000"/>
                </a:solidFill>
              </a:rPr>
              <a:t>21 февраля в столице Коми вручали первые медали по случаю </a:t>
            </a:r>
          </a:p>
          <a:p>
            <a:pPr algn="ctr"/>
            <a:r>
              <a:rPr lang="ru-RU" sz="2000" b="1">
                <a:solidFill>
                  <a:srgbClr val="800000"/>
                </a:solidFill>
              </a:rPr>
              <a:t>75-летия Победы в Великой Отечественной войне.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 idx="4294967295"/>
          </p:nvPr>
        </p:nvSpPr>
        <p:spPr>
          <a:xfrm>
            <a:off x="827088" y="620713"/>
            <a:ext cx="8316912" cy="1143000"/>
          </a:xfrm>
        </p:spPr>
        <p:txBody>
          <a:bodyPr/>
          <a:lstStyle/>
          <a:p>
            <a:pPr>
              <a:defRPr/>
            </a:pPr>
            <a:r>
              <a:rPr lang="ru-RU" sz="20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В соответствии с Указом Президента Российской Федерации </a:t>
            </a:r>
            <a:br>
              <a:rPr lang="ru-RU" sz="20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</a:br>
            <a:r>
              <a:rPr lang="ru-RU" sz="20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юбилейной медалью «75 лет Победы в Великой Отечественной войне» награждены:</a:t>
            </a:r>
          </a:p>
        </p:txBody>
      </p:sp>
      <p:sp>
        <p:nvSpPr>
          <p:cNvPr id="21506" name="Rectangle 3"/>
          <p:cNvSpPr>
            <a:spLocks noGrp="1"/>
          </p:cNvSpPr>
          <p:nvPr>
            <p:ph type="body" idx="4294967295"/>
          </p:nvPr>
        </p:nvSpPr>
        <p:spPr>
          <a:xfrm>
            <a:off x="1042988" y="1773238"/>
            <a:ext cx="7705725" cy="485298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b="1" smtClean="0">
                <a:solidFill>
                  <a:srgbClr val="CC0000"/>
                </a:solidFill>
                <a:latin typeface="Calibri" pitchFamily="34" charset="0"/>
              </a:rPr>
              <a:t>Быховец Антонина Демьяновна – участник Великой Отечественной войны;</a:t>
            </a:r>
          </a:p>
          <a:p>
            <a:pPr>
              <a:lnSpc>
                <a:spcPct val="80000"/>
              </a:lnSpc>
            </a:pPr>
            <a:r>
              <a:rPr lang="ru-RU" sz="2000" b="1" smtClean="0">
                <a:solidFill>
                  <a:srgbClr val="CC0000"/>
                </a:solidFill>
                <a:latin typeface="Calibri" pitchFamily="34" charset="0"/>
              </a:rPr>
              <a:t>Гайворонский Николай Николаевич – участник Великой Отечественной войны;</a:t>
            </a:r>
          </a:p>
          <a:p>
            <a:pPr>
              <a:lnSpc>
                <a:spcPct val="80000"/>
              </a:lnSpc>
            </a:pPr>
            <a:r>
              <a:rPr lang="ru-RU" sz="2000" b="1" smtClean="0">
                <a:solidFill>
                  <a:srgbClr val="CC0000"/>
                </a:solidFill>
                <a:latin typeface="Calibri" pitchFamily="34" charset="0"/>
              </a:rPr>
              <a:t>Князев Николай Афанасьевич – участник Великой Отечественной войны;</a:t>
            </a:r>
          </a:p>
          <a:p>
            <a:pPr>
              <a:lnSpc>
                <a:spcPct val="80000"/>
              </a:lnSpc>
            </a:pPr>
            <a:r>
              <a:rPr lang="ru-RU" sz="2000" b="1" smtClean="0">
                <a:solidFill>
                  <a:srgbClr val="CC0000"/>
                </a:solidFill>
                <a:latin typeface="Calibri" pitchFamily="34" charset="0"/>
              </a:rPr>
              <a:t>Пономарев Владимир Леонидович – участник Великой Отечественной войны;</a:t>
            </a:r>
          </a:p>
          <a:p>
            <a:pPr>
              <a:lnSpc>
                <a:spcPct val="80000"/>
              </a:lnSpc>
            </a:pPr>
            <a:r>
              <a:rPr lang="ru-RU" sz="2000" b="1" smtClean="0">
                <a:solidFill>
                  <a:srgbClr val="CC0000"/>
                </a:solidFill>
                <a:latin typeface="Calibri" pitchFamily="34" charset="0"/>
              </a:rPr>
              <a:t>Рочев Николай Акимович - участник Великой Отечественной войны;</a:t>
            </a:r>
          </a:p>
          <a:p>
            <a:pPr>
              <a:lnSpc>
                <a:spcPct val="80000"/>
              </a:lnSpc>
            </a:pPr>
            <a:r>
              <a:rPr lang="ru-RU" sz="2000" b="1" smtClean="0">
                <a:solidFill>
                  <a:srgbClr val="CC0000"/>
                </a:solidFill>
                <a:latin typeface="Calibri" pitchFamily="34" charset="0"/>
              </a:rPr>
              <a:t>Сурков Николай Иванович – бывший несовершеннолетний узник фашистских концлагерей;</a:t>
            </a:r>
          </a:p>
          <a:p>
            <a:pPr>
              <a:lnSpc>
                <a:spcPct val="80000"/>
              </a:lnSpc>
            </a:pPr>
            <a:r>
              <a:rPr lang="ru-RU" sz="2000" b="1" smtClean="0">
                <a:solidFill>
                  <a:srgbClr val="CC0000"/>
                </a:solidFill>
                <a:latin typeface="Calibri" pitchFamily="34" charset="0"/>
              </a:rPr>
              <a:t>Игнатова Елизавета Григорьевна – труженик тыла;</a:t>
            </a:r>
          </a:p>
          <a:p>
            <a:pPr>
              <a:lnSpc>
                <a:spcPct val="80000"/>
              </a:lnSpc>
            </a:pPr>
            <a:r>
              <a:rPr lang="ru-RU" sz="2000" b="1" smtClean="0">
                <a:solidFill>
                  <a:srgbClr val="CC0000"/>
                </a:solidFill>
                <a:latin typeface="Calibri" pitchFamily="34" charset="0"/>
              </a:rPr>
              <a:t>Коротков Александр Алексеевич – труженик тыла;</a:t>
            </a:r>
          </a:p>
          <a:p>
            <a:pPr>
              <a:lnSpc>
                <a:spcPct val="80000"/>
              </a:lnSpc>
            </a:pPr>
            <a:r>
              <a:rPr lang="ru-RU" sz="2000" b="1" smtClean="0">
                <a:solidFill>
                  <a:srgbClr val="CC0000"/>
                </a:solidFill>
                <a:latin typeface="Calibri" pitchFamily="34" charset="0"/>
              </a:rPr>
              <a:t>Стрелов Геннадий Павлович – труженик тыла;</a:t>
            </a:r>
          </a:p>
          <a:p>
            <a:pPr>
              <a:lnSpc>
                <a:spcPct val="80000"/>
              </a:lnSpc>
            </a:pPr>
            <a:r>
              <a:rPr lang="ru-RU" sz="2000" b="1" smtClean="0">
                <a:solidFill>
                  <a:srgbClr val="CC0000"/>
                </a:solidFill>
                <a:latin typeface="Calibri" pitchFamily="34" charset="0"/>
              </a:rPr>
              <a:t>Матюшин Эдуард Иванович – труженик тыла.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502" name="Рисунок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692150"/>
            <a:ext cx="1655763" cy="1239838"/>
          </a:xfrm>
          <a:prstGeom prst="rect">
            <a:avLst/>
          </a:prstGeom>
          <a:noFill/>
          <a:ln w="76200" cmpd="tri">
            <a:solidFill>
              <a:srgbClr val="CC3300"/>
            </a:solidFill>
            <a:miter lim="800000"/>
            <a:headEnd/>
            <a:tailEnd/>
          </a:ln>
        </p:spPr>
      </p:pic>
      <p:pic>
        <p:nvPicPr>
          <p:cNvPr id="62503" name="Рисунок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2138" y="692150"/>
            <a:ext cx="2376487" cy="1230313"/>
          </a:xfrm>
          <a:prstGeom prst="rect">
            <a:avLst/>
          </a:prstGeom>
          <a:noFill/>
          <a:ln w="76200" cmpd="tri">
            <a:solidFill>
              <a:srgbClr val="CC3300"/>
            </a:solidFill>
            <a:miter lim="800000"/>
            <a:headEnd/>
            <a:tailEnd/>
          </a:ln>
        </p:spPr>
      </p:pic>
      <p:pic>
        <p:nvPicPr>
          <p:cNvPr id="62504" name="Рисунок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6688" y="1700213"/>
            <a:ext cx="1430337" cy="1252537"/>
          </a:xfrm>
          <a:prstGeom prst="rect">
            <a:avLst/>
          </a:prstGeom>
          <a:noFill/>
          <a:ln w="76200" cmpd="tri">
            <a:solidFill>
              <a:srgbClr val="CC3300"/>
            </a:solidFill>
            <a:miter lim="800000"/>
            <a:headEnd/>
            <a:tailEnd/>
          </a:ln>
        </p:spPr>
      </p:pic>
      <p:pic>
        <p:nvPicPr>
          <p:cNvPr id="62505" name="Рисунок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43663" y="3141663"/>
            <a:ext cx="1582737" cy="1163637"/>
          </a:xfrm>
          <a:prstGeom prst="rect">
            <a:avLst/>
          </a:prstGeom>
          <a:noFill/>
          <a:ln w="76200" cmpd="tri">
            <a:solidFill>
              <a:srgbClr val="CC3300"/>
            </a:solidFill>
            <a:miter lim="800000"/>
            <a:headEnd/>
            <a:tailEnd/>
          </a:ln>
        </p:spPr>
      </p:pic>
      <p:pic>
        <p:nvPicPr>
          <p:cNvPr id="62506" name="Рисунок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87450" y="2636838"/>
            <a:ext cx="1839913" cy="1135062"/>
          </a:xfrm>
          <a:prstGeom prst="rect">
            <a:avLst/>
          </a:prstGeom>
          <a:noFill/>
          <a:ln w="76200" cmpd="tri">
            <a:solidFill>
              <a:srgbClr val="CC3300"/>
            </a:solidFill>
            <a:miter lim="800000"/>
            <a:headEnd/>
            <a:tailEnd/>
          </a:ln>
        </p:spPr>
      </p:pic>
      <p:pic>
        <p:nvPicPr>
          <p:cNvPr id="62507" name="Рисунок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03575" y="2636838"/>
            <a:ext cx="1657350" cy="1116012"/>
          </a:xfrm>
          <a:prstGeom prst="rect">
            <a:avLst/>
          </a:prstGeom>
          <a:noFill/>
          <a:ln w="76200" cmpd="tri">
            <a:solidFill>
              <a:srgbClr val="CC3300"/>
            </a:solidFill>
            <a:miter lim="800000"/>
            <a:headEnd/>
            <a:tailEnd/>
          </a:ln>
        </p:spPr>
      </p:pic>
      <p:pic>
        <p:nvPicPr>
          <p:cNvPr id="62508" name="Рисунок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187450" y="4508500"/>
            <a:ext cx="1768475" cy="1625600"/>
          </a:xfrm>
          <a:prstGeom prst="rect">
            <a:avLst/>
          </a:prstGeom>
          <a:noFill/>
          <a:ln w="76200" cmpd="tri">
            <a:solidFill>
              <a:srgbClr val="CC3300"/>
            </a:solidFill>
            <a:miter lim="800000"/>
            <a:headEnd/>
            <a:tailEnd/>
          </a:ln>
        </p:spPr>
      </p:pic>
      <p:graphicFrame>
        <p:nvGraphicFramePr>
          <p:cNvPr id="62492" name="Диаграмма 18"/>
          <p:cNvGraphicFramePr>
            <a:graphicFrameLocks/>
          </p:cNvGraphicFramePr>
          <p:nvPr>
            <p:ph sz="quarter" idx="4294967295"/>
          </p:nvPr>
        </p:nvGraphicFramePr>
        <p:xfrm>
          <a:off x="4356100" y="476250"/>
          <a:ext cx="2736850" cy="2808288"/>
        </p:xfrm>
        <a:graphic>
          <a:graphicData uri="http://schemas.openxmlformats.org/presentationml/2006/ole">
            <p:oleObj spid="_x0000_s62492" name="Диаграмма" r:id="rId10" imgW="2676376" imgH="2889754" progId="Excel.Chart.8">
              <p:embed/>
            </p:oleObj>
          </a:graphicData>
        </a:graphic>
      </p:graphicFrame>
      <p:graphicFrame>
        <p:nvGraphicFramePr>
          <p:cNvPr id="62495" name="Диаграмма 27"/>
          <p:cNvGraphicFramePr>
            <a:graphicFrameLocks/>
          </p:cNvGraphicFramePr>
          <p:nvPr>
            <p:ph sz="quarter" idx="4294967295"/>
          </p:nvPr>
        </p:nvGraphicFramePr>
        <p:xfrm>
          <a:off x="3851275" y="1989138"/>
          <a:ext cx="2879725" cy="3168650"/>
        </p:xfrm>
        <a:graphic>
          <a:graphicData uri="http://schemas.openxmlformats.org/presentationml/2006/ole">
            <p:oleObj spid="_x0000_s62495" r:id="rId11" imgW="2676376" imgH="2889754" progId="Excel.Chart.8">
              <p:embed/>
            </p:oleObj>
          </a:graphicData>
        </a:graphic>
      </p:graphicFrame>
      <p:graphicFrame>
        <p:nvGraphicFramePr>
          <p:cNvPr id="62498" name="Диаграмма 20"/>
          <p:cNvGraphicFramePr>
            <a:graphicFrameLocks/>
          </p:cNvGraphicFramePr>
          <p:nvPr>
            <p:ph sz="quarter" idx="4294967295"/>
          </p:nvPr>
        </p:nvGraphicFramePr>
        <p:xfrm>
          <a:off x="5651500" y="3429000"/>
          <a:ext cx="3035300" cy="2808288"/>
        </p:xfrm>
        <a:graphic>
          <a:graphicData uri="http://schemas.openxmlformats.org/presentationml/2006/ole">
            <p:oleObj spid="_x0000_s62498" r:id="rId12" imgW="2676376" imgH="2889754" progId="Excel.Chart.8">
              <p:embed/>
            </p:oleObj>
          </a:graphicData>
        </a:graphic>
      </p:graphicFrame>
      <p:graphicFrame>
        <p:nvGraphicFramePr>
          <p:cNvPr id="62501" name="Диаграмма 21"/>
          <p:cNvGraphicFramePr>
            <a:graphicFrameLocks/>
          </p:cNvGraphicFramePr>
          <p:nvPr>
            <p:ph sz="quarter" idx="4294967295"/>
          </p:nvPr>
        </p:nvGraphicFramePr>
        <p:xfrm>
          <a:off x="2771775" y="3933825"/>
          <a:ext cx="2952750" cy="2708275"/>
        </p:xfrm>
        <a:graphic>
          <a:graphicData uri="http://schemas.openxmlformats.org/presentationml/2006/ole">
            <p:oleObj spid="_x0000_s62501" r:id="rId13" imgW="2676376" imgH="2889754" progId="Excel.Chart.8">
              <p:embed/>
            </p:oleObj>
          </a:graphicData>
        </a:graphic>
      </p:graphicFrame>
      <p:sp>
        <p:nvSpPr>
          <p:cNvPr id="62509" name="WordArt 3"/>
          <p:cNvSpPr>
            <a:spLocks noChangeArrowheads="1" noChangeShapeType="1" noTextEdit="1"/>
          </p:cNvSpPr>
          <p:nvPr/>
        </p:nvSpPr>
        <p:spPr bwMode="auto">
          <a:xfrm>
            <a:off x="5867400" y="1052513"/>
            <a:ext cx="2613025" cy="433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>
                <a:ln w="19050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 Unicode MS"/>
              </a:rPr>
              <a:t>Анкетирование:</a:t>
            </a:r>
          </a:p>
        </p:txBody>
      </p:sp>
      <p:sp>
        <p:nvSpPr>
          <p:cNvPr id="62510" name="WordArt 42"/>
          <p:cNvSpPr>
            <a:spLocks noChangeArrowheads="1" noChangeShapeType="1" noTextEdit="1"/>
          </p:cNvSpPr>
          <p:nvPr/>
        </p:nvSpPr>
        <p:spPr bwMode="auto">
          <a:xfrm>
            <a:off x="1258888" y="2133600"/>
            <a:ext cx="3314700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Мемориал «Вечная слава», Аллея героев</a:t>
            </a:r>
          </a:p>
        </p:txBody>
      </p:sp>
      <p:sp>
        <p:nvSpPr>
          <p:cNvPr id="62511" name="WordArt 44"/>
          <p:cNvSpPr>
            <a:spLocks noChangeArrowheads="1" noChangeShapeType="1" noTextEdit="1"/>
          </p:cNvSpPr>
          <p:nvPr/>
        </p:nvSpPr>
        <p:spPr bwMode="auto">
          <a:xfrm>
            <a:off x="1187450" y="3933825"/>
            <a:ext cx="2952750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Памятный комплекс </a:t>
            </a:r>
          </a:p>
          <a:p>
            <a:pPr algn="ctr"/>
            <a:r>
              <a:rPr lang="ru-RU" sz="20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в честь Вячеслава Малышева</a:t>
            </a:r>
          </a:p>
        </p:txBody>
      </p:sp>
      <p:sp>
        <p:nvSpPr>
          <p:cNvPr id="62512" name="WordArt 45"/>
          <p:cNvSpPr>
            <a:spLocks noChangeArrowheads="1" noChangeShapeType="1" noTextEdit="1"/>
          </p:cNvSpPr>
          <p:nvPr/>
        </p:nvSpPr>
        <p:spPr bwMode="auto">
          <a:xfrm>
            <a:off x="6156325" y="4581525"/>
            <a:ext cx="2303463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Памятник </a:t>
            </a:r>
          </a:p>
          <a:p>
            <a:pPr algn="ctr"/>
            <a:r>
              <a:rPr lang="ru-RU" sz="20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героям-медикам</a:t>
            </a:r>
          </a:p>
        </p:txBody>
      </p:sp>
      <p:sp>
        <p:nvSpPr>
          <p:cNvPr id="62513" name="WordArt 46"/>
          <p:cNvSpPr>
            <a:spLocks noChangeArrowheads="1" noChangeShapeType="1" noTextEdit="1"/>
          </p:cNvSpPr>
          <p:nvPr/>
        </p:nvSpPr>
        <p:spPr bwMode="auto">
          <a:xfrm>
            <a:off x="3132138" y="4581525"/>
            <a:ext cx="17145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Монумент славы </a:t>
            </a:r>
          </a:p>
          <a:p>
            <a:pPr algn="ctr"/>
            <a:r>
              <a:rPr lang="ru-RU" sz="20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в честь слобожан,</a:t>
            </a:r>
          </a:p>
          <a:p>
            <a:pPr algn="ctr"/>
            <a:r>
              <a:rPr lang="ru-RU" sz="20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 погибших в годы ВОВ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Заголовок 1"/>
          <p:cNvSpPr>
            <a:spLocks noGrp="1"/>
          </p:cNvSpPr>
          <p:nvPr>
            <p:ph type="title"/>
          </p:nvPr>
        </p:nvSpPr>
        <p:spPr>
          <a:xfrm>
            <a:off x="1331913" y="908050"/>
            <a:ext cx="7292975" cy="1143000"/>
          </a:xfrm>
        </p:spPr>
        <p:txBody>
          <a:bodyPr/>
          <a:lstStyle/>
          <a:p>
            <a:pPr algn="l" eaLnBrk="1" hangingPunct="1"/>
            <a:r>
              <a:rPr lang="ru-RU" sz="2800" b="1" i="1" smtClean="0">
                <a:solidFill>
                  <a:srgbClr val="800000"/>
                </a:solidFill>
              </a:rPr>
              <a:t/>
            </a:r>
            <a:br>
              <a:rPr lang="ru-RU" sz="2800" b="1" i="1" smtClean="0">
                <a:solidFill>
                  <a:srgbClr val="800000"/>
                </a:solidFill>
              </a:rPr>
            </a:br>
            <a:r>
              <a:rPr lang="ru-RU" sz="2800" b="1" i="1" smtClean="0">
                <a:solidFill>
                  <a:srgbClr val="800000"/>
                </a:solidFill>
              </a:rPr>
              <a:t>Цель:</a:t>
            </a:r>
            <a:r>
              <a:rPr lang="ru-RU" sz="2800" b="1" i="1" smtClean="0">
                <a:solidFill>
                  <a:srgbClr val="0000CC"/>
                </a:solidFill>
              </a:rPr>
              <a:t> </a:t>
            </a:r>
            <a:br>
              <a:rPr lang="ru-RU" sz="2800" b="1" i="1" smtClean="0">
                <a:solidFill>
                  <a:srgbClr val="0000CC"/>
                </a:solidFill>
              </a:rPr>
            </a:br>
            <a:r>
              <a:rPr lang="ru-RU" sz="2400" b="1" i="1" smtClean="0"/>
              <a:t>изучение  памятников ВОВ  г. Сыктывкара</a:t>
            </a:r>
            <a:br>
              <a:rPr lang="ru-RU" sz="2400" b="1" i="1" smtClean="0"/>
            </a:br>
            <a:r>
              <a:rPr lang="ru-RU" sz="2400" b="1" i="1" smtClean="0"/>
              <a:t> и  их роли в воспитании будущего поколения и создание альбома.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971550" y="2276475"/>
            <a:ext cx="7956550" cy="313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79388">
              <a:defRPr/>
            </a:pPr>
            <a:endParaRPr lang="ru-RU" sz="2400" i="1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179388">
              <a:defRPr/>
            </a:pPr>
            <a:r>
              <a:rPr lang="ru-RU" sz="2800" b="1" i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Задачи:</a:t>
            </a:r>
          </a:p>
          <a:p>
            <a:pPr marL="179388" algn="ctr">
              <a:defRPr/>
            </a:pPr>
            <a:endParaRPr lang="ru-RU" sz="2800" b="1" i="1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179388">
              <a:buFontTx/>
              <a:buAutoNum type="arabicPeriod"/>
              <a:defRPr/>
            </a:pPr>
            <a:r>
              <a:rPr lang="ru-RU" sz="2400" b="1" i="1"/>
              <a:t>Собрать и изучить материал из различных источников по теме.</a:t>
            </a:r>
          </a:p>
          <a:p>
            <a:pPr marL="179388">
              <a:defRPr/>
            </a:pPr>
            <a:r>
              <a:rPr lang="ru-RU" sz="2400" b="1" i="1"/>
              <a:t>2.</a:t>
            </a:r>
            <a:r>
              <a:rPr lang="ru-RU" sz="24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400" b="1" i="1"/>
              <a:t>Выяснить – какие памятники ВОВ существуют в г. Сыктывкар и  какова их роль.</a:t>
            </a:r>
          </a:p>
          <a:p>
            <a:pPr marL="179388">
              <a:defRPr/>
            </a:pPr>
            <a:r>
              <a:rPr lang="ru-RU" sz="2400" b="1" i="1"/>
              <a:t>3.</a:t>
            </a:r>
            <a:r>
              <a:rPr lang="ru-RU" sz="24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400" b="1" i="1"/>
              <a:t>Провести анкетирование.</a:t>
            </a:r>
            <a:r>
              <a:rPr lang="ru-RU" sz="2400" b="1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73" name="WordArt 3"/>
          <p:cNvSpPr>
            <a:spLocks noChangeArrowheads="1" noChangeShapeType="1" noTextEdit="1"/>
          </p:cNvSpPr>
          <p:nvPr/>
        </p:nvSpPr>
        <p:spPr bwMode="auto">
          <a:xfrm>
            <a:off x="4356100" y="692150"/>
            <a:ext cx="2900363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>
                <a:ln w="19050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 Unicode MS"/>
              </a:rPr>
              <a:t>Анкетирование:</a:t>
            </a:r>
          </a:p>
        </p:txBody>
      </p:sp>
      <p:graphicFrame>
        <p:nvGraphicFramePr>
          <p:cNvPr id="70666" name="Диаграмма 25"/>
          <p:cNvGraphicFramePr>
            <a:graphicFrameLocks/>
          </p:cNvGraphicFramePr>
          <p:nvPr>
            <p:ph sz="quarter" idx="4294967295"/>
          </p:nvPr>
        </p:nvGraphicFramePr>
        <p:xfrm>
          <a:off x="4716463" y="3789363"/>
          <a:ext cx="3106737" cy="2781300"/>
        </p:xfrm>
        <a:graphic>
          <a:graphicData uri="http://schemas.openxmlformats.org/presentationml/2006/ole">
            <p:oleObj spid="_x0000_s70666" r:id="rId3" imgW="2676376" imgH="2889754" progId="Excel.Chart.8">
              <p:embed/>
            </p:oleObj>
          </a:graphicData>
        </a:graphic>
      </p:graphicFrame>
      <p:graphicFrame>
        <p:nvGraphicFramePr>
          <p:cNvPr id="70668" name="Диаграмма 15"/>
          <p:cNvGraphicFramePr>
            <a:graphicFrameLocks/>
          </p:cNvGraphicFramePr>
          <p:nvPr>
            <p:ph sz="quarter" idx="4294967295"/>
          </p:nvPr>
        </p:nvGraphicFramePr>
        <p:xfrm>
          <a:off x="971550" y="1557338"/>
          <a:ext cx="2520950" cy="2663825"/>
        </p:xfrm>
        <a:graphic>
          <a:graphicData uri="http://schemas.openxmlformats.org/presentationml/2006/ole">
            <p:oleObj spid="_x0000_s70668" r:id="rId4" imgW="2670279" imgH="2889754" progId="Excel.Chart.8">
              <p:embed/>
            </p:oleObj>
          </a:graphicData>
        </a:graphic>
      </p:graphicFrame>
      <p:graphicFrame>
        <p:nvGraphicFramePr>
          <p:cNvPr id="70670" name="Object 14"/>
          <p:cNvGraphicFramePr>
            <a:graphicFrameLocks/>
          </p:cNvGraphicFramePr>
          <p:nvPr>
            <p:ph sz="quarter" idx="4294967295"/>
          </p:nvPr>
        </p:nvGraphicFramePr>
        <p:xfrm>
          <a:off x="1042988" y="4005263"/>
          <a:ext cx="3382962" cy="3167062"/>
        </p:xfrm>
        <a:graphic>
          <a:graphicData uri="http://schemas.openxmlformats.org/presentationml/2006/ole">
            <p:oleObj spid="_x0000_s70670" r:id="rId5" imgW="2676376" imgH="2889754" progId="Excel.Chart.8">
              <p:embed/>
            </p:oleObj>
          </a:graphicData>
        </a:graphic>
      </p:graphicFrame>
      <p:pic>
        <p:nvPicPr>
          <p:cNvPr id="70674" name="Picture 4"/>
          <p:cNvPicPr>
            <a:picLocks noChangeAspect="1" noChangeArrowheads="1"/>
          </p:cNvPicPr>
          <p:nvPr>
            <p:ph type="body" idx="4294967295"/>
          </p:nvPr>
        </p:nvPicPr>
        <p:blipFill>
          <a:blip r:embed="rId6"/>
          <a:srcRect/>
          <a:stretch>
            <a:fillRect/>
          </a:stretch>
        </p:blipFill>
        <p:spPr>
          <a:xfrm>
            <a:off x="1258888" y="1484313"/>
            <a:ext cx="2089150" cy="1406525"/>
          </a:xfrm>
          <a:ln w="76200" cmpd="tri">
            <a:solidFill>
              <a:srgbClr val="CC3300"/>
            </a:solidFill>
          </a:ln>
        </p:spPr>
      </p:pic>
      <p:pic>
        <p:nvPicPr>
          <p:cNvPr id="70675" name="Рисунок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67175" y="1916113"/>
            <a:ext cx="2303463" cy="1374775"/>
          </a:xfrm>
          <a:prstGeom prst="rect">
            <a:avLst/>
          </a:prstGeom>
          <a:noFill/>
          <a:ln w="76200" cmpd="tri">
            <a:solidFill>
              <a:srgbClr val="CC3300"/>
            </a:solidFill>
            <a:miter lim="800000"/>
            <a:headEnd/>
            <a:tailEnd/>
          </a:ln>
        </p:spPr>
      </p:pic>
      <p:pic>
        <p:nvPicPr>
          <p:cNvPr id="70676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03350" y="4292600"/>
            <a:ext cx="2160588" cy="1350963"/>
          </a:xfrm>
          <a:prstGeom prst="rect">
            <a:avLst/>
          </a:prstGeom>
          <a:noFill/>
          <a:ln w="76200" cmpd="tri">
            <a:solidFill>
              <a:srgbClr val="CC3300"/>
            </a:solidFill>
            <a:miter lim="800000"/>
            <a:headEnd/>
            <a:tailEnd/>
          </a:ln>
        </p:spPr>
      </p:pic>
      <p:pic>
        <p:nvPicPr>
          <p:cNvPr id="70677" name="Рисунок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77050" y="3500438"/>
            <a:ext cx="1508125" cy="1657350"/>
          </a:xfrm>
          <a:prstGeom prst="rect">
            <a:avLst/>
          </a:prstGeom>
          <a:noFill/>
          <a:ln w="76200" cmpd="tri">
            <a:solidFill>
              <a:srgbClr val="CC3300"/>
            </a:solidFill>
            <a:miter lim="800000"/>
            <a:headEnd/>
            <a:tailEnd/>
          </a:ln>
        </p:spPr>
      </p:pic>
      <p:graphicFrame>
        <p:nvGraphicFramePr>
          <p:cNvPr id="70672" name="Object 16"/>
          <p:cNvGraphicFramePr>
            <a:graphicFrameLocks/>
          </p:cNvGraphicFramePr>
          <p:nvPr>
            <p:ph sz="quarter" idx="4294967295"/>
          </p:nvPr>
        </p:nvGraphicFramePr>
        <p:xfrm>
          <a:off x="4284663" y="1916113"/>
          <a:ext cx="2819400" cy="2592387"/>
        </p:xfrm>
        <a:graphic>
          <a:graphicData uri="http://schemas.openxmlformats.org/presentationml/2006/ole">
            <p:oleObj spid="_x0000_s70672" r:id="rId10" imgW="2676376" imgH="2889754" progId="Excel.Chart.8">
              <p:embed/>
            </p:oleObj>
          </a:graphicData>
        </a:graphic>
      </p:graphicFrame>
      <p:sp>
        <p:nvSpPr>
          <p:cNvPr id="70678" name="WordArt 18"/>
          <p:cNvSpPr>
            <a:spLocks noChangeArrowheads="1" noChangeShapeType="1" noTextEdit="1"/>
          </p:cNvSpPr>
          <p:nvPr/>
        </p:nvSpPr>
        <p:spPr bwMode="auto">
          <a:xfrm>
            <a:off x="1619250" y="692150"/>
            <a:ext cx="13716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Закладной камень </a:t>
            </a:r>
          </a:p>
          <a:p>
            <a:pPr algn="ctr"/>
            <a:r>
              <a:rPr lang="ru-RU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в честь первых </a:t>
            </a:r>
          </a:p>
          <a:p>
            <a:pPr algn="ctr"/>
            <a:r>
              <a:rPr lang="ru-RU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добровольцев,</a:t>
            </a:r>
          </a:p>
          <a:p>
            <a:pPr algn="ctr"/>
            <a:r>
              <a:rPr lang="ru-RU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ушедших на фронт</a:t>
            </a:r>
          </a:p>
        </p:txBody>
      </p:sp>
      <p:sp>
        <p:nvSpPr>
          <p:cNvPr id="70679" name="WordArt 19"/>
          <p:cNvSpPr>
            <a:spLocks noChangeArrowheads="1" noChangeShapeType="1" noTextEdit="1"/>
          </p:cNvSpPr>
          <p:nvPr/>
        </p:nvSpPr>
        <p:spPr bwMode="auto">
          <a:xfrm>
            <a:off x="6659563" y="2133600"/>
            <a:ext cx="17145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Обелиск в честь рабочих ЛДК,</a:t>
            </a:r>
          </a:p>
          <a:p>
            <a:pPr algn="ctr"/>
            <a:r>
              <a:rPr lang="ru-RU" sz="20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 погибших в годы войны</a:t>
            </a:r>
          </a:p>
        </p:txBody>
      </p:sp>
      <p:sp>
        <p:nvSpPr>
          <p:cNvPr id="70680" name="WordArt 20"/>
          <p:cNvSpPr>
            <a:spLocks noChangeArrowheads="1" noChangeShapeType="1" noTextEdit="1"/>
          </p:cNvSpPr>
          <p:nvPr/>
        </p:nvSpPr>
        <p:spPr bwMode="auto">
          <a:xfrm>
            <a:off x="1547813" y="3644900"/>
            <a:ext cx="17145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Памятник войнам,</a:t>
            </a:r>
          </a:p>
          <a:p>
            <a:pPr algn="ctr"/>
            <a:r>
              <a:rPr lang="ru-RU" sz="20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 погибших в годы ВОВ</a:t>
            </a:r>
          </a:p>
        </p:txBody>
      </p:sp>
      <p:sp>
        <p:nvSpPr>
          <p:cNvPr id="70681" name="WordArt 21"/>
          <p:cNvSpPr>
            <a:spLocks noChangeArrowheads="1" noChangeShapeType="1" noTextEdit="1"/>
          </p:cNvSpPr>
          <p:nvPr/>
        </p:nvSpPr>
        <p:spPr bwMode="auto">
          <a:xfrm>
            <a:off x="1547813" y="3644900"/>
            <a:ext cx="17145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Памятник войнам,</a:t>
            </a:r>
          </a:p>
          <a:p>
            <a:pPr algn="ctr"/>
            <a:r>
              <a:rPr lang="ru-RU" sz="20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 погибших в годы ВОВ</a:t>
            </a:r>
          </a:p>
        </p:txBody>
      </p:sp>
      <p:sp>
        <p:nvSpPr>
          <p:cNvPr id="70682" name="WordArt 22"/>
          <p:cNvSpPr>
            <a:spLocks noChangeArrowheads="1" noChangeShapeType="1" noTextEdit="1"/>
          </p:cNvSpPr>
          <p:nvPr/>
        </p:nvSpPr>
        <p:spPr bwMode="auto">
          <a:xfrm>
            <a:off x="4356100" y="4292600"/>
            <a:ext cx="20748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Памятная стела</a:t>
            </a:r>
          </a:p>
          <a:p>
            <a:pPr algn="ctr"/>
            <a:r>
              <a:rPr lang="ru-RU" sz="20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в честь Николая Оплеснина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 idx="4294967295"/>
          </p:nvPr>
        </p:nvSpPr>
        <p:spPr>
          <a:xfrm>
            <a:off x="1116013" y="3573463"/>
            <a:ext cx="6553200" cy="782637"/>
          </a:xfrm>
        </p:spPr>
        <p:txBody>
          <a:bodyPr/>
          <a:lstStyle/>
          <a:p>
            <a:pPr>
              <a:defRPr/>
            </a:pPr>
            <a:r>
              <a:rPr lang="ru-RU" sz="2800" b="1" u="sng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Альбом «Немые свидетели истории»</a:t>
            </a:r>
          </a:p>
        </p:txBody>
      </p:sp>
      <p:sp>
        <p:nvSpPr>
          <p:cNvPr id="49155" name="Rectangle 3"/>
          <p:cNvSpPr>
            <a:spLocks noGrp="1"/>
          </p:cNvSpPr>
          <p:nvPr>
            <p:ph type="body" idx="4294967295"/>
          </p:nvPr>
        </p:nvSpPr>
        <p:spPr>
          <a:xfrm>
            <a:off x="4140200" y="1484313"/>
            <a:ext cx="2089150" cy="647700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ru-RU" b="1" u="sng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Буклет</a:t>
            </a:r>
          </a:p>
        </p:txBody>
      </p:sp>
      <p:pic>
        <p:nvPicPr>
          <p:cNvPr id="71683" name="Picture 4" descr="pAnAW_iPNqc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CFDBDB"/>
              </a:clrFrom>
              <a:clrTo>
                <a:srgbClr val="CFDBDB">
                  <a:alpha val="0"/>
                </a:srgbClr>
              </a:clrTo>
            </a:clrChange>
          </a:blip>
          <a:srcRect l="6618" t="8730" r="7637"/>
          <a:stretch>
            <a:fillRect/>
          </a:stretch>
        </p:blipFill>
        <p:spPr bwMode="auto">
          <a:xfrm>
            <a:off x="1187450" y="4005263"/>
            <a:ext cx="3024188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4" name="Picture 5" descr="rLJ7qUxtODo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D1D1D1"/>
              </a:clrFrom>
              <a:clrTo>
                <a:srgbClr val="D1D1D1">
                  <a:alpha val="0"/>
                </a:srgbClr>
              </a:clrTo>
            </a:clrChange>
          </a:blip>
          <a:srcRect l="8983" t="11974" r="10464"/>
          <a:stretch>
            <a:fillRect/>
          </a:stretch>
        </p:blipFill>
        <p:spPr bwMode="auto">
          <a:xfrm>
            <a:off x="4356100" y="4149725"/>
            <a:ext cx="2879725" cy="236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5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063" y="1412875"/>
            <a:ext cx="2997200" cy="2119313"/>
          </a:xfrm>
          <a:prstGeom prst="rect">
            <a:avLst/>
          </a:prstGeom>
          <a:noFill/>
          <a:ln w="76200" cmpd="tri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71686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79716E"/>
              </a:clrFrom>
              <a:clrTo>
                <a:srgbClr val="79716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450" y="1412875"/>
            <a:ext cx="2952750" cy="2089150"/>
          </a:xfrm>
          <a:prstGeom prst="rect">
            <a:avLst/>
          </a:prstGeom>
          <a:noFill/>
          <a:ln w="76200" cmpd="tri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71687" name="WordArt 3"/>
          <p:cNvSpPr>
            <a:spLocks noChangeArrowheads="1" noChangeShapeType="1" noTextEdit="1"/>
          </p:cNvSpPr>
          <p:nvPr/>
        </p:nvSpPr>
        <p:spPr bwMode="auto">
          <a:xfrm>
            <a:off x="1187450" y="765175"/>
            <a:ext cx="7129463" cy="433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19050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 Unicode MS"/>
              </a:rPr>
              <a:t>Печатные материалы: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3"/>
          <p:cNvSpPr>
            <a:spLocks noGrp="1"/>
          </p:cNvSpPr>
          <p:nvPr>
            <p:ph type="body" idx="4294967295"/>
          </p:nvPr>
        </p:nvSpPr>
        <p:spPr>
          <a:xfrm>
            <a:off x="1116013" y="1196975"/>
            <a:ext cx="7488237" cy="5040313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b="1" smtClean="0">
                <a:solidFill>
                  <a:srgbClr val="CC0000"/>
                </a:solidFill>
                <a:latin typeface="Calibri" pitchFamily="34" charset="0"/>
              </a:rPr>
              <a:t>- </a:t>
            </a:r>
            <a:r>
              <a:rPr lang="ru-RU" sz="2800" b="1" smtClean="0">
                <a:solidFill>
                  <a:srgbClr val="000099"/>
                </a:solidFill>
                <a:latin typeface="Calibri" pitchFamily="34" charset="0"/>
              </a:rPr>
              <a:t> </a:t>
            </a:r>
            <a:r>
              <a:rPr lang="ru-RU" sz="2800" b="1" smtClean="0">
                <a:solidFill>
                  <a:srgbClr val="CC0000"/>
                </a:solidFill>
                <a:latin typeface="Calibri" pitchFamily="34" charset="0"/>
              </a:rPr>
              <a:t>памятники являются важнейшими источниками познания прошлого;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b="1" smtClean="0">
                <a:solidFill>
                  <a:srgbClr val="CC0000"/>
                </a:solidFill>
                <a:latin typeface="Calibri" pitchFamily="34" charset="0"/>
              </a:rPr>
              <a:t>- отношение людей к таким сооружениям показывает их духовный уровень и культуру;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b="1" smtClean="0">
                <a:solidFill>
                  <a:srgbClr val="CC0000"/>
                </a:solidFill>
                <a:latin typeface="Calibri" pitchFamily="34" charset="0"/>
              </a:rPr>
              <a:t>- в нашем городе жители свято чтят память своих земляков, вложивших огромный вклад в развитие и процветание нашего края, героев, проявивших мужество и отвагу в боях в годы войны</a:t>
            </a:r>
            <a:r>
              <a:rPr lang="ru-RU" sz="2800" smtClean="0">
                <a:solidFill>
                  <a:srgbClr val="CC0000"/>
                </a:solidFill>
                <a:latin typeface="Calibri" pitchFamily="34" charset="0"/>
              </a:rPr>
              <a:t>. </a:t>
            </a:r>
          </a:p>
        </p:txBody>
      </p:sp>
      <p:sp>
        <p:nvSpPr>
          <p:cNvPr id="72706" name="WordArt 3"/>
          <p:cNvSpPr>
            <a:spLocks noChangeArrowheads="1" noChangeShapeType="1" noTextEdit="1"/>
          </p:cNvSpPr>
          <p:nvPr/>
        </p:nvSpPr>
        <p:spPr bwMode="auto">
          <a:xfrm>
            <a:off x="1116013" y="765175"/>
            <a:ext cx="30241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19050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 Unicode MS"/>
              </a:rPr>
              <a:t>Выводы: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>
              <a:latin typeface="Calibri" pitchFamily="34" charset="0"/>
            </a:endParaRPr>
          </a:p>
        </p:txBody>
      </p:sp>
      <p:sp>
        <p:nvSpPr>
          <p:cNvPr id="7373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>
              <a:latin typeface="Calibri" pitchFamily="34" charset="0"/>
            </a:endParaRPr>
          </a:p>
        </p:txBody>
      </p:sp>
      <p:pic>
        <p:nvPicPr>
          <p:cNvPr id="73731" name="Picture 5" descr="0796165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603250"/>
            <a:ext cx="7848600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3"/>
          <p:cNvSpPr>
            <a:spLocks noGrp="1"/>
          </p:cNvSpPr>
          <p:nvPr>
            <p:ph type="body" idx="4294967295"/>
          </p:nvPr>
        </p:nvSpPr>
        <p:spPr>
          <a:xfrm>
            <a:off x="1187450" y="692150"/>
            <a:ext cx="7499350" cy="5434013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 typeface="Arial" charset="0"/>
              <a:buNone/>
              <a:defRPr/>
            </a:pPr>
            <a:r>
              <a:rPr lang="ru-RU" sz="14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Список литературы:</a:t>
            </a:r>
          </a:p>
          <a:p>
            <a:pPr marL="609600" indent="-609600">
              <a:lnSpc>
                <a:spcPct val="80000"/>
              </a:lnSpc>
              <a:buFont typeface="Arial" charset="0"/>
              <a:buNone/>
              <a:defRPr/>
            </a:pPr>
            <a:r>
              <a:rPr lang="ru-RU" sz="1400" smtClean="0">
                <a:latin typeface="Times New Roman" pitchFamily="18" charset="0"/>
              </a:rPr>
              <a:t>1. Архивные документы города</a:t>
            </a:r>
          </a:p>
          <a:p>
            <a:pPr marL="609600" indent="-609600">
              <a:lnSpc>
                <a:spcPct val="80000"/>
              </a:lnSpc>
              <a:buFont typeface="Arial" charset="0"/>
              <a:buNone/>
              <a:defRPr/>
            </a:pPr>
            <a:r>
              <a:rPr lang="ru-RU" sz="1400" smtClean="0">
                <a:latin typeface="Times New Roman" pitchFamily="18" charset="0"/>
              </a:rPr>
              <a:t>2. Архивные документы городского музея</a:t>
            </a:r>
          </a:p>
          <a:p>
            <a:pPr marL="609600" indent="-609600">
              <a:lnSpc>
                <a:spcPct val="80000"/>
              </a:lnSpc>
              <a:buFont typeface="Arial" charset="0"/>
              <a:buNone/>
              <a:defRPr/>
            </a:pPr>
            <a:r>
              <a:rPr lang="ru-RU" sz="1400" smtClean="0">
                <a:latin typeface="Times New Roman" pitchFamily="18" charset="0"/>
              </a:rPr>
              <a:t>3Диск «О прошлом память возвращая» (городская библиотека)</a:t>
            </a:r>
          </a:p>
          <a:p>
            <a:pPr marL="609600" indent="-609600">
              <a:lnSpc>
                <a:spcPct val="80000"/>
              </a:lnSpc>
              <a:buFont typeface="Arial" charset="0"/>
              <a:buNone/>
              <a:defRPr/>
            </a:pPr>
            <a:endParaRPr lang="ru-RU" sz="1400" smtClean="0">
              <a:latin typeface="Times New Roman" pitchFamily="18" charset="0"/>
            </a:endParaRPr>
          </a:p>
          <a:p>
            <a:pPr marL="609600" indent="-609600">
              <a:lnSpc>
                <a:spcPct val="80000"/>
              </a:lnSpc>
              <a:buFont typeface="Arial" charset="0"/>
              <a:buNone/>
              <a:defRPr/>
            </a:pPr>
            <a:r>
              <a:rPr lang="ru-RU" sz="1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Интернет-ресурсы:</a:t>
            </a:r>
          </a:p>
          <a:p>
            <a:pPr marL="609600" indent="-609600">
              <a:lnSpc>
                <a:spcPct val="80000"/>
              </a:lnSpc>
              <a:buFont typeface="Arial" charset="0"/>
              <a:buNone/>
              <a:defRPr/>
            </a:pPr>
            <a:r>
              <a:rPr lang="ru-RU" sz="1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4. www. 9 мая. ru </a:t>
            </a:r>
          </a:p>
          <a:p>
            <a:pPr marL="609600" indent="-609600">
              <a:lnSpc>
                <a:spcPct val="80000"/>
              </a:lnSpc>
              <a:buFont typeface="Arial" charset="0"/>
              <a:buNone/>
              <a:defRPr/>
            </a:pPr>
            <a:endParaRPr lang="ru-RU" sz="1400" b="1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marL="609600" indent="-609600">
              <a:lnSpc>
                <a:spcPct val="80000"/>
              </a:lnSpc>
              <a:buFont typeface="Arial" charset="0"/>
              <a:buNone/>
              <a:defRPr/>
            </a:pPr>
            <a:r>
              <a:rPr lang="ru-RU" sz="1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5. </a:t>
            </a:r>
            <a:r>
              <a:rPr lang="ru-RU" sz="1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hlinkClick r:id="rId2"/>
              </a:rPr>
              <a:t>https://imena.onf.ru/placements/respublika-komi/memorial-vechnaya-slava</a:t>
            </a:r>
            <a:r>
              <a:rPr lang="ru-RU" sz="1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- Мемориал «Вечная Слава»</a:t>
            </a:r>
          </a:p>
          <a:p>
            <a:pPr marL="609600" indent="-609600">
              <a:lnSpc>
                <a:spcPct val="80000"/>
              </a:lnSpc>
              <a:defRPr/>
            </a:pPr>
            <a:endParaRPr lang="ru-RU" sz="1400" b="1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marL="609600" indent="-609600">
              <a:lnSpc>
                <a:spcPct val="80000"/>
              </a:lnSpc>
              <a:buFont typeface="Arial" charset="0"/>
              <a:buNone/>
              <a:defRPr/>
            </a:pPr>
            <a:r>
              <a:rPr lang="ru-RU" sz="1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6. </a:t>
            </a:r>
            <a:r>
              <a:rPr lang="ru-RU" sz="1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hlinkClick r:id="rId3"/>
              </a:rPr>
              <a:t>https://komionline.ru/news/pamyatnik-geroyam-medikam-ustanovili-v-syiktyivkare</a:t>
            </a:r>
            <a:r>
              <a:rPr lang="ru-RU" sz="1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- памятник героям-медикам</a:t>
            </a:r>
          </a:p>
          <a:p>
            <a:pPr marL="609600" indent="-609600">
              <a:lnSpc>
                <a:spcPct val="80000"/>
              </a:lnSpc>
              <a:defRPr/>
            </a:pPr>
            <a:endParaRPr lang="en-US" sz="1400" b="1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marL="609600" indent="-609600">
              <a:lnSpc>
                <a:spcPct val="80000"/>
              </a:lnSpc>
              <a:buFont typeface="Arial" charset="0"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7. </a:t>
            </a:r>
            <a:r>
              <a:rPr lang="en-US" sz="1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hlinkClick r:id="rId4"/>
              </a:rPr>
              <a:t>https://memory-map.prosv.ru/#/memorial </a:t>
            </a:r>
            <a:endParaRPr lang="ru-RU" sz="1400" b="1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hlinkClick r:id="rId4"/>
            </a:endParaRPr>
          </a:p>
          <a:p>
            <a:pPr marL="609600" indent="-609600">
              <a:lnSpc>
                <a:spcPct val="80000"/>
              </a:lnSpc>
              <a:buFont typeface="Arial" charset="0"/>
              <a:buNone/>
              <a:defRPr/>
            </a:pPr>
            <a:r>
              <a:rPr lang="en-US" sz="1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hlinkClick r:id="rId4"/>
              </a:rPr>
              <a:t>8144/type=map&amp;center=61.668724,50.83577&amp;zoom=13</a:t>
            </a:r>
            <a:r>
              <a:rPr lang="en-US" sz="1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– </a:t>
            </a:r>
            <a:r>
              <a:rPr lang="ru-RU" sz="1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Монумент</a:t>
            </a:r>
            <a:r>
              <a:rPr lang="en-US" sz="1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sz="1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Славы</a:t>
            </a:r>
          </a:p>
          <a:p>
            <a:pPr marL="609600" indent="-609600">
              <a:lnSpc>
                <a:spcPct val="80000"/>
              </a:lnSpc>
              <a:defRPr/>
            </a:pPr>
            <a:endParaRPr lang="ru-RU" sz="1400" b="1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marL="609600" indent="-609600">
              <a:lnSpc>
                <a:spcPct val="80000"/>
              </a:lnSpc>
              <a:buFont typeface="Arial" charset="0"/>
              <a:buNone/>
              <a:defRPr/>
            </a:pPr>
            <a:r>
              <a:rPr lang="ru-RU" sz="1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8. </a:t>
            </a:r>
            <a:r>
              <a:rPr lang="ru-RU" sz="1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hlinkClick r:id="rId5"/>
              </a:rPr>
              <a:t>https://www.nbrkomi.ru/str/id/35/2218/</a:t>
            </a:r>
            <a:r>
              <a:rPr lang="ru-RU" sz="1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- Обелиск рабочим ЛДК</a:t>
            </a:r>
          </a:p>
          <a:p>
            <a:pPr marL="609600" indent="-609600">
              <a:lnSpc>
                <a:spcPct val="80000"/>
              </a:lnSpc>
              <a:defRPr/>
            </a:pPr>
            <a:endParaRPr lang="ru-RU" sz="1400" b="1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marL="609600" indent="-609600">
              <a:lnSpc>
                <a:spcPct val="80000"/>
              </a:lnSpc>
              <a:buFont typeface="Arial" charset="0"/>
              <a:buNone/>
              <a:defRPr/>
            </a:pPr>
            <a:r>
              <a:rPr lang="ru-RU" sz="1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9. </a:t>
            </a:r>
            <a:r>
              <a:rPr lang="ru-RU" sz="1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hlinkClick r:id="rId6"/>
              </a:rPr>
              <a:t>https://memory-map.prosv.ru/#/memorial-</a:t>
            </a:r>
          </a:p>
          <a:p>
            <a:pPr marL="609600" indent="-609600">
              <a:lnSpc>
                <a:spcPct val="80000"/>
              </a:lnSpc>
              <a:buFont typeface="Arial" charset="0"/>
              <a:buNone/>
              <a:defRPr/>
            </a:pPr>
            <a:r>
              <a:rPr lang="ru-RU" sz="1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hlinkClick r:id="rId6"/>
              </a:rPr>
              <a:t>8045/type=map&amp;center=61.690263,50.817361&amp;zoom=13</a:t>
            </a:r>
            <a:r>
              <a:rPr lang="ru-RU" sz="1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– Памятный комплекс в честь Вячеслава Малышева</a:t>
            </a:r>
          </a:p>
          <a:p>
            <a:pPr marL="609600" indent="-609600">
              <a:lnSpc>
                <a:spcPct val="80000"/>
              </a:lnSpc>
              <a:defRPr/>
            </a:pPr>
            <a:endParaRPr lang="ru-RU" sz="1400" b="1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marL="609600" indent="-609600">
              <a:lnSpc>
                <a:spcPct val="80000"/>
              </a:lnSpc>
              <a:buFont typeface="Arial" charset="0"/>
              <a:buNone/>
              <a:defRPr/>
            </a:pPr>
            <a:r>
              <a:rPr lang="ru-RU" sz="1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10. </a:t>
            </a:r>
            <a:r>
              <a:rPr lang="ru-RU" sz="1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hlinkClick r:id="rId7"/>
              </a:rPr>
              <a:t>http://respublika11.ru/2018/02/21/vyishla-kniga-o-vyacheslave-malyisheve/</a:t>
            </a:r>
            <a:r>
              <a:rPr lang="ru-RU" sz="1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- биография о Вячеславе Малышеве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>
              <a:latin typeface="Calibri" pitchFamily="34" charset="0"/>
            </a:endParaRPr>
          </a:p>
        </p:txBody>
      </p:sp>
      <p:sp>
        <p:nvSpPr>
          <p:cNvPr id="75778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ru-RU" smtClean="0">
              <a:latin typeface="Calibri" pitchFamily="34" charset="0"/>
            </a:endParaRPr>
          </a:p>
        </p:txBody>
      </p:sp>
      <p:pic>
        <p:nvPicPr>
          <p:cNvPr id="75779" name="Picture 4" descr="cjad6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0" name="WordArt 5"/>
          <p:cNvSpPr>
            <a:spLocks noChangeArrowheads="1" noChangeShapeType="1" noTextEdit="1"/>
          </p:cNvSpPr>
          <p:nvPr/>
        </p:nvSpPr>
        <p:spPr bwMode="auto">
          <a:xfrm>
            <a:off x="457200" y="4572000"/>
            <a:ext cx="66294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Спасибо за внимание!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1116013" y="350838"/>
            <a:ext cx="7345362" cy="6934200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 sz="2800" i="1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ru-RU" sz="2800" b="1" i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Актуальность: </a:t>
            </a:r>
          </a:p>
          <a:p>
            <a:pPr>
              <a:defRPr/>
            </a:pPr>
            <a:r>
              <a:rPr lang="ru-RU" sz="28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в преддверии 75 –летия Победы в Великой Отечественной Войне важно помнить о событиях и героях тех лет.</a:t>
            </a:r>
          </a:p>
          <a:p>
            <a:pPr>
              <a:defRPr/>
            </a:pPr>
            <a:endParaRPr lang="ru-RU" sz="28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 i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Объект исследования:</a:t>
            </a:r>
          </a:p>
          <a:p>
            <a:pPr>
              <a:defRPr/>
            </a:pPr>
            <a:r>
              <a:rPr lang="ru-RU" sz="28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информация о памятниках в музеях, в библиотеках, в интернете.</a:t>
            </a:r>
          </a:p>
          <a:p>
            <a:pPr>
              <a:defRPr/>
            </a:pPr>
            <a:endParaRPr lang="ru-RU" sz="2800" b="1" i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ru-RU" sz="2800" b="1" i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Предмет исследования: </a:t>
            </a:r>
          </a:p>
          <a:p>
            <a:pPr>
              <a:defRPr/>
            </a:pPr>
            <a:r>
              <a:rPr lang="ru-RU" sz="28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памятники.</a:t>
            </a:r>
          </a:p>
          <a:p>
            <a:pPr>
              <a:defRPr/>
            </a:pPr>
            <a:endParaRPr lang="ru-RU" sz="2800" b="1" i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ru-RU" sz="2800" b="1" i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ru-RU" sz="2800" b="1" i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1403350" y="692150"/>
            <a:ext cx="72009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i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Гипотеза:</a:t>
            </a:r>
          </a:p>
          <a:p>
            <a:pPr>
              <a:defRPr/>
            </a:pPr>
            <a:r>
              <a:rPr lang="ru-RU" sz="2800" b="1" i="1">
                <a:solidFill>
                  <a:srgbClr val="FA272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4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предполагаю, что благодаря проделанной работе все желающие будут использовать информацию на классных часах, при проведении уроков и поколения будут знать и помнить людей, павших во Второй мировой войне и их историю.</a:t>
            </a:r>
          </a:p>
          <a:p>
            <a:pPr>
              <a:defRPr/>
            </a:pPr>
            <a:endParaRPr lang="ru-RU" sz="2800" b="1" i="1">
              <a:solidFill>
                <a:srgbClr val="FA272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ru-RU" sz="2800" b="1" i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Методы:</a:t>
            </a:r>
          </a:p>
          <a:p>
            <a:pPr>
              <a:defRPr/>
            </a:pPr>
            <a:r>
              <a:rPr lang="ru-RU" sz="28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изучение литературы, исследовательские, практические, работы над памятниками и анализ над полученной информацией.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 idx="4294967295"/>
          </p:nvPr>
        </p:nvSpPr>
        <p:spPr>
          <a:xfrm>
            <a:off x="755650" y="765175"/>
            <a:ext cx="6275388" cy="346075"/>
          </a:xfrm>
        </p:spPr>
        <p:txBody>
          <a:bodyPr/>
          <a:lstStyle/>
          <a:p>
            <a:pPr>
              <a:defRPr/>
            </a:pPr>
            <a:r>
              <a:rPr lang="ru-RU" sz="4000" b="1" u="sng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Работа над проектом</a:t>
            </a:r>
          </a:p>
        </p:txBody>
      </p:sp>
      <p:pic>
        <p:nvPicPr>
          <p:cNvPr id="8194" name="Picture 4"/>
          <p:cNvPicPr>
            <a:picLocks noChangeAspect="1" noChangeArrowheads="1"/>
          </p:cNvPicPr>
          <p:nvPr/>
        </p:nvPicPr>
        <p:blipFill>
          <a:blip r:embed="rId2"/>
          <a:srcRect b="14624"/>
          <a:stretch>
            <a:fillRect/>
          </a:stretch>
        </p:blipFill>
        <p:spPr bwMode="auto">
          <a:xfrm>
            <a:off x="2268538" y="1412875"/>
            <a:ext cx="1836737" cy="2089150"/>
          </a:xfrm>
          <a:prstGeom prst="rect">
            <a:avLst/>
          </a:prstGeom>
          <a:noFill/>
          <a:ln w="76200" cmpd="tri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819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2588" y="765175"/>
            <a:ext cx="1727200" cy="2303463"/>
          </a:xfrm>
          <a:prstGeom prst="rect">
            <a:avLst/>
          </a:prstGeom>
          <a:noFill/>
          <a:ln w="76200" cmpd="tri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8196" name="Picture 6"/>
          <p:cNvPicPr>
            <a:picLocks noChangeAspect="1" noChangeArrowheads="1"/>
          </p:cNvPicPr>
          <p:nvPr/>
        </p:nvPicPr>
        <p:blipFill>
          <a:blip r:embed="rId4"/>
          <a:srcRect b="17558"/>
          <a:stretch>
            <a:fillRect/>
          </a:stretch>
        </p:blipFill>
        <p:spPr bwMode="auto">
          <a:xfrm>
            <a:off x="1258888" y="3860800"/>
            <a:ext cx="1833562" cy="2016125"/>
          </a:xfrm>
          <a:prstGeom prst="rect">
            <a:avLst/>
          </a:prstGeom>
          <a:noFill/>
          <a:ln w="76200" cmpd="tri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8197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92725" y="3860800"/>
            <a:ext cx="1504950" cy="2005013"/>
          </a:xfrm>
          <a:prstGeom prst="rect">
            <a:avLst/>
          </a:prstGeom>
          <a:noFill/>
          <a:ln w="76200" cmpd="tri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8198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1412875"/>
            <a:ext cx="1565275" cy="2087563"/>
          </a:xfrm>
          <a:prstGeom prst="rect">
            <a:avLst/>
          </a:prstGeom>
          <a:noFill/>
          <a:ln w="76200" cmpd="tri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8199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92500" y="3860800"/>
            <a:ext cx="1512888" cy="2016125"/>
          </a:xfrm>
          <a:prstGeom prst="rect">
            <a:avLst/>
          </a:prstGeom>
          <a:noFill/>
          <a:ln w="76200" cmpd="tri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Рисунок 6"/>
          <p:cNvPicPr>
            <a:picLocks noChangeAspect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427538" y="836613"/>
            <a:ext cx="4105275" cy="3076575"/>
          </a:xfrm>
          <a:ln w="38100">
            <a:solidFill>
              <a:srgbClr val="800000"/>
            </a:solidFill>
          </a:ln>
        </p:spPr>
      </p:pic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1187450" y="4005263"/>
            <a:ext cx="67691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0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Мемориальный комплекс в честь воинов-сыктывкарцев, погибших в годы ВОВ, расположен в центре Сыктывкара. Находится на территории сквера «Аллея героев» на улице Карла Маркса.</a:t>
            </a:r>
          </a:p>
          <a:p>
            <a:pPr>
              <a:defRPr/>
            </a:pPr>
            <a:r>
              <a:rPr lang="ru-RU" sz="20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Открытие памятника состоялось 20 августа 1981 года. Оно было приурочено к 60-летию образования Коми автономии.</a:t>
            </a:r>
          </a:p>
        </p:txBody>
      </p:sp>
      <p:sp>
        <p:nvSpPr>
          <p:cNvPr id="9219" name="WordArt 8"/>
          <p:cNvSpPr>
            <a:spLocks noChangeArrowheads="1" noChangeShapeType="1" noTextEdit="1"/>
          </p:cNvSpPr>
          <p:nvPr/>
        </p:nvSpPr>
        <p:spPr bwMode="auto">
          <a:xfrm>
            <a:off x="900113" y="476250"/>
            <a:ext cx="3200400" cy="3149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"/>
                <a:cs typeface="Arial"/>
              </a:rPr>
              <a:t>Мемориал</a:t>
            </a:r>
          </a:p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"/>
                <a:cs typeface="Arial"/>
              </a:rPr>
              <a:t> «Вечная слава»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4" descr="reg_8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557338"/>
            <a:ext cx="6553200" cy="2744787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10242" name="WordArt 6"/>
          <p:cNvSpPr>
            <a:spLocks noChangeArrowheads="1" noChangeShapeType="1" noTextEdit="1"/>
          </p:cNvSpPr>
          <p:nvPr/>
        </p:nvSpPr>
        <p:spPr bwMode="auto">
          <a:xfrm>
            <a:off x="3059113" y="692150"/>
            <a:ext cx="333375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80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«Аллея героев» 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116013" y="4508500"/>
            <a:ext cx="58324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defRPr/>
            </a:pPr>
            <a:r>
              <a:rPr lang="ru-RU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Аллея героев открыта на месте бывшего</a:t>
            </a:r>
          </a:p>
          <a:p>
            <a:pPr algn="just">
              <a:defRPr/>
            </a:pPr>
            <a:r>
              <a:rPr lang="ru-RU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городского деревянного одноэтажного </a:t>
            </a:r>
          </a:p>
          <a:p>
            <a:pPr algn="just">
              <a:defRPr/>
            </a:pPr>
            <a:r>
              <a:rPr lang="ru-RU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горвоенкомата,     откуда   во    время </a:t>
            </a:r>
          </a:p>
          <a:p>
            <a:pPr algn="just">
              <a:defRPr/>
            </a:pPr>
            <a:r>
              <a:rPr lang="ru-RU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Великой Отечественной войны жители </a:t>
            </a:r>
          </a:p>
          <a:p>
            <a:pPr algn="just">
              <a:defRPr/>
            </a:pPr>
            <a:r>
              <a:rPr lang="ru-RU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Сыктывкара    призывались    и </a:t>
            </a:r>
          </a:p>
          <a:p>
            <a:pPr algn="just">
              <a:defRPr/>
            </a:pPr>
            <a:r>
              <a:rPr lang="ru-RU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Отправлялись    на    фронт.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WordArt 6"/>
          <p:cNvSpPr>
            <a:spLocks noChangeArrowheads="1" noChangeShapeType="1" noTextEdit="1"/>
          </p:cNvSpPr>
          <p:nvPr/>
        </p:nvSpPr>
        <p:spPr bwMode="auto">
          <a:xfrm>
            <a:off x="1116013" y="765175"/>
            <a:ext cx="734377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Памятник героям-медикам</a:t>
            </a:r>
          </a:p>
        </p:txBody>
      </p:sp>
      <p:pic>
        <p:nvPicPr>
          <p:cNvPr id="11266" name="Рисунок 6"/>
          <p:cNvPicPr>
            <a:picLocks noChangeAspect="1"/>
          </p:cNvPicPr>
          <p:nvPr/>
        </p:nvPicPr>
        <p:blipFill>
          <a:blip r:embed="rId2"/>
          <a:srcRect b="7692"/>
          <a:stretch>
            <a:fillRect/>
          </a:stretch>
        </p:blipFill>
        <p:spPr bwMode="auto">
          <a:xfrm>
            <a:off x="1258888" y="3716338"/>
            <a:ext cx="3025775" cy="2449512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11267" name="Rectangle 14"/>
          <p:cNvSpPr>
            <a:spLocks noChangeArrowheads="1"/>
          </p:cNvSpPr>
          <p:nvPr/>
        </p:nvSpPr>
        <p:spPr bwMode="auto">
          <a:xfrm>
            <a:off x="1187450" y="1484313"/>
            <a:ext cx="7272338" cy="2014537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b="1">
                <a:solidFill>
                  <a:srgbClr val="800000"/>
                </a:solidFill>
              </a:rPr>
              <a:t>     В сквере возле Сыктывкарского медицинского колледжа имени Ивана Морозова на постаменте, который появился в сентябре, установили памятник героям-медикам. Двухметровая скульптура весом шесть тонн изготовлена из сибирского гранита. Памятник представляет собой собирательный образ медицинской сестры, которая выносит раненого солдата с поля боя. </a:t>
            </a:r>
          </a:p>
        </p:txBody>
      </p:sp>
      <p:pic>
        <p:nvPicPr>
          <p:cNvPr id="11268" name="Рисунок 7"/>
          <p:cNvPicPr>
            <a:picLocks noChangeAspect="1"/>
          </p:cNvPicPr>
          <p:nvPr/>
        </p:nvPicPr>
        <p:blipFill>
          <a:blip r:embed="rId3"/>
          <a:srcRect l="45007"/>
          <a:stretch>
            <a:fillRect/>
          </a:stretch>
        </p:blipFill>
        <p:spPr bwMode="auto">
          <a:xfrm>
            <a:off x="4500563" y="3716338"/>
            <a:ext cx="1827212" cy="2449512"/>
          </a:xfrm>
          <a:prstGeom prst="rect">
            <a:avLst/>
          </a:prstGeom>
          <a:solidFill>
            <a:srgbClr val="CC3300"/>
          </a:solidFill>
          <a:ln w="38100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4" descr="obelisk_ezhva_(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2565400"/>
            <a:ext cx="3529013" cy="3244850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12290" name="WordArt 5"/>
          <p:cNvSpPr>
            <a:spLocks noChangeArrowheads="1" noChangeShapeType="1" noTextEdit="1"/>
          </p:cNvSpPr>
          <p:nvPr/>
        </p:nvSpPr>
        <p:spPr bwMode="auto">
          <a:xfrm>
            <a:off x="1331913" y="1125538"/>
            <a:ext cx="356393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CC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Монумент Славы</a:t>
            </a:r>
          </a:p>
        </p:txBody>
      </p:sp>
      <p:sp>
        <p:nvSpPr>
          <p:cNvPr id="12291" name="Rectangle 6"/>
          <p:cNvSpPr>
            <a:spLocks noChangeArrowheads="1"/>
          </p:cNvSpPr>
          <p:nvPr/>
        </p:nvSpPr>
        <p:spPr bwMode="auto">
          <a:xfrm>
            <a:off x="5076825" y="1484313"/>
            <a:ext cx="33845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>
                <a:solidFill>
                  <a:srgbClr val="800000"/>
                </a:solidFill>
              </a:rPr>
              <a:t>9 мая 1975 года к 30-летию Победы на Слободской площади Эжвы был установлен монумент в честь слобожан, погибших в годы Великой Отечественной войны.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ема 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811</TotalTime>
  <Words>702</Words>
  <Application>Microsoft Office PowerPoint</Application>
  <PresentationFormat>Экран (4:3)</PresentationFormat>
  <Paragraphs>112</Paragraphs>
  <Slides>25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3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37" baseType="lpstr">
      <vt:lpstr>Arial</vt:lpstr>
      <vt:lpstr>Calibri</vt:lpstr>
      <vt:lpstr>Times New Roman</vt:lpstr>
      <vt:lpstr>Aharoni</vt:lpstr>
      <vt:lpstr>Constantia</vt:lpstr>
      <vt:lpstr>Cambria</vt:lpstr>
      <vt:lpstr>Wingdings 2</vt:lpstr>
      <vt:lpstr>Тема Office</vt:lpstr>
      <vt:lpstr>Тема Office</vt:lpstr>
      <vt:lpstr>Тема Office</vt:lpstr>
      <vt:lpstr>Диаграмма</vt:lpstr>
      <vt:lpstr>Диаграмма Microsoft Excel</vt:lpstr>
      <vt:lpstr>Слайд 1</vt:lpstr>
      <vt:lpstr> Цель:  изучение  памятников ВОВ  г. Сыктывкара  и  их роли в воспитании будущего поколения и создание альбома.</vt:lpstr>
      <vt:lpstr>Слайд 3</vt:lpstr>
      <vt:lpstr>Слайд 4</vt:lpstr>
      <vt:lpstr>Работа над проектом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В соответствии с Указом Президента Российской Федерации  юбилейной медалью «75 лет Победы в Великой Отечественной войне» награждены:</vt:lpstr>
      <vt:lpstr>Слайд 19</vt:lpstr>
      <vt:lpstr>Слайд 20</vt:lpstr>
      <vt:lpstr>Альбом «Немые свидетели истории»</vt:lpstr>
      <vt:lpstr>Слайд 22</vt:lpstr>
      <vt:lpstr>Слайд 23</vt:lpstr>
      <vt:lpstr>Слайд 24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Победы</dc:title>
  <dc:creator>Татьяна Ивановна</dc:creator>
  <cp:lastModifiedBy>Microsoft Office</cp:lastModifiedBy>
  <cp:revision>76</cp:revision>
  <dcterms:created xsi:type="dcterms:W3CDTF">2015-04-15T15:20:07Z</dcterms:created>
  <dcterms:modified xsi:type="dcterms:W3CDTF">2020-04-15T07:56:08Z</dcterms:modified>
</cp:coreProperties>
</file>