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legacyDocTextInfo.bin" ContentType="application/vnd.ms-office.legacyDocTextInfo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ms-office.legacyDiagramTex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85" r:id="rId2"/>
    <p:sldId id="265" r:id="rId3"/>
    <p:sldId id="291" r:id="rId4"/>
    <p:sldId id="263" r:id="rId5"/>
    <p:sldId id="301" r:id="rId6"/>
    <p:sldId id="268" r:id="rId7"/>
    <p:sldId id="303" r:id="rId8"/>
    <p:sldId id="304" r:id="rId9"/>
    <p:sldId id="256" r:id="rId10"/>
    <p:sldId id="277" r:id="rId11"/>
    <p:sldId id="281" r:id="rId12"/>
    <p:sldId id="259" r:id="rId13"/>
    <p:sldId id="292" r:id="rId14"/>
    <p:sldId id="283" r:id="rId15"/>
    <p:sldId id="296" r:id="rId16"/>
    <p:sldId id="287" r:id="rId17"/>
    <p:sldId id="294" r:id="rId18"/>
    <p:sldId id="276" r:id="rId19"/>
    <p:sldId id="257" r:id="rId20"/>
    <p:sldId id="299" r:id="rId21"/>
    <p:sldId id="297" r:id="rId22"/>
    <p:sldId id="298" r:id="rId23"/>
    <p:sldId id="300" r:id="rId24"/>
    <p:sldId id="275" r:id="rId25"/>
    <p:sldId id="273" r:id="rId26"/>
    <p:sldId id="280" r:id="rId27"/>
    <p:sldId id="282" r:id="rId28"/>
    <p:sldId id="284" r:id="rId29"/>
    <p:sldId id="286" r:id="rId30"/>
    <p:sldId id="260" r:id="rId31"/>
    <p:sldId id="264" r:id="rId32"/>
    <p:sldId id="269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0066CC"/>
    <a:srgbClr val="CC0000"/>
    <a:srgbClr val="990099"/>
    <a:srgbClr val="0000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4" autoAdjust="0"/>
    <p:restoredTop sz="94671" autoAdjust="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06/relationships/legacyDocTextInfo" Target="legacyDocTextInfo.bin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microsoft.com/office/2006/relationships/legacyDiagramText" Target="legacyDiagramText3.bin"/><Relationship Id="rId7" Type="http://schemas.microsoft.com/office/2006/relationships/legacyDiagramText" Target="legacyDiagramText7.bin"/><Relationship Id="rId2" Type="http://schemas.microsoft.com/office/2006/relationships/legacyDiagramText" Target="legacyDiagramText2.bin"/><Relationship Id="rId1" Type="http://schemas.microsoft.com/office/2006/relationships/legacyDiagramText" Target="legacyDiagramText1.bin"/><Relationship Id="rId6" Type="http://schemas.microsoft.com/office/2006/relationships/legacyDiagramText" Target="legacyDiagramText6.bin"/><Relationship Id="rId5" Type="http://schemas.microsoft.com/office/2006/relationships/legacyDiagramText" Target="legacyDiagramText5.bin"/><Relationship Id="rId4" Type="http://schemas.microsoft.com/office/2006/relationships/legacyDiagramText" Target="legacyDiagramText4.bin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6FAFF3-0573-4779-ADC7-D1C00B85DDDB}" type="datetimeFigureOut">
              <a:rPr lang="ru-RU" smtClean="0"/>
              <a:pPr/>
              <a:t>17.10.2021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7AC487-8D12-4CAB-8B72-012D3713C57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85800" y="1828800"/>
            <a:ext cx="7696200" cy="1752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85800" y="3733800"/>
            <a:ext cx="7696200" cy="1752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3716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5560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7183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FF92D7A7-95FE-4DBB-9161-AC812EAB7F0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10100" y="1828800"/>
            <a:ext cx="3771900" cy="1752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10100" y="3733800"/>
            <a:ext cx="3771900" cy="1752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13716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5560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7183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54A6FA52-81BD-443F-A0A5-0C2812CC163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3716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5560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7183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8609B20C-BE43-4E71-8A25-63BFB4D57BD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 cstate="print">
            <a:lum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.wav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9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ageranker.ru/" TargetMode="External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gif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9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звонок2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57884" y="1714488"/>
            <a:ext cx="3033668" cy="2236947"/>
          </a:xfrm>
          <a:prstGeom prst="rect">
            <a:avLst/>
          </a:prstGeom>
          <a:solidFill>
            <a:srgbClr val="FFC000"/>
          </a:solidFill>
        </p:spPr>
      </p:pic>
      <p:sp>
        <p:nvSpPr>
          <p:cNvPr id="2" name="Прямоугольник 1"/>
          <p:cNvSpPr/>
          <p:nvPr/>
        </p:nvSpPr>
        <p:spPr>
          <a:xfrm>
            <a:off x="1142976" y="571480"/>
            <a:ext cx="7143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- </a:t>
            </a:r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Прозвенел и смолк звонок,</a:t>
            </a:r>
          </a:p>
          <a:p>
            <a:pPr algn="ctr"/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Начинается урок</a:t>
            </a:r>
          </a:p>
        </p:txBody>
      </p:sp>
      <p:pic>
        <p:nvPicPr>
          <p:cNvPr id="5" name="Рисунок 2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285784" y="-285776"/>
            <a:ext cx="2571767" cy="2192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4348" y="2500306"/>
            <a:ext cx="2143108" cy="3865402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14744" y="2922320"/>
            <a:ext cx="1214446" cy="3568265"/>
          </a:xfrm>
          <a:prstGeom prst="rect">
            <a:avLst/>
          </a:prstGeom>
          <a:noFill/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786188" y="1571625"/>
          <a:ext cx="3048000" cy="417514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24000"/>
                <a:gridCol w="1524000"/>
              </a:tblGrid>
              <a:tr h="69585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585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585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585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585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585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Равнобедренный треугольник 4"/>
          <p:cNvSpPr/>
          <p:nvPr/>
        </p:nvSpPr>
        <p:spPr>
          <a:xfrm>
            <a:off x="3429000" y="142875"/>
            <a:ext cx="3714750" cy="1428750"/>
          </a:xfrm>
          <a:prstGeom prst="triangle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Полилиния 9"/>
          <p:cNvSpPr/>
          <p:nvPr/>
        </p:nvSpPr>
        <p:spPr>
          <a:xfrm>
            <a:off x="5072063" y="642938"/>
            <a:ext cx="354012" cy="835025"/>
          </a:xfrm>
          <a:custGeom>
            <a:avLst/>
            <a:gdLst>
              <a:gd name="connsiteX0" fmla="*/ 0 w 353962"/>
              <a:gd name="connsiteY0" fmla="*/ 98323 h 835742"/>
              <a:gd name="connsiteX1" fmla="*/ 39329 w 353962"/>
              <a:gd name="connsiteY1" fmla="*/ 49162 h 835742"/>
              <a:gd name="connsiteX2" fmla="*/ 68826 w 353962"/>
              <a:gd name="connsiteY2" fmla="*/ 29497 h 835742"/>
              <a:gd name="connsiteX3" fmla="*/ 88491 w 353962"/>
              <a:gd name="connsiteY3" fmla="*/ 0 h 835742"/>
              <a:gd name="connsiteX4" fmla="*/ 176981 w 353962"/>
              <a:gd name="connsiteY4" fmla="*/ 19665 h 835742"/>
              <a:gd name="connsiteX5" fmla="*/ 196645 w 353962"/>
              <a:gd name="connsiteY5" fmla="*/ 39329 h 835742"/>
              <a:gd name="connsiteX6" fmla="*/ 235975 w 353962"/>
              <a:gd name="connsiteY6" fmla="*/ 39329 h 835742"/>
              <a:gd name="connsiteX7" fmla="*/ 235975 w 353962"/>
              <a:gd name="connsiteY7" fmla="*/ 39329 h 835742"/>
              <a:gd name="connsiteX8" fmla="*/ 334297 w 353962"/>
              <a:gd name="connsiteY8" fmla="*/ 39329 h 835742"/>
              <a:gd name="connsiteX9" fmla="*/ 353962 w 353962"/>
              <a:gd name="connsiteY9" fmla="*/ 0 h 835742"/>
              <a:gd name="connsiteX10" fmla="*/ 334297 w 353962"/>
              <a:gd name="connsiteY10" fmla="*/ 88491 h 835742"/>
              <a:gd name="connsiteX11" fmla="*/ 78658 w 353962"/>
              <a:gd name="connsiteY11" fmla="*/ 835742 h 835742"/>
              <a:gd name="connsiteX12" fmla="*/ 78658 w 353962"/>
              <a:gd name="connsiteY12" fmla="*/ 806245 h 835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53962" h="835742">
                <a:moveTo>
                  <a:pt x="0" y="98323"/>
                </a:moveTo>
                <a:lnTo>
                  <a:pt x="39329" y="49162"/>
                </a:lnTo>
                <a:lnTo>
                  <a:pt x="68826" y="29497"/>
                </a:lnTo>
                <a:lnTo>
                  <a:pt x="88491" y="0"/>
                </a:lnTo>
                <a:lnTo>
                  <a:pt x="176981" y="19665"/>
                </a:lnTo>
                <a:lnTo>
                  <a:pt x="196645" y="39329"/>
                </a:lnTo>
                <a:lnTo>
                  <a:pt x="235975" y="39329"/>
                </a:lnTo>
                <a:lnTo>
                  <a:pt x="235975" y="39329"/>
                </a:lnTo>
                <a:lnTo>
                  <a:pt x="334297" y="39329"/>
                </a:lnTo>
                <a:lnTo>
                  <a:pt x="353962" y="0"/>
                </a:lnTo>
                <a:lnTo>
                  <a:pt x="334297" y="88491"/>
                </a:lnTo>
                <a:lnTo>
                  <a:pt x="78658" y="835742"/>
                </a:lnTo>
                <a:lnTo>
                  <a:pt x="78658" y="806245"/>
                </a:lnTo>
              </a:path>
            </a:pathLst>
          </a:custGeom>
          <a:noFill/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 flipV="1">
            <a:off x="5143500" y="1071563"/>
            <a:ext cx="28575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4286250" y="1500188"/>
            <a:ext cx="492125" cy="8302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800" b="1" i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786438" y="1500188"/>
            <a:ext cx="492125" cy="8302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800" b="1" i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4286250" y="2214563"/>
            <a:ext cx="49212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800" b="1" i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5857875" y="2214563"/>
            <a:ext cx="49212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800" b="1" i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4286250" y="2857500"/>
            <a:ext cx="49212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800" b="1" i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857875" y="2857500"/>
            <a:ext cx="49212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800" b="1" i="1">
                <a:solidFill>
                  <a:srgbClr val="0CB00C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286250" y="3571875"/>
            <a:ext cx="492125" cy="8302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800" b="1" i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857875" y="3571875"/>
            <a:ext cx="492125" cy="8302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800" b="1" i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286250" y="4286250"/>
            <a:ext cx="492125" cy="8302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800" b="1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857875" y="4286250"/>
            <a:ext cx="492125" cy="8302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800" b="1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357688" y="4929188"/>
            <a:ext cx="492125" cy="8302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800" b="1" i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5857875" y="4929188"/>
            <a:ext cx="49212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800" b="1" i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pic>
        <p:nvPicPr>
          <p:cNvPr id="25" name="Рисунок 24" descr="j0440406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-2155211">
            <a:off x="285750" y="-142875"/>
            <a:ext cx="27432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4" name="Rectangle 4"/>
          <p:cNvSpPr>
            <a:spLocks noGrp="1" noChangeArrowheads="1"/>
          </p:cNvSpPr>
          <p:nvPr>
            <p:ph type="title"/>
          </p:nvPr>
        </p:nvSpPr>
        <p:spPr>
          <a:xfrm>
            <a:off x="1331913" y="260350"/>
            <a:ext cx="5719762" cy="915988"/>
          </a:xfrm>
        </p:spPr>
        <p:txBody>
          <a:bodyPr/>
          <a:lstStyle/>
          <a:p>
            <a:r>
              <a:rPr lang="ru-RU"/>
              <a:t>Загадки</a:t>
            </a:r>
          </a:p>
        </p:txBody>
      </p:sp>
      <p:sp>
        <p:nvSpPr>
          <p:cNvPr id="117765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1196975"/>
            <a:ext cx="5181600" cy="4289425"/>
          </a:xfrm>
        </p:spPr>
        <p:txBody>
          <a:bodyPr/>
          <a:lstStyle/>
          <a:p>
            <a:pPr>
              <a:buFontTx/>
              <a:buBlip>
                <a:blip r:embed="rId2"/>
              </a:buBlip>
            </a:pPr>
            <a:r>
              <a:rPr lang="ru-RU" sz="2800"/>
              <a:t>Семеро ребят на лесенке заиграли песенки</a:t>
            </a:r>
          </a:p>
          <a:p>
            <a:pPr>
              <a:buFontTx/>
              <a:buBlip>
                <a:blip r:embed="rId2"/>
              </a:buBlip>
            </a:pPr>
            <a:endParaRPr lang="ru-RU" sz="2800"/>
          </a:p>
          <a:p>
            <a:pPr>
              <a:buFontTx/>
              <a:buBlip>
                <a:blip r:embed="rId2"/>
              </a:buBlip>
            </a:pPr>
            <a:endParaRPr lang="ru-RU" sz="2800"/>
          </a:p>
          <a:p>
            <a:pPr>
              <a:buFontTx/>
              <a:buNone/>
            </a:pPr>
            <a:endParaRPr lang="ru-RU" sz="2800"/>
          </a:p>
          <a:p>
            <a:pPr>
              <a:buFontTx/>
              <a:buBlip>
                <a:blip r:embed="rId2"/>
              </a:buBlip>
            </a:pPr>
            <a:r>
              <a:rPr lang="ru-RU" sz="2800"/>
              <a:t>Приказало солнце – стой, Семицветный мост крутой! Туча скрыла солнца свет – рухнул мост, а щепок нет</a:t>
            </a:r>
          </a:p>
        </p:txBody>
      </p:sp>
      <p:pic>
        <p:nvPicPr>
          <p:cNvPr id="117768" name="Picture 8" descr="matematika_7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965825" y="404813"/>
            <a:ext cx="1922463" cy="3176587"/>
          </a:xfrm>
        </p:spPr>
      </p:pic>
      <p:pic>
        <p:nvPicPr>
          <p:cNvPr id="117769" name="Picture 9" descr="652-5-f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print"/>
          <a:srcRect b="24973"/>
          <a:stretch>
            <a:fillRect/>
          </a:stretch>
        </p:blipFill>
        <p:spPr>
          <a:xfrm>
            <a:off x="6011863" y="3789363"/>
            <a:ext cx="2457450" cy="216058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8632" y="955820"/>
            <a:ext cx="6066737" cy="4433349"/>
          </a:xfrm>
          <a:prstGeom prst="rect">
            <a:avLst/>
          </a:prstGeom>
          <a:ln w="9525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6743" y="3861048"/>
            <a:ext cx="1596945" cy="2880319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96336" y="4005064"/>
            <a:ext cx="920431" cy="2704395"/>
          </a:xfrm>
          <a:prstGeom prst="rect">
            <a:avLst/>
          </a:prstGeom>
          <a:noFill/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05962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9954" name="Rectangle 2"/>
          <p:cNvSpPr>
            <a:spLocks noChangeArrowheads="1"/>
          </p:cNvSpPr>
          <p:nvPr/>
        </p:nvSpPr>
        <p:spPr bwMode="auto">
          <a:xfrm>
            <a:off x="0" y="0"/>
            <a:ext cx="9144000" cy="1008063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5600" b="1">
                <a:latin typeface="Tahoma" pitchFamily="34" charset="0"/>
              </a:rPr>
              <a:t>К</a:t>
            </a:r>
            <a:r>
              <a:rPr lang="ru-RU" sz="4200" b="1">
                <a:latin typeface="Tahoma" pitchFamily="34" charset="0"/>
              </a:rPr>
              <a:t>РАСНЫЙ</a:t>
            </a:r>
          </a:p>
        </p:txBody>
      </p:sp>
      <p:sp>
        <p:nvSpPr>
          <p:cNvPr id="1149955" name="Rectangle 3"/>
          <p:cNvSpPr>
            <a:spLocks noChangeArrowheads="1"/>
          </p:cNvSpPr>
          <p:nvPr/>
        </p:nvSpPr>
        <p:spPr bwMode="auto">
          <a:xfrm>
            <a:off x="0" y="990600"/>
            <a:ext cx="9144000" cy="1008063"/>
          </a:xfrm>
          <a:prstGeom prst="rect">
            <a:avLst/>
          </a:prstGeom>
          <a:solidFill>
            <a:srgbClr val="FF99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5600" b="1">
                <a:latin typeface="Tahoma" pitchFamily="34" charset="0"/>
              </a:rPr>
              <a:t>О</a:t>
            </a:r>
            <a:r>
              <a:rPr lang="ru-RU" sz="4200" b="1">
                <a:latin typeface="Tahoma" pitchFamily="34" charset="0"/>
              </a:rPr>
              <a:t>РАНЖЕВЫЙ</a:t>
            </a:r>
          </a:p>
        </p:txBody>
      </p:sp>
      <p:sp>
        <p:nvSpPr>
          <p:cNvPr id="1149956" name="Rectangle 4"/>
          <p:cNvSpPr>
            <a:spLocks noChangeArrowheads="1"/>
          </p:cNvSpPr>
          <p:nvPr/>
        </p:nvSpPr>
        <p:spPr bwMode="auto">
          <a:xfrm>
            <a:off x="0" y="1979613"/>
            <a:ext cx="9144000" cy="1008062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5600" b="1">
                <a:latin typeface="Tahoma" pitchFamily="34" charset="0"/>
              </a:rPr>
              <a:t>Ж</a:t>
            </a:r>
            <a:r>
              <a:rPr lang="ru-RU" sz="4200" b="1">
                <a:latin typeface="Tahoma" pitchFamily="34" charset="0"/>
              </a:rPr>
              <a:t>ЕЛТЫЙ</a:t>
            </a:r>
          </a:p>
        </p:txBody>
      </p:sp>
      <p:sp>
        <p:nvSpPr>
          <p:cNvPr id="1149957" name="Rectangle 5"/>
          <p:cNvSpPr>
            <a:spLocks noChangeArrowheads="1"/>
          </p:cNvSpPr>
          <p:nvPr/>
        </p:nvSpPr>
        <p:spPr bwMode="auto">
          <a:xfrm>
            <a:off x="0" y="2970213"/>
            <a:ext cx="9144000" cy="1008062"/>
          </a:xfrm>
          <a:prstGeom prst="rect">
            <a:avLst/>
          </a:prstGeom>
          <a:solidFill>
            <a:srgbClr val="33CC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5600" b="1">
                <a:latin typeface="Tahoma" pitchFamily="34" charset="0"/>
              </a:rPr>
              <a:t>З</a:t>
            </a:r>
            <a:r>
              <a:rPr lang="ru-RU" sz="4200" b="1">
                <a:latin typeface="Tahoma" pitchFamily="34" charset="0"/>
              </a:rPr>
              <a:t>ЕЛЁНЫЙ</a:t>
            </a:r>
          </a:p>
        </p:txBody>
      </p:sp>
      <p:sp>
        <p:nvSpPr>
          <p:cNvPr id="1149958" name="Rectangle 6"/>
          <p:cNvSpPr>
            <a:spLocks noChangeArrowheads="1"/>
          </p:cNvSpPr>
          <p:nvPr/>
        </p:nvSpPr>
        <p:spPr bwMode="auto">
          <a:xfrm>
            <a:off x="0" y="3959225"/>
            <a:ext cx="9144000" cy="1008063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5600" b="1">
                <a:latin typeface="Tahoma" pitchFamily="34" charset="0"/>
              </a:rPr>
              <a:t>Г</a:t>
            </a:r>
            <a:r>
              <a:rPr lang="ru-RU" sz="4200" b="1">
                <a:latin typeface="Tahoma" pitchFamily="34" charset="0"/>
              </a:rPr>
              <a:t>ОЛУБОЙ</a:t>
            </a:r>
          </a:p>
        </p:txBody>
      </p:sp>
      <p:sp>
        <p:nvSpPr>
          <p:cNvPr id="1149959" name="Rectangle 7"/>
          <p:cNvSpPr>
            <a:spLocks noChangeArrowheads="1"/>
          </p:cNvSpPr>
          <p:nvPr/>
        </p:nvSpPr>
        <p:spPr bwMode="auto">
          <a:xfrm>
            <a:off x="0" y="4949825"/>
            <a:ext cx="9144000" cy="1008063"/>
          </a:xfrm>
          <a:prstGeom prst="rect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5600" b="1">
                <a:latin typeface="Tahoma" pitchFamily="34" charset="0"/>
              </a:rPr>
              <a:t>С</a:t>
            </a:r>
            <a:r>
              <a:rPr lang="ru-RU" sz="4200" b="1">
                <a:latin typeface="Tahoma" pitchFamily="34" charset="0"/>
              </a:rPr>
              <a:t>ИНИЙ</a:t>
            </a:r>
          </a:p>
        </p:txBody>
      </p:sp>
      <p:sp>
        <p:nvSpPr>
          <p:cNvPr id="1149960" name="Rectangle 8"/>
          <p:cNvSpPr>
            <a:spLocks noChangeArrowheads="1"/>
          </p:cNvSpPr>
          <p:nvPr/>
        </p:nvSpPr>
        <p:spPr bwMode="auto">
          <a:xfrm>
            <a:off x="0" y="5938838"/>
            <a:ext cx="9144000" cy="1008062"/>
          </a:xfrm>
          <a:prstGeom prst="rect">
            <a:avLst/>
          </a:prstGeom>
          <a:solidFill>
            <a:srgbClr val="99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5600" b="1">
                <a:latin typeface="Tahoma" pitchFamily="34" charset="0"/>
              </a:rPr>
              <a:t>Ф</a:t>
            </a:r>
            <a:r>
              <a:rPr lang="ru-RU" sz="4200" b="1">
                <a:latin typeface="Tahoma" pitchFamily="34" charset="0"/>
              </a:rPr>
              <a:t>ИОЛЕТОВЫЙ</a:t>
            </a:r>
          </a:p>
        </p:txBody>
      </p:sp>
      <p:sp>
        <p:nvSpPr>
          <p:cNvPr id="1149961" name="Rectangle 9"/>
          <p:cNvSpPr>
            <a:spLocks noChangeArrowheads="1"/>
          </p:cNvSpPr>
          <p:nvPr/>
        </p:nvSpPr>
        <p:spPr bwMode="auto">
          <a:xfrm>
            <a:off x="0" y="0"/>
            <a:ext cx="9144000" cy="1008063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5600" b="1">
                <a:latin typeface="Tahoma" pitchFamily="34" charset="0"/>
              </a:rPr>
              <a:t>К</a:t>
            </a:r>
            <a:r>
              <a:rPr lang="ru-RU" sz="4200" b="1">
                <a:latin typeface="Tahoma" pitchFamily="34" charset="0"/>
              </a:rPr>
              <a:t>АЖДЫЙ</a:t>
            </a:r>
          </a:p>
        </p:txBody>
      </p:sp>
      <p:sp>
        <p:nvSpPr>
          <p:cNvPr id="1149962" name="Rectangle 10"/>
          <p:cNvSpPr>
            <a:spLocks noChangeArrowheads="1"/>
          </p:cNvSpPr>
          <p:nvPr/>
        </p:nvSpPr>
        <p:spPr bwMode="auto">
          <a:xfrm>
            <a:off x="0" y="990600"/>
            <a:ext cx="9144000" cy="1008063"/>
          </a:xfrm>
          <a:prstGeom prst="rect">
            <a:avLst/>
          </a:prstGeom>
          <a:solidFill>
            <a:srgbClr val="FF99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5600" b="1">
                <a:latin typeface="Tahoma" pitchFamily="34" charset="0"/>
              </a:rPr>
              <a:t>О</a:t>
            </a:r>
            <a:r>
              <a:rPr lang="ru-RU" sz="4200" b="1">
                <a:latin typeface="Tahoma" pitchFamily="34" charset="0"/>
              </a:rPr>
              <a:t>ХОТНИК</a:t>
            </a:r>
          </a:p>
        </p:txBody>
      </p:sp>
      <p:sp>
        <p:nvSpPr>
          <p:cNvPr id="1149963" name="Rectangle 11"/>
          <p:cNvSpPr>
            <a:spLocks noChangeArrowheads="1"/>
          </p:cNvSpPr>
          <p:nvPr/>
        </p:nvSpPr>
        <p:spPr bwMode="auto">
          <a:xfrm>
            <a:off x="0" y="1979613"/>
            <a:ext cx="9144000" cy="1008062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5600" b="1">
                <a:latin typeface="Tahoma" pitchFamily="34" charset="0"/>
              </a:rPr>
              <a:t>Ж</a:t>
            </a:r>
            <a:r>
              <a:rPr lang="ru-RU" sz="4200" b="1">
                <a:latin typeface="Tahoma" pitchFamily="34" charset="0"/>
              </a:rPr>
              <a:t>ЕЛАЕТ</a:t>
            </a:r>
          </a:p>
        </p:txBody>
      </p:sp>
      <p:sp>
        <p:nvSpPr>
          <p:cNvPr id="1149964" name="Rectangle 12"/>
          <p:cNvSpPr>
            <a:spLocks noChangeArrowheads="1"/>
          </p:cNvSpPr>
          <p:nvPr/>
        </p:nvSpPr>
        <p:spPr bwMode="auto">
          <a:xfrm>
            <a:off x="0" y="2970213"/>
            <a:ext cx="9144000" cy="1008062"/>
          </a:xfrm>
          <a:prstGeom prst="rect">
            <a:avLst/>
          </a:prstGeom>
          <a:solidFill>
            <a:srgbClr val="33CC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5600" b="1">
                <a:latin typeface="Tahoma" pitchFamily="34" charset="0"/>
              </a:rPr>
              <a:t>З</a:t>
            </a:r>
            <a:r>
              <a:rPr lang="ru-RU" sz="4200" b="1">
                <a:latin typeface="Tahoma" pitchFamily="34" charset="0"/>
              </a:rPr>
              <a:t>НАТЬ,</a:t>
            </a:r>
          </a:p>
        </p:txBody>
      </p:sp>
      <p:sp>
        <p:nvSpPr>
          <p:cNvPr id="1149965" name="Rectangle 13"/>
          <p:cNvSpPr>
            <a:spLocks noChangeArrowheads="1"/>
          </p:cNvSpPr>
          <p:nvPr/>
        </p:nvSpPr>
        <p:spPr bwMode="auto">
          <a:xfrm>
            <a:off x="0" y="3959225"/>
            <a:ext cx="9144000" cy="1008063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5600" b="1">
                <a:latin typeface="Tahoma" pitchFamily="34" charset="0"/>
              </a:rPr>
              <a:t>Г</a:t>
            </a:r>
            <a:r>
              <a:rPr lang="ru-RU" sz="4200" b="1">
                <a:latin typeface="Tahoma" pitchFamily="34" charset="0"/>
              </a:rPr>
              <a:t>ДЕ</a:t>
            </a:r>
          </a:p>
        </p:txBody>
      </p:sp>
      <p:sp>
        <p:nvSpPr>
          <p:cNvPr id="1149966" name="Rectangle 14"/>
          <p:cNvSpPr>
            <a:spLocks noChangeArrowheads="1"/>
          </p:cNvSpPr>
          <p:nvPr/>
        </p:nvSpPr>
        <p:spPr bwMode="auto">
          <a:xfrm>
            <a:off x="0" y="4949825"/>
            <a:ext cx="9144000" cy="1008063"/>
          </a:xfrm>
          <a:prstGeom prst="rect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5600" b="1">
                <a:latin typeface="Tahoma" pitchFamily="34" charset="0"/>
              </a:rPr>
              <a:t>С</a:t>
            </a:r>
            <a:r>
              <a:rPr lang="ru-RU" sz="4200" b="1">
                <a:latin typeface="Tahoma" pitchFamily="34" charset="0"/>
              </a:rPr>
              <a:t>ИДИТ</a:t>
            </a:r>
          </a:p>
        </p:txBody>
      </p:sp>
      <p:sp>
        <p:nvSpPr>
          <p:cNvPr id="1149967" name="Rectangle 15"/>
          <p:cNvSpPr>
            <a:spLocks noChangeArrowheads="1"/>
          </p:cNvSpPr>
          <p:nvPr/>
        </p:nvSpPr>
        <p:spPr bwMode="auto">
          <a:xfrm>
            <a:off x="0" y="5938838"/>
            <a:ext cx="9144000" cy="1008062"/>
          </a:xfrm>
          <a:prstGeom prst="rect">
            <a:avLst/>
          </a:prstGeom>
          <a:solidFill>
            <a:srgbClr val="99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6700" b="1">
                <a:latin typeface="Tahoma" pitchFamily="34" charset="0"/>
              </a:rPr>
              <a:t>Ф</a:t>
            </a:r>
            <a:r>
              <a:rPr lang="ru-RU" sz="4200" b="1">
                <a:latin typeface="Tahoma" pitchFamily="34" charset="0"/>
              </a:rPr>
              <a:t>АЗАН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9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499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499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499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9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499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499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499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9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499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499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499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9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499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499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499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9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499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499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499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9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499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499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499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9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499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499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499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9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1149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9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149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9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149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0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9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149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9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149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0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9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149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0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9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149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9954" grpId="0" animBg="1"/>
      <p:bldP spid="1149955" grpId="0" animBg="1"/>
      <p:bldP spid="1149956" grpId="0" animBg="1"/>
      <p:bldP spid="1149957" grpId="0" animBg="1"/>
      <p:bldP spid="1149958" grpId="0" animBg="1"/>
      <p:bldP spid="1149959" grpId="0" animBg="1"/>
      <p:bldP spid="1149960" grpId="0" animBg="1"/>
      <p:bldP spid="1149961" grpId="0" animBg="1"/>
      <p:bldP spid="1149962" grpId="0" animBg="1"/>
      <p:bldP spid="1149963" grpId="0" animBg="1"/>
      <p:bldP spid="1149964" grpId="0" animBg="1"/>
      <p:bldP spid="1149965" grpId="0" animBg="1"/>
      <p:bldP spid="1149966" grpId="0" animBg="1"/>
      <p:bldP spid="114996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2" name="Rectangle 4"/>
          <p:cNvSpPr>
            <a:spLocks noGrp="1" noChangeArrowheads="1"/>
          </p:cNvSpPr>
          <p:nvPr>
            <p:ph type="title"/>
          </p:nvPr>
        </p:nvSpPr>
        <p:spPr>
          <a:xfrm>
            <a:off x="1547813" y="260350"/>
            <a:ext cx="6048375" cy="1152525"/>
          </a:xfrm>
        </p:spPr>
        <p:txBody>
          <a:bodyPr/>
          <a:lstStyle/>
          <a:p>
            <a:r>
              <a:rPr lang="ru-RU"/>
              <a:t>Загадки</a:t>
            </a:r>
          </a:p>
        </p:txBody>
      </p:sp>
      <p:sp>
        <p:nvSpPr>
          <p:cNvPr id="119813" name="Rectangle 5"/>
          <p:cNvSpPr>
            <a:spLocks noGrp="1" noChangeArrowheads="1"/>
          </p:cNvSpPr>
          <p:nvPr>
            <p:ph type="body" sz="half" idx="2"/>
          </p:nvPr>
        </p:nvSpPr>
        <p:spPr>
          <a:xfrm>
            <a:off x="4429124" y="1828800"/>
            <a:ext cx="4714876" cy="3657600"/>
          </a:xfrm>
        </p:spPr>
        <p:txBody>
          <a:bodyPr>
            <a:normAutofit/>
          </a:bodyPr>
          <a:lstStyle/>
          <a:p>
            <a:pPr>
              <a:buFontTx/>
              <a:buNone/>
            </a:pPr>
            <a:r>
              <a:rPr lang="ru-RU" sz="2800" b="1" dirty="0"/>
              <a:t>Братцев этих ровно семь.</a:t>
            </a:r>
          </a:p>
          <a:p>
            <a:pPr>
              <a:buFontTx/>
              <a:buNone/>
            </a:pPr>
            <a:r>
              <a:rPr lang="ru-RU" sz="2800" b="1" dirty="0"/>
              <a:t>Вам они известны всем.</a:t>
            </a:r>
          </a:p>
          <a:p>
            <a:pPr>
              <a:buFontTx/>
              <a:buNone/>
            </a:pPr>
            <a:r>
              <a:rPr lang="ru-RU" sz="2800" b="1" dirty="0"/>
              <a:t>Каждую неделю кругом</a:t>
            </a:r>
          </a:p>
          <a:p>
            <a:pPr>
              <a:buFontTx/>
              <a:buNone/>
            </a:pPr>
            <a:r>
              <a:rPr lang="ru-RU" sz="2800" b="1" dirty="0"/>
              <a:t>Ходят братцы друг за другом.</a:t>
            </a:r>
          </a:p>
          <a:p>
            <a:pPr>
              <a:buFontTx/>
              <a:buNone/>
            </a:pPr>
            <a:r>
              <a:rPr lang="ru-RU" sz="2800" b="1" dirty="0"/>
              <a:t>Попрощается последний – </a:t>
            </a:r>
          </a:p>
          <a:p>
            <a:pPr>
              <a:buFontTx/>
              <a:buNone/>
            </a:pPr>
            <a:r>
              <a:rPr lang="ru-RU" sz="2800" b="1" dirty="0"/>
              <a:t>Появляется передний</a:t>
            </a:r>
            <a:r>
              <a:rPr lang="ru-RU" sz="2400" b="1" dirty="0"/>
              <a:t>.</a:t>
            </a:r>
          </a:p>
        </p:txBody>
      </p:sp>
      <p:pic>
        <p:nvPicPr>
          <p:cNvPr id="1043" name="Picture 19" descr="Почемучка — Детский сад № 118 г. Тюмени"/>
          <p:cNvPicPr>
            <a:picLocks noChangeAspect="1" noChangeArrowheads="1"/>
          </p:cNvPicPr>
          <p:nvPr/>
        </p:nvPicPr>
        <p:blipFill>
          <a:blip r:embed="rId2" cstate="print"/>
          <a:srcRect l="19298" t="2934" r="12281" b="6979"/>
          <a:stretch>
            <a:fillRect/>
          </a:stretch>
        </p:blipFill>
        <p:spPr bwMode="auto">
          <a:xfrm>
            <a:off x="1115616" y="1340768"/>
            <a:ext cx="2808312" cy="43924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794" name="Diagram 2"/>
          <p:cNvGraphicFramePr>
            <a:graphicFrameLocks/>
          </p:cNvGraphicFramePr>
          <p:nvPr/>
        </p:nvGraphicFramePr>
        <p:xfrm>
          <a:off x="142875" y="332657"/>
          <a:ext cx="7453461" cy="6264696"/>
        </p:xfrm>
        <a:graphic>
          <a:graphicData uri="http://schemas.openxmlformats.org/drawingml/2006/compatibility">
            <com:legacyDrawing xmlns:com="http://schemas.openxmlformats.org/drawingml/2006/compatibility" spid="_x0000_s33794"/>
          </a:graphicData>
        </a:graphic>
      </p:graphicFrame>
      <p:pic>
        <p:nvPicPr>
          <p:cNvPr id="6" name="Picture 29" descr="lumanare-cifra-7-simpla"/>
          <p:cNvPicPr>
            <a:picLocks noChangeAspect="1" noChangeArrowheads="1"/>
          </p:cNvPicPr>
          <p:nvPr/>
        </p:nvPicPr>
        <p:blipFill>
          <a:blip r:embed="rId3" cstate="print"/>
          <a:srcRect l="33611" t="26056" r="34889" b="33611"/>
          <a:stretch>
            <a:fillRect/>
          </a:stretch>
        </p:blipFill>
        <p:spPr bwMode="auto">
          <a:xfrm>
            <a:off x="2483768" y="1340768"/>
            <a:ext cx="3079155" cy="39403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43042" y="928670"/>
            <a:ext cx="4492849" cy="769441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Понедельник</a:t>
            </a:r>
            <a:endParaRPr lang="ru-RU" sz="4400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1472" y="1928802"/>
            <a:ext cx="3714776" cy="769441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Вторник</a:t>
            </a:r>
            <a:endParaRPr lang="ru-RU" sz="4400" dirty="0">
              <a:solidFill>
                <a:srgbClr val="FFC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500562" y="1571612"/>
            <a:ext cx="3357586" cy="785818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Среда</a:t>
            </a:r>
            <a:endParaRPr lang="ru-RU" sz="4400" dirty="0">
              <a:solidFill>
                <a:srgbClr val="FFFF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357422" y="2714620"/>
            <a:ext cx="5429287" cy="769441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Четверг</a:t>
            </a:r>
            <a:endParaRPr lang="ru-RU" sz="4400" dirty="0">
              <a:solidFill>
                <a:srgbClr val="00B05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642906" y="4071941"/>
            <a:ext cx="2786081" cy="769441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Пятница</a:t>
            </a:r>
            <a:endParaRPr lang="ru-RU" sz="4400" dirty="0">
              <a:solidFill>
                <a:schemeClr val="accent2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357686" y="3857628"/>
            <a:ext cx="4143404" cy="769441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Суббота</a:t>
            </a:r>
            <a:endParaRPr lang="ru-RU" sz="4400" dirty="0">
              <a:solidFill>
                <a:schemeClr val="accent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 rot="20712477">
            <a:off x="4408276" y="5362536"/>
            <a:ext cx="4656402" cy="769441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Воскресенье</a:t>
            </a:r>
            <a:endParaRPr lang="ru-RU" sz="4400" dirty="0">
              <a:solidFill>
                <a:srgbClr val="7030A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143108" y="214291"/>
            <a:ext cx="4357718" cy="769441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Дни недели</a:t>
            </a:r>
            <a:endParaRPr lang="ru-RU" sz="4400" dirty="0">
              <a:solidFill>
                <a:srgbClr val="92D050"/>
              </a:solidFill>
            </a:endParaRPr>
          </a:p>
        </p:txBody>
      </p:sp>
      <p:pic>
        <p:nvPicPr>
          <p:cNvPr id="22" name="Рисунок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2536" y="-315416"/>
            <a:ext cx="2571767" cy="2192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6" grpId="0"/>
      <p:bldP spid="7" grpId="0"/>
      <p:bldP spid="8" grpId="0"/>
      <p:bldP spid="10" grpId="0"/>
      <p:bldP spid="13" grpId="0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85860"/>
            <a:ext cx="9519017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  <a:p>
            <a:pPr eaLnBrk="1" hangingPunct="1"/>
            <a:endParaRPr lang="ru-RU" smtClean="0"/>
          </a:p>
          <a:p>
            <a:pPr eaLnBrk="1" hangingPunct="1"/>
            <a:endParaRPr lang="ru-RU" smtClean="0"/>
          </a:p>
          <a:p>
            <a:pPr eaLnBrk="1" hangingPunct="1"/>
            <a:endParaRPr lang="ru-RU" smtClean="0"/>
          </a:p>
        </p:txBody>
      </p:sp>
      <p:pic>
        <p:nvPicPr>
          <p:cNvPr id="25604" name="Picture 4" descr="DF549AEAD0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5" name="Rectangle 5"/>
          <p:cNvSpPr>
            <a:spLocks noChangeArrowheads="1"/>
          </p:cNvSpPr>
          <p:nvPr/>
        </p:nvSpPr>
        <p:spPr bwMode="auto">
          <a:xfrm>
            <a:off x="2124075" y="908050"/>
            <a:ext cx="4608513" cy="507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dirty="0">
                <a:solidFill>
                  <a:srgbClr val="4F1F73"/>
                </a:solidFill>
              </a:rPr>
              <a:t>Чтоб семёрку написать,</a:t>
            </a:r>
            <a:br>
              <a:rPr lang="ru-RU" sz="2400" dirty="0">
                <a:solidFill>
                  <a:srgbClr val="4F1F73"/>
                </a:solidFill>
              </a:rPr>
            </a:br>
            <a:r>
              <a:rPr lang="ru-RU" sz="2400" dirty="0">
                <a:solidFill>
                  <a:srgbClr val="4F1F73"/>
                </a:solidFill>
              </a:rPr>
              <a:t>Уголок рисуй опять.</a:t>
            </a:r>
            <a:br>
              <a:rPr lang="ru-RU" sz="2400" dirty="0">
                <a:solidFill>
                  <a:srgbClr val="4F1F73"/>
                </a:solidFill>
              </a:rPr>
            </a:br>
            <a:r>
              <a:rPr lang="ru-RU" sz="2400" dirty="0">
                <a:solidFill>
                  <a:srgbClr val="4F1F73"/>
                </a:solidFill>
              </a:rPr>
              <a:t>Сверху вниз от уголка</a:t>
            </a:r>
            <a:br>
              <a:rPr lang="ru-RU" sz="2400" dirty="0">
                <a:solidFill>
                  <a:srgbClr val="4F1F73"/>
                </a:solidFill>
              </a:rPr>
            </a:br>
            <a:r>
              <a:rPr lang="ru-RU" sz="2400" dirty="0">
                <a:solidFill>
                  <a:srgbClr val="4F1F73"/>
                </a:solidFill>
              </a:rPr>
              <a:t>Линию ведёт рука.</a:t>
            </a:r>
          </a:p>
          <a:p>
            <a:pPr algn="ctr"/>
            <a:endParaRPr lang="ru-RU" sz="2400" dirty="0">
              <a:solidFill>
                <a:srgbClr val="4F1F73"/>
              </a:solidFill>
            </a:endParaRPr>
          </a:p>
          <a:p>
            <a:pPr algn="ctr"/>
            <a:r>
              <a:rPr lang="ru-RU" sz="2400" dirty="0">
                <a:solidFill>
                  <a:srgbClr val="4F1F73"/>
                </a:solidFill>
              </a:rPr>
              <a:t/>
            </a:r>
            <a:br>
              <a:rPr lang="ru-RU" sz="2400" dirty="0">
                <a:solidFill>
                  <a:srgbClr val="4F1F73"/>
                </a:solidFill>
              </a:rPr>
            </a:br>
            <a:r>
              <a:rPr lang="ru-RU" sz="2400" dirty="0">
                <a:solidFill>
                  <a:srgbClr val="4F1F73"/>
                </a:solidFill>
              </a:rPr>
              <a:t/>
            </a:r>
            <a:br>
              <a:rPr lang="ru-RU" sz="2400" dirty="0">
                <a:solidFill>
                  <a:srgbClr val="4F1F73"/>
                </a:solidFill>
              </a:rPr>
            </a:br>
            <a:r>
              <a:rPr lang="ru-RU" sz="2400" dirty="0">
                <a:solidFill>
                  <a:srgbClr val="4F1F73"/>
                </a:solidFill>
              </a:rPr>
              <a:t>До конца её тяни,</a:t>
            </a:r>
            <a:br>
              <a:rPr lang="ru-RU" sz="2400" dirty="0">
                <a:solidFill>
                  <a:srgbClr val="4F1F73"/>
                </a:solidFill>
              </a:rPr>
            </a:br>
            <a:r>
              <a:rPr lang="ru-RU" sz="2400" dirty="0">
                <a:solidFill>
                  <a:srgbClr val="4F1F73"/>
                </a:solidFill>
              </a:rPr>
              <a:t>Посредине прочеркни.</a:t>
            </a:r>
            <a:br>
              <a:rPr lang="ru-RU" sz="2400" dirty="0">
                <a:solidFill>
                  <a:srgbClr val="4F1F73"/>
                </a:solidFill>
              </a:rPr>
            </a:br>
            <a:r>
              <a:rPr lang="ru-RU" sz="2400" dirty="0">
                <a:solidFill>
                  <a:srgbClr val="4F1F73"/>
                </a:solidFill>
              </a:rPr>
              <a:t>Эту цифру - </a:t>
            </a:r>
            <a:r>
              <a:rPr lang="ru-RU" sz="2400" dirty="0" err="1">
                <a:solidFill>
                  <a:srgbClr val="4F1F73"/>
                </a:solidFill>
              </a:rPr>
              <a:t>цифру</a:t>
            </a:r>
            <a:r>
              <a:rPr lang="ru-RU" sz="2400" dirty="0">
                <a:solidFill>
                  <a:srgbClr val="4F1F73"/>
                </a:solidFill>
              </a:rPr>
              <a:t> семь,</a:t>
            </a:r>
            <a:br>
              <a:rPr lang="ru-RU" sz="2400" dirty="0">
                <a:solidFill>
                  <a:srgbClr val="4F1F73"/>
                </a:solidFill>
              </a:rPr>
            </a:br>
            <a:r>
              <a:rPr lang="ru-RU" sz="2400" dirty="0">
                <a:solidFill>
                  <a:srgbClr val="4F1F73"/>
                </a:solidFill>
              </a:rPr>
              <a:t>Написать легко совсем!</a:t>
            </a:r>
            <a:r>
              <a:rPr lang="ru-RU" sz="2400" dirty="0">
                <a:solidFill>
                  <a:srgbClr val="B2021B"/>
                </a:solidFill>
              </a:rPr>
              <a:t/>
            </a:r>
            <a:br>
              <a:rPr lang="ru-RU" sz="2400" dirty="0">
                <a:solidFill>
                  <a:srgbClr val="B2021B"/>
                </a:solidFill>
              </a:rPr>
            </a:br>
            <a:r>
              <a:rPr lang="ru-RU" sz="2400" dirty="0">
                <a:solidFill>
                  <a:srgbClr val="B2021B"/>
                </a:solidFill>
              </a:rPr>
              <a:t/>
            </a:r>
            <a:br>
              <a:rPr lang="ru-RU" sz="2400" dirty="0">
                <a:solidFill>
                  <a:srgbClr val="B2021B"/>
                </a:solidFill>
              </a:rPr>
            </a:br>
            <a:r>
              <a:rPr lang="ru-RU" dirty="0">
                <a:solidFill>
                  <a:srgbClr val="B2021B"/>
                </a:solidFill>
              </a:rPr>
              <a:t/>
            </a:r>
            <a:br>
              <a:rPr lang="ru-RU" dirty="0">
                <a:solidFill>
                  <a:srgbClr val="B2021B"/>
                </a:solidFill>
              </a:rPr>
            </a:br>
            <a:endParaRPr lang="ru-RU" dirty="0">
              <a:solidFill>
                <a:srgbClr val="B2021B"/>
              </a:solidFill>
            </a:endParaRPr>
          </a:p>
        </p:txBody>
      </p:sp>
      <p:pic>
        <p:nvPicPr>
          <p:cNvPr id="9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29563" y="22145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7" descr="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86182" y="2500306"/>
            <a:ext cx="1174581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0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1835696" y="634628"/>
            <a:ext cx="5637038" cy="5602684"/>
          </a:xfrm>
          <a:prstGeom prst="rect">
            <a:avLst/>
          </a:prstGeom>
          <a:solidFill>
            <a:schemeClr val="bg1"/>
          </a:solidFill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4" name="Freeform 3"/>
          <p:cNvSpPr>
            <a:spLocks/>
          </p:cNvSpPr>
          <p:nvPr/>
        </p:nvSpPr>
        <p:spPr bwMode="auto">
          <a:xfrm>
            <a:off x="4618211" y="1111224"/>
            <a:ext cx="2252669" cy="292725"/>
          </a:xfrm>
          <a:custGeom>
            <a:avLst/>
            <a:gdLst>
              <a:gd name="T0" fmla="*/ 0 w 1728"/>
              <a:gd name="T1" fmla="*/ 264 h 264"/>
              <a:gd name="T2" fmla="*/ 144 w 1728"/>
              <a:gd name="T3" fmla="*/ 120 h 264"/>
              <a:gd name="T4" fmla="*/ 384 w 1728"/>
              <a:gd name="T5" fmla="*/ 24 h 264"/>
              <a:gd name="T6" fmla="*/ 624 w 1728"/>
              <a:gd name="T7" fmla="*/ 72 h 264"/>
              <a:gd name="T8" fmla="*/ 912 w 1728"/>
              <a:gd name="T9" fmla="*/ 216 h 264"/>
              <a:gd name="T10" fmla="*/ 1104 w 1728"/>
              <a:gd name="T11" fmla="*/ 264 h 264"/>
              <a:gd name="T12" fmla="*/ 1296 w 1728"/>
              <a:gd name="T13" fmla="*/ 216 h 264"/>
              <a:gd name="T14" fmla="*/ 1680 w 1728"/>
              <a:gd name="T15" fmla="*/ 24 h 264"/>
              <a:gd name="T16" fmla="*/ 1584 w 1728"/>
              <a:gd name="T17" fmla="*/ 72 h 264"/>
              <a:gd name="T18" fmla="*/ 1632 w 1728"/>
              <a:gd name="T19" fmla="*/ 72 h 26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728"/>
              <a:gd name="T31" fmla="*/ 0 h 264"/>
              <a:gd name="T32" fmla="*/ 1728 w 1728"/>
              <a:gd name="T33" fmla="*/ 264 h 264"/>
              <a:gd name="connsiteX0" fmla="*/ 0 w 9781"/>
              <a:gd name="connsiteY0" fmla="*/ 9294 h 9294"/>
              <a:gd name="connsiteX1" fmla="*/ 833 w 9781"/>
              <a:gd name="connsiteY1" fmla="*/ 3839 h 9294"/>
              <a:gd name="connsiteX2" fmla="*/ 2222 w 9781"/>
              <a:gd name="connsiteY2" fmla="*/ 203 h 9294"/>
              <a:gd name="connsiteX3" fmla="*/ 3611 w 9781"/>
              <a:gd name="connsiteY3" fmla="*/ 2021 h 9294"/>
              <a:gd name="connsiteX4" fmla="*/ 5278 w 9781"/>
              <a:gd name="connsiteY4" fmla="*/ 7476 h 9294"/>
              <a:gd name="connsiteX5" fmla="*/ 6404 w 9781"/>
              <a:gd name="connsiteY5" fmla="*/ 8773 h 9294"/>
              <a:gd name="connsiteX6" fmla="*/ 7500 w 9781"/>
              <a:gd name="connsiteY6" fmla="*/ 7476 h 9294"/>
              <a:gd name="connsiteX7" fmla="*/ 9722 w 9781"/>
              <a:gd name="connsiteY7" fmla="*/ 203 h 9294"/>
              <a:gd name="connsiteX8" fmla="*/ 9167 w 9781"/>
              <a:gd name="connsiteY8" fmla="*/ 2021 h 9294"/>
              <a:gd name="connsiteX9" fmla="*/ 9444 w 9781"/>
              <a:gd name="connsiteY9" fmla="*/ 2021 h 9294"/>
              <a:gd name="connsiteX0" fmla="*/ 0 w 10000"/>
              <a:gd name="connsiteY0" fmla="*/ 10000 h 10000"/>
              <a:gd name="connsiteX1" fmla="*/ 852 w 10000"/>
              <a:gd name="connsiteY1" fmla="*/ 4131 h 10000"/>
              <a:gd name="connsiteX2" fmla="*/ 2272 w 10000"/>
              <a:gd name="connsiteY2" fmla="*/ 218 h 10000"/>
              <a:gd name="connsiteX3" fmla="*/ 3692 w 10000"/>
              <a:gd name="connsiteY3" fmla="*/ 2175 h 10000"/>
              <a:gd name="connsiteX4" fmla="*/ 5301 w 10000"/>
              <a:gd name="connsiteY4" fmla="*/ 7484 h 10000"/>
              <a:gd name="connsiteX5" fmla="*/ 6547 w 10000"/>
              <a:gd name="connsiteY5" fmla="*/ 9439 h 10000"/>
              <a:gd name="connsiteX6" fmla="*/ 7668 w 10000"/>
              <a:gd name="connsiteY6" fmla="*/ 8044 h 10000"/>
              <a:gd name="connsiteX7" fmla="*/ 9940 w 10000"/>
              <a:gd name="connsiteY7" fmla="*/ 218 h 10000"/>
              <a:gd name="connsiteX8" fmla="*/ 9372 w 10000"/>
              <a:gd name="connsiteY8" fmla="*/ 2175 h 10000"/>
              <a:gd name="connsiteX9" fmla="*/ 9655 w 10000"/>
              <a:gd name="connsiteY9" fmla="*/ 2175 h 10000"/>
              <a:gd name="connsiteX0" fmla="*/ 0 w 10000"/>
              <a:gd name="connsiteY0" fmla="*/ 10000 h 10000"/>
              <a:gd name="connsiteX1" fmla="*/ 852 w 10000"/>
              <a:gd name="connsiteY1" fmla="*/ 4131 h 10000"/>
              <a:gd name="connsiteX2" fmla="*/ 2272 w 10000"/>
              <a:gd name="connsiteY2" fmla="*/ 218 h 10000"/>
              <a:gd name="connsiteX3" fmla="*/ 3692 w 10000"/>
              <a:gd name="connsiteY3" fmla="*/ 2175 h 10000"/>
              <a:gd name="connsiteX4" fmla="*/ 5301 w 10000"/>
              <a:gd name="connsiteY4" fmla="*/ 7484 h 10000"/>
              <a:gd name="connsiteX5" fmla="*/ 6531 w 10000"/>
              <a:gd name="connsiteY5" fmla="*/ 9215 h 10000"/>
              <a:gd name="connsiteX6" fmla="*/ 7668 w 10000"/>
              <a:gd name="connsiteY6" fmla="*/ 8044 h 10000"/>
              <a:gd name="connsiteX7" fmla="*/ 9940 w 10000"/>
              <a:gd name="connsiteY7" fmla="*/ 218 h 10000"/>
              <a:gd name="connsiteX8" fmla="*/ 9372 w 10000"/>
              <a:gd name="connsiteY8" fmla="*/ 2175 h 10000"/>
              <a:gd name="connsiteX9" fmla="*/ 9655 w 10000"/>
              <a:gd name="connsiteY9" fmla="*/ 2175 h 10000"/>
              <a:gd name="connsiteX0" fmla="*/ 0 w 10000"/>
              <a:gd name="connsiteY0" fmla="*/ 9976 h 9976"/>
              <a:gd name="connsiteX1" fmla="*/ 852 w 10000"/>
              <a:gd name="connsiteY1" fmla="*/ 4107 h 9976"/>
              <a:gd name="connsiteX2" fmla="*/ 2272 w 10000"/>
              <a:gd name="connsiteY2" fmla="*/ 194 h 9976"/>
              <a:gd name="connsiteX3" fmla="*/ 3692 w 10000"/>
              <a:gd name="connsiteY3" fmla="*/ 2151 h 9976"/>
              <a:gd name="connsiteX4" fmla="*/ 5301 w 10000"/>
              <a:gd name="connsiteY4" fmla="*/ 7460 h 9976"/>
              <a:gd name="connsiteX5" fmla="*/ 6531 w 10000"/>
              <a:gd name="connsiteY5" fmla="*/ 9191 h 9976"/>
              <a:gd name="connsiteX6" fmla="*/ 7668 w 10000"/>
              <a:gd name="connsiteY6" fmla="*/ 7572 h 9976"/>
              <a:gd name="connsiteX7" fmla="*/ 9940 w 10000"/>
              <a:gd name="connsiteY7" fmla="*/ 194 h 9976"/>
              <a:gd name="connsiteX8" fmla="*/ 9372 w 10000"/>
              <a:gd name="connsiteY8" fmla="*/ 2151 h 9976"/>
              <a:gd name="connsiteX9" fmla="*/ 9655 w 10000"/>
              <a:gd name="connsiteY9" fmla="*/ 2151 h 9976"/>
              <a:gd name="connsiteX0" fmla="*/ 0 w 10000"/>
              <a:gd name="connsiteY0" fmla="*/ 10000 h 10000"/>
              <a:gd name="connsiteX1" fmla="*/ 852 w 10000"/>
              <a:gd name="connsiteY1" fmla="*/ 4117 h 10000"/>
              <a:gd name="connsiteX2" fmla="*/ 2272 w 10000"/>
              <a:gd name="connsiteY2" fmla="*/ 194 h 10000"/>
              <a:gd name="connsiteX3" fmla="*/ 3692 w 10000"/>
              <a:gd name="connsiteY3" fmla="*/ 2156 h 10000"/>
              <a:gd name="connsiteX4" fmla="*/ 5301 w 10000"/>
              <a:gd name="connsiteY4" fmla="*/ 7478 h 10000"/>
              <a:gd name="connsiteX5" fmla="*/ 6499 w 10000"/>
              <a:gd name="connsiteY5" fmla="*/ 8764 h 10000"/>
              <a:gd name="connsiteX6" fmla="*/ 7668 w 10000"/>
              <a:gd name="connsiteY6" fmla="*/ 7590 h 10000"/>
              <a:gd name="connsiteX7" fmla="*/ 9940 w 10000"/>
              <a:gd name="connsiteY7" fmla="*/ 194 h 10000"/>
              <a:gd name="connsiteX8" fmla="*/ 9372 w 10000"/>
              <a:gd name="connsiteY8" fmla="*/ 2156 h 10000"/>
              <a:gd name="connsiteX9" fmla="*/ 9655 w 10000"/>
              <a:gd name="connsiteY9" fmla="*/ 2156 h 10000"/>
              <a:gd name="connsiteX0" fmla="*/ 0 w 10000"/>
              <a:gd name="connsiteY0" fmla="*/ 10000 h 10000"/>
              <a:gd name="connsiteX1" fmla="*/ 852 w 10000"/>
              <a:gd name="connsiteY1" fmla="*/ 4117 h 10000"/>
              <a:gd name="connsiteX2" fmla="*/ 2272 w 10000"/>
              <a:gd name="connsiteY2" fmla="*/ 194 h 10000"/>
              <a:gd name="connsiteX3" fmla="*/ 3692 w 10000"/>
              <a:gd name="connsiteY3" fmla="*/ 2156 h 10000"/>
              <a:gd name="connsiteX4" fmla="*/ 5301 w 10000"/>
              <a:gd name="connsiteY4" fmla="*/ 7478 h 10000"/>
              <a:gd name="connsiteX5" fmla="*/ 6499 w 10000"/>
              <a:gd name="connsiteY5" fmla="*/ 8764 h 10000"/>
              <a:gd name="connsiteX6" fmla="*/ 7668 w 10000"/>
              <a:gd name="connsiteY6" fmla="*/ 7590 h 10000"/>
              <a:gd name="connsiteX7" fmla="*/ 9940 w 10000"/>
              <a:gd name="connsiteY7" fmla="*/ 194 h 10000"/>
              <a:gd name="connsiteX8" fmla="*/ 9372 w 10000"/>
              <a:gd name="connsiteY8" fmla="*/ 2156 h 10000"/>
              <a:gd name="connsiteX9" fmla="*/ 9655 w 10000"/>
              <a:gd name="connsiteY9" fmla="*/ 2156 h 10000"/>
              <a:gd name="connsiteX0" fmla="*/ 0 w 10000"/>
              <a:gd name="connsiteY0" fmla="*/ 10000 h 10000"/>
              <a:gd name="connsiteX1" fmla="*/ 852 w 10000"/>
              <a:gd name="connsiteY1" fmla="*/ 4117 h 10000"/>
              <a:gd name="connsiteX2" fmla="*/ 2272 w 10000"/>
              <a:gd name="connsiteY2" fmla="*/ 194 h 10000"/>
              <a:gd name="connsiteX3" fmla="*/ 3692 w 10000"/>
              <a:gd name="connsiteY3" fmla="*/ 2156 h 10000"/>
              <a:gd name="connsiteX4" fmla="*/ 5301 w 10000"/>
              <a:gd name="connsiteY4" fmla="*/ 7478 h 10000"/>
              <a:gd name="connsiteX5" fmla="*/ 6499 w 10000"/>
              <a:gd name="connsiteY5" fmla="*/ 8764 h 10000"/>
              <a:gd name="connsiteX6" fmla="*/ 7668 w 10000"/>
              <a:gd name="connsiteY6" fmla="*/ 7590 h 10000"/>
              <a:gd name="connsiteX7" fmla="*/ 9940 w 10000"/>
              <a:gd name="connsiteY7" fmla="*/ 194 h 10000"/>
              <a:gd name="connsiteX8" fmla="*/ 9372 w 10000"/>
              <a:gd name="connsiteY8" fmla="*/ 2156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cubicBezTo>
                  <a:pt x="236" y="7875"/>
                  <a:pt x="473" y="5752"/>
                  <a:pt x="852" y="4117"/>
                </a:cubicBezTo>
                <a:cubicBezTo>
                  <a:pt x="1231" y="2483"/>
                  <a:pt x="1798" y="521"/>
                  <a:pt x="2272" y="194"/>
                </a:cubicBezTo>
                <a:cubicBezTo>
                  <a:pt x="2745" y="-132"/>
                  <a:pt x="3187" y="942"/>
                  <a:pt x="3692" y="2156"/>
                </a:cubicBezTo>
                <a:cubicBezTo>
                  <a:pt x="4197" y="3370"/>
                  <a:pt x="4833" y="6377"/>
                  <a:pt x="5301" y="7478"/>
                </a:cubicBezTo>
                <a:cubicBezTo>
                  <a:pt x="5769" y="8579"/>
                  <a:pt x="6105" y="8745"/>
                  <a:pt x="6499" y="8764"/>
                </a:cubicBezTo>
                <a:cubicBezTo>
                  <a:pt x="6893" y="8783"/>
                  <a:pt x="7095" y="9018"/>
                  <a:pt x="7668" y="7590"/>
                </a:cubicBezTo>
                <a:cubicBezTo>
                  <a:pt x="8241" y="6162"/>
                  <a:pt x="9656" y="1101"/>
                  <a:pt x="9940" y="194"/>
                </a:cubicBezTo>
                <a:cubicBezTo>
                  <a:pt x="10224" y="-712"/>
                  <a:pt x="9419" y="1829"/>
                  <a:pt x="9372" y="2156"/>
                </a:cubicBezTo>
              </a:path>
            </a:pathLst>
          </a:custGeom>
          <a:noFill/>
          <a:ln w="139700" cap="rnd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5" name="Line 5"/>
          <p:cNvSpPr>
            <a:spLocks noChangeShapeType="1"/>
          </p:cNvSpPr>
          <p:nvPr/>
        </p:nvSpPr>
        <p:spPr bwMode="auto">
          <a:xfrm>
            <a:off x="5364832" y="3573016"/>
            <a:ext cx="1295400" cy="0"/>
          </a:xfrm>
          <a:prstGeom prst="line">
            <a:avLst/>
          </a:prstGeom>
          <a:noFill/>
          <a:ln w="139700" cap="rnd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 flipH="1">
            <a:off x="5220071" y="1089025"/>
            <a:ext cx="1693128" cy="4679950"/>
          </a:xfrm>
          <a:prstGeom prst="line">
            <a:avLst/>
          </a:prstGeom>
          <a:noFill/>
          <a:ln w="139700" cap="rnd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11" name="Овал 10"/>
          <p:cNvSpPr>
            <a:spLocks/>
          </p:cNvSpPr>
          <p:nvPr/>
        </p:nvSpPr>
        <p:spPr>
          <a:xfrm>
            <a:off x="5267097" y="3491002"/>
            <a:ext cx="168999" cy="16402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>
            <a:spLocks/>
          </p:cNvSpPr>
          <p:nvPr/>
        </p:nvSpPr>
        <p:spPr>
          <a:xfrm>
            <a:off x="4547017" y="1321935"/>
            <a:ext cx="168999" cy="16402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>
            <a:off x="1835696" y="1027336"/>
            <a:ext cx="5637038" cy="0"/>
          </a:xfrm>
          <a:prstGeom prst="line">
            <a:avLst/>
          </a:prstGeom>
          <a:ln w="190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1835696" y="5851872"/>
            <a:ext cx="5637038" cy="0"/>
          </a:xfrm>
          <a:prstGeom prst="line">
            <a:avLst/>
          </a:prstGeom>
          <a:ln w="190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6743" y="3861048"/>
            <a:ext cx="1596945" cy="2880319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7" name="Прямая соединительная линия 16"/>
          <p:cNvCxnSpPr/>
          <p:nvPr/>
        </p:nvCxnSpPr>
        <p:spPr>
          <a:xfrm flipH="1" flipV="1">
            <a:off x="7020271" y="639738"/>
            <a:ext cx="1" cy="5597573"/>
          </a:xfrm>
          <a:prstGeom prst="line">
            <a:avLst/>
          </a:prstGeom>
          <a:ln w="190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44056" y="4036972"/>
            <a:ext cx="920431" cy="2704395"/>
          </a:xfrm>
          <a:prstGeom prst="rect">
            <a:avLst/>
          </a:prstGeom>
          <a:noFill/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6" name="Прямая соединительная линия 15"/>
          <p:cNvCxnSpPr/>
          <p:nvPr/>
        </p:nvCxnSpPr>
        <p:spPr>
          <a:xfrm flipH="1" flipV="1">
            <a:off x="2267743" y="639739"/>
            <a:ext cx="1" cy="5597573"/>
          </a:xfrm>
          <a:prstGeom prst="line">
            <a:avLst/>
          </a:prstGeom>
          <a:ln w="190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8870261">
            <a:off x="4305935" y="-38190"/>
            <a:ext cx="1931228" cy="1448420"/>
          </a:xfrm>
          <a:prstGeom prst="rect">
            <a:avLst/>
          </a:prstGeom>
          <a:noFill/>
          <a:ln>
            <a:noFill/>
          </a:ln>
          <a:effectLst>
            <a:outerShdw blurRad="114300" dist="114300" dir="17880000" sx="95000" sy="95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760104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7.40741E-7 L 0.0257 -0.02778 L 0.05278 -0.03958 C 0.06163 -0.04305 0.06893 -0.03796 0.08229 -0.0368 C 0.09063 -0.03449 0.0974 -0.02963 0.10469 -0.02569 C 0.11198 -0.02176 0.11979 -0.0162 0.12674 -0.01319 L 0.14636 -0.00694 L 0.16302 -0.00555 L 0.17969 -0.00764 L 0.1941 -0.01389 L 0.22361 -0.02986 L 0.25313 -0.04838 " pathEditMode="relative" rAng="0" ptsTypes="FAffaFAAAAAF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56" y="-24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5312 -0.04838 L 0.06423 0.637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44" y="342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552 0.31319 L 0.23177 0.31018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13" y="-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2844" y="0"/>
            <a:ext cx="1886990" cy="2587873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E:\Documents and Settings\Мама\Мои документы\1 класс\Презентация по математике\Картинки для презентации\_________________4dfe759a374bc_150x15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4330" y="0"/>
            <a:ext cx="1529670" cy="2030536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E:\Documents and Settings\Мама\Мои документы\1 класс\Презентация по математике\Картинки для презентации\Ручка-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99848">
            <a:off x="3506943" y="5152129"/>
            <a:ext cx="2680906" cy="15539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6743" y="3861048"/>
            <a:ext cx="1596945" cy="2880319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44056" y="4036972"/>
            <a:ext cx="920431" cy="2704395"/>
          </a:xfrm>
          <a:prstGeom prst="rect">
            <a:avLst/>
          </a:prstGeom>
          <a:noFill/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Хозяин\Desktop\мамины рисунки\osanka.gi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9962" y="737682"/>
            <a:ext cx="5668389" cy="45487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343508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5"/>
          <p:cNvPicPr>
            <a:picLocks noChangeAspect="1" noChangeArrowheads="1"/>
          </p:cNvPicPr>
          <p:nvPr/>
        </p:nvPicPr>
        <p:blipFill>
          <a:blip r:embed="rId2" cstate="print"/>
          <a:srcRect l="1221" r="3693" b="12633"/>
          <a:stretch>
            <a:fillRect/>
          </a:stretch>
        </p:blipFill>
        <p:spPr bwMode="auto">
          <a:xfrm>
            <a:off x="568325" y="476250"/>
            <a:ext cx="7824788" cy="181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TextBox 2"/>
          <p:cNvSpPr txBox="1">
            <a:spLocks noChangeArrowheads="1"/>
          </p:cNvSpPr>
          <p:nvPr/>
        </p:nvSpPr>
        <p:spPr bwMode="auto">
          <a:xfrm>
            <a:off x="568325" y="2781300"/>
            <a:ext cx="792003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3600" b="1" dirty="0"/>
              <a:t>Число 7 в природе и в жизни человека.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 t="4836" r="3465"/>
          <a:stretch>
            <a:fillRect/>
          </a:stretch>
        </p:blipFill>
        <p:spPr bwMode="auto">
          <a:xfrm>
            <a:off x="684213" y="330200"/>
            <a:ext cx="7391400" cy="594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 b="9705"/>
          <a:stretch>
            <a:fillRect/>
          </a:stretch>
        </p:blipFill>
        <p:spPr bwMode="auto">
          <a:xfrm>
            <a:off x="500063" y="476250"/>
            <a:ext cx="8143875" cy="4824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1"/>
          <p:cNvPicPr>
            <a:picLocks noChangeAspect="1" noChangeArrowheads="1"/>
          </p:cNvPicPr>
          <p:nvPr/>
        </p:nvPicPr>
        <p:blipFill>
          <a:blip r:embed="rId2" cstate="print"/>
          <a:srcRect b="13708"/>
          <a:stretch>
            <a:fillRect/>
          </a:stretch>
        </p:blipFill>
        <p:spPr bwMode="auto">
          <a:xfrm>
            <a:off x="395288" y="692150"/>
            <a:ext cx="8424862" cy="453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" name="Прямая со стрелкой 2"/>
          <p:cNvCxnSpPr/>
          <p:nvPr/>
        </p:nvCxnSpPr>
        <p:spPr>
          <a:xfrm flipH="1" flipV="1">
            <a:off x="2555875" y="3321050"/>
            <a:ext cx="1152525" cy="140335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 стрелкой 4"/>
          <p:cNvCxnSpPr/>
          <p:nvPr/>
        </p:nvCxnSpPr>
        <p:spPr>
          <a:xfrm>
            <a:off x="4716463" y="2420938"/>
            <a:ext cx="1727200" cy="64770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2133600"/>
            <a:ext cx="8929718" cy="4224338"/>
          </a:xfrm>
        </p:spPr>
        <p:txBody>
          <a:bodyPr>
            <a:normAutofit fontScale="85000" lnSpcReduction="10000"/>
          </a:bodyPr>
          <a:lstStyle/>
          <a:p>
            <a:pPr>
              <a:buFont typeface="Wingdings" pitchFamily="2" charset="2"/>
              <a:buBlip>
                <a:blip r:embed="rId2"/>
              </a:buBlip>
            </a:pPr>
            <a:r>
              <a:rPr lang="ru-RU" sz="3600" b="1" i="1" dirty="0" smtClean="0">
                <a:solidFill>
                  <a:srgbClr val="002060"/>
                </a:solidFill>
              </a:rPr>
              <a:t>7 дней недели :  понедельник, вторник, среда, четверг, пятница, суббота, </a:t>
            </a:r>
            <a:r>
              <a:rPr lang="ru-RU" sz="3600" b="1" i="1" dirty="0" smtClean="0">
                <a:solidFill>
                  <a:srgbClr val="002060"/>
                </a:solidFill>
              </a:rPr>
              <a:t>воскресенье</a:t>
            </a:r>
            <a:endParaRPr lang="ru-RU" sz="3600" b="1" i="1" dirty="0" smtClean="0">
              <a:solidFill>
                <a:srgbClr val="002060"/>
              </a:solidFill>
            </a:endParaRPr>
          </a:p>
          <a:p>
            <a:pPr>
              <a:buFont typeface="Wingdings" pitchFamily="2" charset="2"/>
              <a:buBlip>
                <a:blip r:embed="rId2"/>
              </a:buBlip>
            </a:pPr>
            <a:r>
              <a:rPr lang="ru-RU" sz="3600" b="1" i="1" dirty="0" smtClean="0">
                <a:solidFill>
                  <a:srgbClr val="002060"/>
                </a:solidFill>
              </a:rPr>
              <a:t>7 чудес </a:t>
            </a:r>
            <a:r>
              <a:rPr lang="ru-RU" sz="3600" b="1" i="1" dirty="0" smtClean="0">
                <a:solidFill>
                  <a:srgbClr val="002060"/>
                </a:solidFill>
              </a:rPr>
              <a:t>света</a:t>
            </a:r>
            <a:endParaRPr lang="ru-RU" sz="3600" b="1" i="1" dirty="0" smtClean="0">
              <a:solidFill>
                <a:srgbClr val="002060"/>
              </a:solidFill>
            </a:endParaRPr>
          </a:p>
          <a:p>
            <a:pPr>
              <a:buFont typeface="Wingdings" pitchFamily="2" charset="2"/>
              <a:buBlip>
                <a:blip r:embed="rId2"/>
              </a:buBlip>
            </a:pPr>
            <a:r>
              <a:rPr lang="ru-RU" sz="3600" b="1" i="1" dirty="0" smtClean="0">
                <a:solidFill>
                  <a:srgbClr val="002060"/>
                </a:solidFill>
              </a:rPr>
              <a:t>7 </a:t>
            </a:r>
            <a:r>
              <a:rPr lang="ru-RU" sz="3600" b="1" i="1" dirty="0" smtClean="0">
                <a:solidFill>
                  <a:srgbClr val="002060"/>
                </a:solidFill>
              </a:rPr>
              <a:t>цветов </a:t>
            </a:r>
            <a:r>
              <a:rPr lang="ru-RU" sz="3600" b="1" i="1" dirty="0" smtClean="0">
                <a:solidFill>
                  <a:srgbClr val="002060"/>
                </a:solidFill>
              </a:rPr>
              <a:t>радуги</a:t>
            </a:r>
          </a:p>
          <a:p>
            <a:pPr>
              <a:buFont typeface="Wingdings" pitchFamily="2" charset="2"/>
              <a:buBlip>
                <a:blip r:embed="rId2"/>
              </a:buBlip>
            </a:pPr>
            <a:r>
              <a:rPr lang="ru-RU" sz="3600" b="1" i="1" dirty="0" smtClean="0">
                <a:solidFill>
                  <a:srgbClr val="002060"/>
                </a:solidFill>
              </a:rPr>
              <a:t>7 нот.</a:t>
            </a:r>
            <a:endParaRPr lang="ru-RU" sz="3600" b="1" i="1" dirty="0" smtClean="0">
              <a:solidFill>
                <a:srgbClr val="002060"/>
              </a:solidFill>
            </a:endParaRPr>
          </a:p>
          <a:p>
            <a:pPr>
              <a:buFont typeface="Wingdings" pitchFamily="2" charset="2"/>
              <a:buBlip>
                <a:blip r:embed="rId2"/>
              </a:buBlip>
            </a:pPr>
            <a:r>
              <a:rPr lang="ru-RU" sz="3600" b="1" i="1" dirty="0" smtClean="0">
                <a:solidFill>
                  <a:srgbClr val="002060"/>
                </a:solidFill>
              </a:rPr>
              <a:t>В сказке «Цветик – </a:t>
            </a:r>
            <a:r>
              <a:rPr lang="ru-RU" sz="3600" b="1" i="1" dirty="0" err="1" smtClean="0">
                <a:solidFill>
                  <a:srgbClr val="002060"/>
                </a:solidFill>
              </a:rPr>
              <a:t>семицветик</a:t>
            </a:r>
            <a:r>
              <a:rPr lang="ru-RU" sz="3600" b="1" i="1" dirty="0" smtClean="0">
                <a:solidFill>
                  <a:srgbClr val="002060"/>
                </a:solidFill>
              </a:rPr>
              <a:t>», </a:t>
            </a:r>
          </a:p>
          <a:p>
            <a:pPr>
              <a:buNone/>
            </a:pPr>
            <a:r>
              <a:rPr lang="ru-RU" sz="3600" b="1" i="1" dirty="0" smtClean="0">
                <a:solidFill>
                  <a:srgbClr val="002060"/>
                </a:solidFill>
              </a:rPr>
              <a:t>   « Белоснежка и семь гномов»,</a:t>
            </a:r>
          </a:p>
          <a:p>
            <a:pPr>
              <a:buNone/>
            </a:pPr>
            <a:r>
              <a:rPr lang="ru-RU" sz="3600" b="1" i="1" dirty="0" smtClean="0">
                <a:solidFill>
                  <a:srgbClr val="002060"/>
                </a:solidFill>
              </a:rPr>
              <a:t> </a:t>
            </a:r>
            <a:r>
              <a:rPr lang="ru-RU" sz="3600" b="1" i="1" dirty="0" smtClean="0">
                <a:solidFill>
                  <a:srgbClr val="002060"/>
                </a:solidFill>
              </a:rPr>
              <a:t>  «Волк и семеро козлят»</a:t>
            </a:r>
          </a:p>
          <a:p>
            <a:endParaRPr lang="ru-RU" sz="3600" b="1" i="1" dirty="0" smtClean="0">
              <a:solidFill>
                <a:srgbClr val="002060"/>
              </a:solidFill>
            </a:endParaRPr>
          </a:p>
          <a:p>
            <a:endParaRPr lang="ru-RU" sz="3600" dirty="0" smtClean="0"/>
          </a:p>
          <a:p>
            <a:pPr>
              <a:buNone/>
            </a:pPr>
            <a:endParaRPr lang="ru-RU" sz="3600" dirty="0" smtClean="0"/>
          </a:p>
          <a:p>
            <a:pPr>
              <a:buFont typeface="Wingdings" pitchFamily="2" charset="2"/>
              <a:buBlip>
                <a:blip r:embed="rId2"/>
              </a:buBlip>
            </a:pPr>
            <a:endParaRPr lang="ru-RU" sz="3600" b="1" i="1" dirty="0" smtClean="0">
              <a:solidFill>
                <a:srgbClr val="002060"/>
              </a:solidFill>
            </a:endParaRPr>
          </a:p>
        </p:txBody>
      </p:sp>
      <p:sp>
        <p:nvSpPr>
          <p:cNvPr id="23555" name="WordArt 4"/>
          <p:cNvSpPr>
            <a:spLocks noChangeArrowheads="1" noChangeShapeType="1" noTextEdit="1"/>
          </p:cNvSpPr>
          <p:nvPr/>
        </p:nvSpPr>
        <p:spPr bwMode="auto">
          <a:xfrm>
            <a:off x="1403350" y="333375"/>
            <a:ext cx="6410325" cy="1582738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5505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магия числа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5" name="Picture 5" descr="SevenWondersOfTheWorl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4605337" cy="6408738"/>
          </a:xfrm>
          <a:prstGeom prst="rect">
            <a:avLst/>
          </a:prstGeom>
          <a:noFill/>
        </p:spPr>
      </p:pic>
      <p:sp>
        <p:nvSpPr>
          <p:cNvPr id="51206" name="Rectangle 6"/>
          <p:cNvSpPr>
            <a:spLocks noGrp="1" noChangeArrowheads="1"/>
          </p:cNvSpPr>
          <p:nvPr>
            <p:ph type="title"/>
          </p:nvPr>
        </p:nvSpPr>
        <p:spPr>
          <a:xfrm>
            <a:off x="4857752" y="0"/>
            <a:ext cx="4286248" cy="5715016"/>
          </a:xfrm>
        </p:spPr>
        <p:txBody>
          <a:bodyPr>
            <a:normAutofit/>
          </a:bodyPr>
          <a:lstStyle/>
          <a:p>
            <a:pPr algn="l"/>
            <a:r>
              <a:rPr lang="ru-RU" sz="4000" dirty="0">
                <a:solidFill>
                  <a:schemeClr val="bg1"/>
                </a:solidFill>
                <a:hlinkClick r:id="rId3"/>
              </a:rPr>
              <a:t>Семь Чудес Света</a:t>
            </a:r>
            <a:r>
              <a:rPr lang="ru-RU" sz="4000" b="0" dirty="0">
                <a:solidFill>
                  <a:schemeClr val="bg1"/>
                </a:solidFill>
              </a:rPr>
              <a:t>  </a:t>
            </a:r>
            <a:r>
              <a:rPr lang="en-US" sz="2800" b="0" dirty="0" smtClean="0">
                <a:solidFill>
                  <a:schemeClr val="bg1"/>
                </a:solidFill>
              </a:rPr>
              <a:t/>
            </a:r>
            <a:br>
              <a:rPr lang="en-US" sz="2800" b="0" dirty="0" smtClean="0">
                <a:solidFill>
                  <a:schemeClr val="bg1"/>
                </a:solidFill>
              </a:rPr>
            </a:br>
            <a:r>
              <a:rPr lang="ru-RU" sz="2800" b="0" dirty="0" smtClean="0"/>
              <a:t>1</a:t>
            </a:r>
            <a:r>
              <a:rPr lang="ru-RU" sz="2800" b="0" dirty="0"/>
              <a:t>. </a:t>
            </a:r>
            <a:r>
              <a:rPr lang="ru-RU" sz="2800" dirty="0"/>
              <a:t>Пирамида </a:t>
            </a:r>
            <a:r>
              <a:rPr lang="ru-RU" sz="2800" dirty="0" smtClean="0"/>
              <a:t>Хеопса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ru-RU" sz="2800" b="0" dirty="0" smtClean="0"/>
              <a:t>2</a:t>
            </a:r>
            <a:r>
              <a:rPr lang="ru-RU" sz="2800" b="0" dirty="0"/>
              <a:t>. </a:t>
            </a:r>
            <a:r>
              <a:rPr lang="ru-RU" sz="2800" dirty="0"/>
              <a:t>Висячие сады Семирамиды</a:t>
            </a:r>
            <a:br>
              <a:rPr lang="ru-RU" sz="2800" dirty="0"/>
            </a:br>
            <a:r>
              <a:rPr lang="ru-RU" sz="2800" b="0" dirty="0"/>
              <a:t>3. </a:t>
            </a:r>
            <a:r>
              <a:rPr lang="ru-RU" sz="2800" dirty="0"/>
              <a:t>Статуя Зевса </a:t>
            </a:r>
            <a:r>
              <a:rPr lang="ru-RU" sz="2800" dirty="0" smtClean="0"/>
              <a:t>в</a:t>
            </a:r>
            <a:r>
              <a:rPr lang="en-US" sz="2800" dirty="0" smtClean="0"/>
              <a:t> </a:t>
            </a:r>
            <a:r>
              <a:rPr lang="ru-RU" sz="2800" dirty="0" smtClean="0"/>
              <a:t>Олимпии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b="0" dirty="0"/>
              <a:t>4. </a:t>
            </a:r>
            <a:r>
              <a:rPr lang="ru-RU" sz="2800" dirty="0"/>
              <a:t>Храм Артемиды в Эфесе</a:t>
            </a:r>
            <a:br>
              <a:rPr lang="ru-RU" sz="2800" dirty="0"/>
            </a:br>
            <a:r>
              <a:rPr lang="ru-RU" sz="2800" b="0" dirty="0"/>
              <a:t>5. </a:t>
            </a:r>
            <a:r>
              <a:rPr lang="ru-RU" sz="2800" dirty="0"/>
              <a:t>Мавзолей в </a:t>
            </a:r>
            <a:r>
              <a:rPr lang="ru-RU" sz="2800" dirty="0" err="1"/>
              <a:t>Галикарнасе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b="0" dirty="0"/>
              <a:t>6. </a:t>
            </a:r>
            <a:r>
              <a:rPr lang="ru-RU" sz="2800" dirty="0"/>
              <a:t>Колосс Родосский</a:t>
            </a:r>
            <a:r>
              <a:rPr lang="en-US" sz="2800" dirty="0"/>
              <a:t/>
            </a:r>
            <a:br>
              <a:rPr lang="en-US" sz="2800" dirty="0"/>
            </a:br>
            <a:r>
              <a:rPr lang="ru-RU" sz="2800" b="0" dirty="0"/>
              <a:t>7. </a:t>
            </a:r>
            <a:r>
              <a:rPr lang="ru-RU" sz="2800" dirty="0"/>
              <a:t>Александрийский маяк</a:t>
            </a:r>
          </a:p>
        </p:txBody>
      </p:sp>
      <p:sp>
        <p:nvSpPr>
          <p:cNvPr id="4" name="Овал 3"/>
          <p:cNvSpPr/>
          <p:nvPr/>
        </p:nvSpPr>
        <p:spPr>
          <a:xfrm>
            <a:off x="251520" y="332656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5" name="Овал 4"/>
          <p:cNvSpPr/>
          <p:nvPr/>
        </p:nvSpPr>
        <p:spPr>
          <a:xfrm>
            <a:off x="323528" y="4869160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7</a:t>
            </a:r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2627784" y="1772816"/>
            <a:ext cx="360040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2555776" y="260648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107504" y="1772816"/>
            <a:ext cx="360040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9" name="Овал 8"/>
          <p:cNvSpPr/>
          <p:nvPr/>
        </p:nvSpPr>
        <p:spPr>
          <a:xfrm>
            <a:off x="323528" y="3356992"/>
            <a:ext cx="360040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10" name="Овал 9"/>
          <p:cNvSpPr/>
          <p:nvPr/>
        </p:nvSpPr>
        <p:spPr>
          <a:xfrm>
            <a:off x="2555776" y="3356992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6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68" name="Rectangle 24"/>
          <p:cNvSpPr>
            <a:spLocks noGrp="1" noChangeArrowheads="1"/>
          </p:cNvSpPr>
          <p:nvPr>
            <p:ph type="body" sz="half" idx="1"/>
          </p:nvPr>
        </p:nvSpPr>
        <p:spPr>
          <a:xfrm>
            <a:off x="611188" y="476250"/>
            <a:ext cx="5905500" cy="3168650"/>
          </a:xfrm>
        </p:spPr>
        <p:txBody>
          <a:bodyPr/>
          <a:lstStyle/>
          <a:p>
            <a:pPr>
              <a:buFontTx/>
              <a:buNone/>
            </a:pPr>
            <a:endParaRPr lang="ru-RU" sz="2800" dirty="0"/>
          </a:p>
        </p:txBody>
      </p:sp>
      <p:pic>
        <p:nvPicPr>
          <p:cNvPr id="108570" name="Picture 26" descr="big_dipper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476672"/>
            <a:ext cx="9075532" cy="583264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2"/>
          <p:cNvSpPr>
            <a:spLocks noGrp="1" noChangeArrowheads="1"/>
          </p:cNvSpPr>
          <p:nvPr>
            <p:ph type="title"/>
          </p:nvPr>
        </p:nvSpPr>
        <p:spPr>
          <a:xfrm>
            <a:off x="827088" y="260350"/>
            <a:ext cx="6945312" cy="700088"/>
          </a:xfrm>
        </p:spPr>
        <p:txBody>
          <a:bodyPr>
            <a:normAutofit fontScale="90000"/>
          </a:bodyPr>
          <a:lstStyle/>
          <a:p>
            <a:r>
              <a:rPr lang="ru-RU" sz="4000"/>
              <a:t>Пословицы</a:t>
            </a:r>
          </a:p>
        </p:txBody>
      </p:sp>
      <p:sp>
        <p:nvSpPr>
          <p:cNvPr id="12902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755650" y="908050"/>
            <a:ext cx="7345363" cy="4249738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Char char="v"/>
            </a:pPr>
            <a:r>
              <a:rPr lang="ru-RU" sz="2800" dirty="0"/>
              <a:t>Сентябрьский час – семь погод у нас.</a:t>
            </a:r>
          </a:p>
          <a:p>
            <a:pPr>
              <a:lnSpc>
                <a:spcPct val="90000"/>
              </a:lnSpc>
              <a:buFont typeface="Wingdings" pitchFamily="2" charset="2"/>
              <a:buChar char="v"/>
            </a:pPr>
            <a:r>
              <a:rPr lang="ru-RU" sz="2800" dirty="0" smtClean="0"/>
              <a:t>Сам </a:t>
            </a:r>
            <a:r>
              <a:rPr lang="ru-RU" sz="2800" dirty="0"/>
              <a:t>не дерусь, семерых не боюсь.</a:t>
            </a:r>
          </a:p>
          <a:p>
            <a:pPr>
              <a:lnSpc>
                <a:spcPct val="90000"/>
              </a:lnSpc>
              <a:buFont typeface="Wingdings" pitchFamily="2" charset="2"/>
              <a:buChar char="v"/>
            </a:pPr>
            <a:r>
              <a:rPr lang="ru-RU" sz="2800" dirty="0"/>
              <a:t>Одна лисица семь волков проведет</a:t>
            </a:r>
            <a:r>
              <a:rPr lang="ru-RU" sz="2800" dirty="0" smtClean="0"/>
              <a:t>.</a:t>
            </a:r>
          </a:p>
          <a:p>
            <a:pPr>
              <a:lnSpc>
                <a:spcPct val="90000"/>
              </a:lnSpc>
              <a:buFont typeface="Wingdings" pitchFamily="2" charset="2"/>
              <a:buChar char="v"/>
            </a:pPr>
            <a:r>
              <a:rPr lang="ru-RU" sz="2800" i="1" dirty="0" smtClean="0"/>
              <a:t>Семеро одного </a:t>
            </a:r>
            <a:r>
              <a:rPr lang="ru-RU" sz="2800" dirty="0" smtClean="0"/>
              <a:t>не ждут.</a:t>
            </a:r>
          </a:p>
          <a:p>
            <a:pPr>
              <a:lnSpc>
                <a:spcPct val="90000"/>
              </a:lnSpc>
              <a:buFont typeface="Wingdings" pitchFamily="2" charset="2"/>
              <a:buChar char="v"/>
            </a:pPr>
            <a:r>
              <a:rPr lang="ru-RU" sz="2800" dirty="0" smtClean="0"/>
              <a:t>Семь раз отмерь, один раз </a:t>
            </a:r>
            <a:r>
              <a:rPr lang="ru-RU" sz="2800" dirty="0" smtClean="0"/>
              <a:t>отрежь</a:t>
            </a:r>
          </a:p>
          <a:p>
            <a:pPr>
              <a:lnSpc>
                <a:spcPct val="90000"/>
              </a:lnSpc>
              <a:buFont typeface="Wingdings" pitchFamily="2" charset="2"/>
              <a:buChar char="v"/>
            </a:pPr>
            <a:r>
              <a:rPr lang="ru-RU" sz="2800" dirty="0" smtClean="0"/>
              <a:t>Семь вёрст – не </a:t>
            </a:r>
            <a:r>
              <a:rPr lang="ru-RU" sz="2800" dirty="0" smtClean="0"/>
              <a:t>крюк.</a:t>
            </a:r>
          </a:p>
          <a:p>
            <a:pPr>
              <a:lnSpc>
                <a:spcPct val="90000"/>
              </a:lnSpc>
              <a:buFont typeface="Wingdings" pitchFamily="2" charset="2"/>
              <a:buChar char="v"/>
            </a:pPr>
            <a:r>
              <a:rPr lang="ru-RU" sz="2800" dirty="0" smtClean="0"/>
              <a:t>Чем </a:t>
            </a:r>
            <a:r>
              <a:rPr lang="ru-RU" sz="2800" dirty="0" smtClean="0"/>
              <a:t>семерых посылать, лучше самому побывать</a:t>
            </a:r>
            <a:endParaRPr lang="ru-RU" sz="2800" dirty="0"/>
          </a:p>
        </p:txBody>
      </p:sp>
      <p:pic>
        <p:nvPicPr>
          <p:cNvPr id="129028" name="Picture 4" descr="lumanare-cifra-7-simpla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 l="34909" t="26460" r="34663" b="32375"/>
          <a:stretch>
            <a:fillRect/>
          </a:stretch>
        </p:blipFill>
        <p:spPr>
          <a:xfrm>
            <a:off x="7308850" y="5013325"/>
            <a:ext cx="1223963" cy="16557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2"/>
          <p:cNvSpPr>
            <a:spLocks noGrp="1" noChangeArrowheads="1"/>
          </p:cNvSpPr>
          <p:nvPr>
            <p:ph type="title"/>
          </p:nvPr>
        </p:nvSpPr>
        <p:spPr>
          <a:xfrm>
            <a:off x="827088" y="260350"/>
            <a:ext cx="6945312" cy="700088"/>
          </a:xfrm>
        </p:spPr>
        <p:txBody>
          <a:bodyPr>
            <a:normAutofit fontScale="90000"/>
          </a:bodyPr>
          <a:lstStyle/>
          <a:p>
            <a:r>
              <a:rPr lang="ru-RU" sz="4000"/>
              <a:t>Поговорки</a:t>
            </a:r>
          </a:p>
        </p:txBody>
      </p:sp>
      <p:sp>
        <p:nvSpPr>
          <p:cNvPr id="13107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755650" y="908050"/>
            <a:ext cx="6480175" cy="4249738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Char char="v"/>
            </a:pPr>
            <a:r>
              <a:rPr lang="ru-RU" sz="2800" dirty="0"/>
              <a:t>Семь пятниц на неделе.</a:t>
            </a:r>
          </a:p>
          <a:p>
            <a:pPr>
              <a:lnSpc>
                <a:spcPct val="90000"/>
              </a:lnSpc>
              <a:buFont typeface="Wingdings" pitchFamily="2" charset="2"/>
              <a:buChar char="v"/>
            </a:pPr>
            <a:r>
              <a:rPr lang="ru-RU" sz="2800" dirty="0" smtClean="0"/>
              <a:t>Седьмая </a:t>
            </a:r>
            <a:r>
              <a:rPr lang="ru-RU" sz="2800" dirty="0"/>
              <a:t>вода на киселе.</a:t>
            </a:r>
          </a:p>
          <a:p>
            <a:pPr>
              <a:lnSpc>
                <a:spcPct val="90000"/>
              </a:lnSpc>
              <a:buFont typeface="Wingdings" pitchFamily="2" charset="2"/>
              <a:buChar char="v"/>
            </a:pPr>
            <a:r>
              <a:rPr lang="ru-RU" sz="2800" dirty="0"/>
              <a:t>Работать до седьмого пота.</a:t>
            </a:r>
          </a:p>
          <a:p>
            <a:pPr>
              <a:lnSpc>
                <a:spcPct val="90000"/>
              </a:lnSpc>
              <a:buFont typeface="Wingdings" pitchFamily="2" charset="2"/>
              <a:buChar char="v"/>
            </a:pPr>
            <a:r>
              <a:rPr lang="ru-RU" sz="2800" dirty="0"/>
              <a:t>Семь пядей во лбу.</a:t>
            </a:r>
          </a:p>
          <a:p>
            <a:pPr>
              <a:lnSpc>
                <a:spcPct val="90000"/>
              </a:lnSpc>
              <a:buFont typeface="Wingdings" pitchFamily="2" charset="2"/>
              <a:buChar char="v"/>
            </a:pPr>
            <a:r>
              <a:rPr lang="ru-RU" sz="2800" dirty="0"/>
              <a:t>Тайна за семью печатями.</a:t>
            </a:r>
          </a:p>
          <a:p>
            <a:pPr>
              <a:lnSpc>
                <a:spcPct val="90000"/>
              </a:lnSpc>
              <a:buFont typeface="Wingdings" pitchFamily="2" charset="2"/>
              <a:buChar char="v"/>
            </a:pPr>
            <a:r>
              <a:rPr lang="ru-RU" sz="2800" dirty="0"/>
              <a:t>За семью морями.</a:t>
            </a:r>
          </a:p>
          <a:p>
            <a:pPr>
              <a:lnSpc>
                <a:spcPct val="90000"/>
              </a:lnSpc>
              <a:buFont typeface="Wingdings" pitchFamily="2" charset="2"/>
              <a:buChar char="v"/>
            </a:pPr>
            <a:r>
              <a:rPr lang="ru-RU" sz="2800" dirty="0"/>
              <a:t>На седьмом небе.</a:t>
            </a:r>
          </a:p>
          <a:p>
            <a:pPr>
              <a:lnSpc>
                <a:spcPct val="90000"/>
              </a:lnSpc>
              <a:buFont typeface="Wingdings" pitchFamily="2" charset="2"/>
              <a:buChar char="v"/>
            </a:pPr>
            <a:r>
              <a:rPr lang="ru-RU" sz="2800" dirty="0"/>
              <a:t>Семимильными шагами.</a:t>
            </a:r>
          </a:p>
        </p:txBody>
      </p:sp>
      <p:pic>
        <p:nvPicPr>
          <p:cNvPr id="131076" name="Picture 4" descr="lumanare-cifra-7-simpla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 l="34909" t="26460" r="34663" b="32375"/>
          <a:stretch>
            <a:fillRect/>
          </a:stretch>
        </p:blipFill>
        <p:spPr>
          <a:xfrm>
            <a:off x="7308850" y="5013325"/>
            <a:ext cx="1223963" cy="16557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62184" y="142852"/>
            <a:ext cx="445308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Сказки</a:t>
            </a:r>
            <a:endParaRPr lang="ru-RU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pic>
        <p:nvPicPr>
          <p:cNvPr id="4" name="Рисунок 3" descr="волк и 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34" y="928670"/>
            <a:ext cx="3929090" cy="2714644"/>
          </a:xfrm>
          <a:prstGeom prst="rect">
            <a:avLst/>
          </a:prstGeom>
        </p:spPr>
      </p:pic>
      <p:pic>
        <p:nvPicPr>
          <p:cNvPr id="5" name="Рисунок 4" descr="цветик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29124" y="928670"/>
            <a:ext cx="4214842" cy="2714644"/>
          </a:xfrm>
          <a:prstGeom prst="rect">
            <a:avLst/>
          </a:prstGeom>
        </p:spPr>
      </p:pic>
      <p:pic>
        <p:nvPicPr>
          <p:cNvPr id="6" name="Рисунок 5" descr="белоснежка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59632" y="3717032"/>
            <a:ext cx="3000396" cy="2786082"/>
          </a:xfrm>
          <a:prstGeom prst="rect">
            <a:avLst/>
          </a:prstGeom>
        </p:spPr>
      </p:pic>
      <p:pic>
        <p:nvPicPr>
          <p:cNvPr id="8" name="Рисунок 7" descr="о царевне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72000" y="3717032"/>
            <a:ext cx="2714644" cy="2857519"/>
          </a:xfrm>
          <a:prstGeom prst="rect">
            <a:avLst/>
          </a:prstGeom>
        </p:spPr>
      </p:pic>
      <p:pic>
        <p:nvPicPr>
          <p:cNvPr id="9" name="Рисунок 2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285784" y="-285776"/>
            <a:ext cx="2571767" cy="2192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76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bel1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2643182"/>
            <a:ext cx="2787650" cy="303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AutoShape 7"/>
          <p:cNvSpPr>
            <a:spLocks noChangeArrowheads="1"/>
          </p:cNvSpPr>
          <p:nvPr/>
        </p:nvSpPr>
        <p:spPr bwMode="auto">
          <a:xfrm rot="474004">
            <a:off x="3301759" y="2033664"/>
            <a:ext cx="4754562" cy="1595438"/>
          </a:xfrm>
          <a:prstGeom prst="wedgeEllipseCallout">
            <a:avLst>
              <a:gd name="adj1" fmla="val -43750"/>
              <a:gd name="adj2" fmla="val 70000"/>
            </a:avLst>
          </a:prstGeom>
          <a:solidFill>
            <a:srgbClr val="66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44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Georgia"/>
              </a:rPr>
              <a:t>Сколько?</a:t>
            </a:r>
            <a:endParaRPr lang="ru-RU" sz="44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FF"/>
              </a:solidFill>
              <a:latin typeface="Georgia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1472" y="642918"/>
            <a:ext cx="80010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2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Georgia" pitchFamily="18" charset="0"/>
              </a:rPr>
              <a:t>Мыслительная  минутка</a:t>
            </a:r>
            <a:endParaRPr lang="ru-RU" sz="36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2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E:\Documents and Settings\Мама\Мои документы\1 класс\Презентация по математике\Картинки для презентации\176069-Sepi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51494"/>
            <a:ext cx="4044653" cy="303349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E:\Documents and Settings\Мама\Мои документы\1 класс\Презентация по математике\Картинки для презентации\0112200602331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1133" y="251494"/>
            <a:ext cx="4292388" cy="303349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E:\Documents and Settings\Мама\Мои документы\1 класс\Презентация по математике\Картинки для презентации\97020_03_w464_h260_fc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5187" y="3645024"/>
            <a:ext cx="4933626" cy="276453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6743" y="3861048"/>
            <a:ext cx="1596945" cy="2880319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44056" y="4036972"/>
            <a:ext cx="920431" cy="2704395"/>
          </a:xfrm>
          <a:prstGeom prst="rect">
            <a:avLst/>
          </a:prstGeom>
          <a:noFill/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075000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Группа 11"/>
          <p:cNvGrpSpPr/>
          <p:nvPr/>
        </p:nvGrpSpPr>
        <p:grpSpPr>
          <a:xfrm>
            <a:off x="1324582" y="980728"/>
            <a:ext cx="2577967" cy="1188133"/>
            <a:chOff x="1706001" y="1412775"/>
            <a:chExt cx="2577967" cy="1188133"/>
          </a:xfrm>
        </p:grpSpPr>
        <p:grpSp>
          <p:nvGrpSpPr>
            <p:cNvPr id="62" name="Группа 61"/>
            <p:cNvGrpSpPr>
              <a:grpSpLocks noChangeAspect="1"/>
            </p:cNvGrpSpPr>
            <p:nvPr/>
          </p:nvGrpSpPr>
          <p:grpSpPr>
            <a:xfrm>
              <a:off x="1706001" y="1412775"/>
              <a:ext cx="1188132" cy="1188132"/>
              <a:chOff x="1403648" y="1268760"/>
              <a:chExt cx="792088" cy="792088"/>
            </a:xfrm>
          </p:grpSpPr>
          <p:sp>
            <p:nvSpPr>
              <p:cNvPr id="63" name="Скругленный прямоугольник 62"/>
              <p:cNvSpPr/>
              <p:nvPr/>
            </p:nvSpPr>
            <p:spPr>
              <a:xfrm>
                <a:off x="1403648" y="1268760"/>
                <a:ext cx="792088" cy="792088"/>
              </a:xfrm>
              <a:prstGeom prst="roundRect">
                <a:avLst/>
              </a:prstGeom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4" name="Овал 63"/>
              <p:cNvSpPr/>
              <p:nvPr/>
            </p:nvSpPr>
            <p:spPr>
              <a:xfrm>
                <a:off x="1489945" y="1355057"/>
                <a:ext cx="144016" cy="144016"/>
              </a:xfrm>
              <a:prstGeom prst="ellipse">
                <a:avLst/>
              </a:prstGeom>
            </p:spPr>
            <p:style>
              <a:lnRef idx="0">
                <a:schemeClr val="dk1"/>
              </a:lnRef>
              <a:fillRef idx="3">
                <a:schemeClr val="dk1"/>
              </a:fillRef>
              <a:effectRef idx="3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5" name="Овал 64"/>
              <p:cNvSpPr/>
              <p:nvPr/>
            </p:nvSpPr>
            <p:spPr>
              <a:xfrm>
                <a:off x="1960660" y="1355057"/>
                <a:ext cx="144016" cy="144016"/>
              </a:xfrm>
              <a:prstGeom prst="ellipse">
                <a:avLst/>
              </a:prstGeom>
            </p:spPr>
            <p:style>
              <a:lnRef idx="0">
                <a:schemeClr val="dk1"/>
              </a:lnRef>
              <a:fillRef idx="3">
                <a:schemeClr val="dk1"/>
              </a:fillRef>
              <a:effectRef idx="3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6" name="Овал 65"/>
              <p:cNvSpPr/>
              <p:nvPr/>
            </p:nvSpPr>
            <p:spPr>
              <a:xfrm>
                <a:off x="1489945" y="1821009"/>
                <a:ext cx="144016" cy="144016"/>
              </a:xfrm>
              <a:prstGeom prst="ellipse">
                <a:avLst/>
              </a:prstGeom>
            </p:spPr>
            <p:style>
              <a:lnRef idx="0">
                <a:schemeClr val="dk1"/>
              </a:lnRef>
              <a:fillRef idx="3">
                <a:schemeClr val="dk1"/>
              </a:fillRef>
              <a:effectRef idx="3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7" name="Овал 66"/>
              <p:cNvSpPr/>
              <p:nvPr/>
            </p:nvSpPr>
            <p:spPr>
              <a:xfrm>
                <a:off x="1960660" y="1821009"/>
                <a:ext cx="144016" cy="144016"/>
              </a:xfrm>
              <a:prstGeom prst="ellipse">
                <a:avLst/>
              </a:prstGeom>
            </p:spPr>
            <p:style>
              <a:lnRef idx="0">
                <a:schemeClr val="dk1"/>
              </a:lnRef>
              <a:fillRef idx="3">
                <a:schemeClr val="dk1"/>
              </a:fillRef>
              <a:effectRef idx="3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8" name="Овал 67"/>
              <p:cNvSpPr/>
              <p:nvPr/>
            </p:nvSpPr>
            <p:spPr>
              <a:xfrm>
                <a:off x="1727684" y="1590133"/>
                <a:ext cx="144016" cy="144016"/>
              </a:xfrm>
              <a:prstGeom prst="ellipse">
                <a:avLst/>
              </a:prstGeom>
            </p:spPr>
            <p:style>
              <a:lnRef idx="0">
                <a:schemeClr val="dk1"/>
              </a:lnRef>
              <a:fillRef idx="3">
                <a:schemeClr val="dk1"/>
              </a:fillRef>
              <a:effectRef idx="3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69" name="Группа 68"/>
            <p:cNvGrpSpPr>
              <a:grpSpLocks noChangeAspect="1"/>
            </p:cNvGrpSpPr>
            <p:nvPr/>
          </p:nvGrpSpPr>
          <p:grpSpPr>
            <a:xfrm>
              <a:off x="3095836" y="1412776"/>
              <a:ext cx="1188132" cy="1188132"/>
              <a:chOff x="1403648" y="1268760"/>
              <a:chExt cx="792088" cy="792088"/>
            </a:xfrm>
          </p:grpSpPr>
          <p:sp>
            <p:nvSpPr>
              <p:cNvPr id="70" name="Скругленный прямоугольник 69"/>
              <p:cNvSpPr/>
              <p:nvPr/>
            </p:nvSpPr>
            <p:spPr>
              <a:xfrm>
                <a:off x="1403648" y="1268760"/>
                <a:ext cx="792088" cy="792088"/>
              </a:xfrm>
              <a:prstGeom prst="roundRect">
                <a:avLst/>
              </a:prstGeom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1" name="Овал 70"/>
              <p:cNvSpPr/>
              <p:nvPr/>
            </p:nvSpPr>
            <p:spPr>
              <a:xfrm>
                <a:off x="1960660" y="1355057"/>
                <a:ext cx="144016" cy="144016"/>
              </a:xfrm>
              <a:prstGeom prst="ellipse">
                <a:avLst/>
              </a:prstGeom>
            </p:spPr>
            <p:style>
              <a:lnRef idx="0">
                <a:schemeClr val="dk1"/>
              </a:lnRef>
              <a:fillRef idx="3">
                <a:schemeClr val="dk1"/>
              </a:fillRef>
              <a:effectRef idx="3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2" name="Овал 71"/>
              <p:cNvSpPr/>
              <p:nvPr/>
            </p:nvSpPr>
            <p:spPr>
              <a:xfrm>
                <a:off x="1489945" y="1821009"/>
                <a:ext cx="144016" cy="144016"/>
              </a:xfrm>
              <a:prstGeom prst="ellipse">
                <a:avLst/>
              </a:prstGeom>
            </p:spPr>
            <p:style>
              <a:lnRef idx="0">
                <a:schemeClr val="dk1"/>
              </a:lnRef>
              <a:fillRef idx="3">
                <a:schemeClr val="dk1"/>
              </a:fillRef>
              <a:effectRef idx="3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87" name="Группа 86"/>
          <p:cNvGrpSpPr/>
          <p:nvPr/>
        </p:nvGrpSpPr>
        <p:grpSpPr>
          <a:xfrm>
            <a:off x="5227131" y="980728"/>
            <a:ext cx="2592288" cy="1190795"/>
            <a:chOff x="5292080" y="1412776"/>
            <a:chExt cx="2592288" cy="1190795"/>
          </a:xfrm>
        </p:grpSpPr>
        <p:grpSp>
          <p:nvGrpSpPr>
            <p:cNvPr id="73" name="Группа 72"/>
            <p:cNvGrpSpPr>
              <a:grpSpLocks noChangeAspect="1"/>
            </p:cNvGrpSpPr>
            <p:nvPr/>
          </p:nvGrpSpPr>
          <p:grpSpPr>
            <a:xfrm>
              <a:off x="5292080" y="1415439"/>
              <a:ext cx="1188132" cy="1188132"/>
              <a:chOff x="1403648" y="1268760"/>
              <a:chExt cx="792088" cy="792088"/>
            </a:xfrm>
          </p:grpSpPr>
          <p:sp>
            <p:nvSpPr>
              <p:cNvPr id="74" name="Скругленный прямоугольник 73"/>
              <p:cNvSpPr/>
              <p:nvPr/>
            </p:nvSpPr>
            <p:spPr>
              <a:xfrm>
                <a:off x="1403648" y="1268760"/>
                <a:ext cx="792088" cy="792088"/>
              </a:xfrm>
              <a:prstGeom prst="roundRect">
                <a:avLst/>
              </a:prstGeom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5" name="Овал 74"/>
              <p:cNvSpPr/>
              <p:nvPr/>
            </p:nvSpPr>
            <p:spPr>
              <a:xfrm>
                <a:off x="1489945" y="1355057"/>
                <a:ext cx="144016" cy="144016"/>
              </a:xfrm>
              <a:prstGeom prst="ellipse">
                <a:avLst/>
              </a:prstGeom>
            </p:spPr>
            <p:style>
              <a:lnRef idx="0">
                <a:schemeClr val="dk1"/>
              </a:lnRef>
              <a:fillRef idx="3">
                <a:schemeClr val="dk1"/>
              </a:fillRef>
              <a:effectRef idx="3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6" name="Овал 75"/>
              <p:cNvSpPr/>
              <p:nvPr/>
            </p:nvSpPr>
            <p:spPr>
              <a:xfrm>
                <a:off x="1960660" y="1355057"/>
                <a:ext cx="144016" cy="144016"/>
              </a:xfrm>
              <a:prstGeom prst="ellipse">
                <a:avLst/>
              </a:prstGeom>
            </p:spPr>
            <p:style>
              <a:lnRef idx="0">
                <a:schemeClr val="dk1"/>
              </a:lnRef>
              <a:fillRef idx="3">
                <a:schemeClr val="dk1"/>
              </a:fillRef>
              <a:effectRef idx="3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7" name="Овал 76"/>
              <p:cNvSpPr/>
              <p:nvPr/>
            </p:nvSpPr>
            <p:spPr>
              <a:xfrm>
                <a:off x="1489945" y="1821009"/>
                <a:ext cx="144016" cy="144016"/>
              </a:xfrm>
              <a:prstGeom prst="ellipse">
                <a:avLst/>
              </a:prstGeom>
            </p:spPr>
            <p:style>
              <a:lnRef idx="0">
                <a:schemeClr val="dk1"/>
              </a:lnRef>
              <a:fillRef idx="3">
                <a:schemeClr val="dk1"/>
              </a:fillRef>
              <a:effectRef idx="3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8" name="Овал 77"/>
              <p:cNvSpPr/>
              <p:nvPr/>
            </p:nvSpPr>
            <p:spPr>
              <a:xfrm>
                <a:off x="1960660" y="1821009"/>
                <a:ext cx="144016" cy="144016"/>
              </a:xfrm>
              <a:prstGeom prst="ellipse">
                <a:avLst/>
              </a:prstGeom>
            </p:spPr>
            <p:style>
              <a:lnRef idx="0">
                <a:schemeClr val="dk1"/>
              </a:lnRef>
              <a:fillRef idx="3">
                <a:schemeClr val="dk1"/>
              </a:fillRef>
              <a:effectRef idx="3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79" name="Группа 78"/>
            <p:cNvGrpSpPr>
              <a:grpSpLocks noChangeAspect="1"/>
            </p:cNvGrpSpPr>
            <p:nvPr/>
          </p:nvGrpSpPr>
          <p:grpSpPr>
            <a:xfrm>
              <a:off x="6696236" y="1412776"/>
              <a:ext cx="1188132" cy="1188132"/>
              <a:chOff x="1403648" y="1268760"/>
              <a:chExt cx="792088" cy="792088"/>
            </a:xfrm>
          </p:grpSpPr>
          <p:sp>
            <p:nvSpPr>
              <p:cNvPr id="80" name="Скругленный прямоугольник 79"/>
              <p:cNvSpPr/>
              <p:nvPr/>
            </p:nvSpPr>
            <p:spPr>
              <a:xfrm>
                <a:off x="1403648" y="1268760"/>
                <a:ext cx="792088" cy="792088"/>
              </a:xfrm>
              <a:prstGeom prst="roundRect">
                <a:avLst/>
              </a:prstGeom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1" name="Овал 80"/>
              <p:cNvSpPr/>
              <p:nvPr/>
            </p:nvSpPr>
            <p:spPr>
              <a:xfrm>
                <a:off x="1960660" y="1355057"/>
                <a:ext cx="144016" cy="144016"/>
              </a:xfrm>
              <a:prstGeom prst="ellipse">
                <a:avLst/>
              </a:prstGeom>
            </p:spPr>
            <p:style>
              <a:lnRef idx="0">
                <a:schemeClr val="dk1"/>
              </a:lnRef>
              <a:fillRef idx="3">
                <a:schemeClr val="dk1"/>
              </a:fillRef>
              <a:effectRef idx="3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2" name="Овал 81"/>
              <p:cNvSpPr/>
              <p:nvPr/>
            </p:nvSpPr>
            <p:spPr>
              <a:xfrm>
                <a:off x="1489945" y="1821009"/>
                <a:ext cx="144016" cy="144016"/>
              </a:xfrm>
              <a:prstGeom prst="ellipse">
                <a:avLst/>
              </a:prstGeom>
            </p:spPr>
            <p:style>
              <a:lnRef idx="0">
                <a:schemeClr val="dk1"/>
              </a:lnRef>
              <a:fillRef idx="3">
                <a:schemeClr val="dk1"/>
              </a:fillRef>
              <a:effectRef idx="3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3" name="Овал 82"/>
              <p:cNvSpPr/>
              <p:nvPr/>
            </p:nvSpPr>
            <p:spPr>
              <a:xfrm>
                <a:off x="1727684" y="1590133"/>
                <a:ext cx="144016" cy="144016"/>
              </a:xfrm>
              <a:prstGeom prst="ellipse">
                <a:avLst/>
              </a:prstGeom>
            </p:spPr>
            <p:style>
              <a:lnRef idx="0">
                <a:schemeClr val="dk1"/>
              </a:lnRef>
              <a:fillRef idx="3">
                <a:schemeClr val="dk1"/>
              </a:fillRef>
              <a:effectRef idx="3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88" name="Группа 87"/>
          <p:cNvGrpSpPr/>
          <p:nvPr/>
        </p:nvGrpSpPr>
        <p:grpSpPr>
          <a:xfrm>
            <a:off x="3275856" y="3789040"/>
            <a:ext cx="2592288" cy="1188132"/>
            <a:chOff x="3491880" y="3789040"/>
            <a:chExt cx="2592288" cy="1188132"/>
          </a:xfrm>
        </p:grpSpPr>
        <p:grpSp>
          <p:nvGrpSpPr>
            <p:cNvPr id="54" name="Группа 53"/>
            <p:cNvGrpSpPr>
              <a:grpSpLocks noChangeAspect="1"/>
            </p:cNvGrpSpPr>
            <p:nvPr/>
          </p:nvGrpSpPr>
          <p:grpSpPr>
            <a:xfrm>
              <a:off x="3491880" y="3789040"/>
              <a:ext cx="1188132" cy="1188132"/>
              <a:chOff x="1403648" y="1268760"/>
              <a:chExt cx="792088" cy="792088"/>
            </a:xfrm>
          </p:grpSpPr>
          <p:sp>
            <p:nvSpPr>
              <p:cNvPr id="55" name="Скругленный прямоугольник 54"/>
              <p:cNvSpPr/>
              <p:nvPr/>
            </p:nvSpPr>
            <p:spPr>
              <a:xfrm>
                <a:off x="1403648" y="1268760"/>
                <a:ext cx="792088" cy="792088"/>
              </a:xfrm>
              <a:prstGeom prst="roundRect">
                <a:avLst/>
              </a:prstGeom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6" name="Овал 55"/>
              <p:cNvSpPr/>
              <p:nvPr/>
            </p:nvSpPr>
            <p:spPr>
              <a:xfrm>
                <a:off x="1489945" y="1355057"/>
                <a:ext cx="144016" cy="144016"/>
              </a:xfrm>
              <a:prstGeom prst="ellipse">
                <a:avLst/>
              </a:prstGeom>
            </p:spPr>
            <p:style>
              <a:lnRef idx="0">
                <a:schemeClr val="dk1"/>
              </a:lnRef>
              <a:fillRef idx="3">
                <a:schemeClr val="dk1"/>
              </a:fillRef>
              <a:effectRef idx="3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7" name="Овал 56"/>
              <p:cNvSpPr/>
              <p:nvPr/>
            </p:nvSpPr>
            <p:spPr>
              <a:xfrm>
                <a:off x="1960660" y="1355057"/>
                <a:ext cx="144016" cy="144016"/>
              </a:xfrm>
              <a:prstGeom prst="ellipse">
                <a:avLst/>
              </a:prstGeom>
            </p:spPr>
            <p:style>
              <a:lnRef idx="0">
                <a:schemeClr val="dk1"/>
              </a:lnRef>
              <a:fillRef idx="3">
                <a:schemeClr val="dk1"/>
              </a:fillRef>
              <a:effectRef idx="3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8" name="Овал 57"/>
              <p:cNvSpPr/>
              <p:nvPr/>
            </p:nvSpPr>
            <p:spPr>
              <a:xfrm>
                <a:off x="1727684" y="1355057"/>
                <a:ext cx="144016" cy="144016"/>
              </a:xfrm>
              <a:prstGeom prst="ellipse">
                <a:avLst/>
              </a:prstGeom>
            </p:spPr>
            <p:style>
              <a:lnRef idx="0">
                <a:schemeClr val="dk1"/>
              </a:lnRef>
              <a:fillRef idx="3">
                <a:schemeClr val="dk1"/>
              </a:fillRef>
              <a:effectRef idx="3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9" name="Овал 58"/>
              <p:cNvSpPr/>
              <p:nvPr/>
            </p:nvSpPr>
            <p:spPr>
              <a:xfrm>
                <a:off x="1489945" y="1821009"/>
                <a:ext cx="144016" cy="144016"/>
              </a:xfrm>
              <a:prstGeom prst="ellipse">
                <a:avLst/>
              </a:prstGeom>
            </p:spPr>
            <p:style>
              <a:lnRef idx="0">
                <a:schemeClr val="dk1"/>
              </a:lnRef>
              <a:fillRef idx="3">
                <a:schemeClr val="dk1"/>
              </a:fillRef>
              <a:effectRef idx="3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0" name="Овал 59"/>
              <p:cNvSpPr/>
              <p:nvPr/>
            </p:nvSpPr>
            <p:spPr>
              <a:xfrm>
                <a:off x="1960660" y="1821009"/>
                <a:ext cx="144016" cy="144016"/>
              </a:xfrm>
              <a:prstGeom prst="ellipse">
                <a:avLst/>
              </a:prstGeom>
            </p:spPr>
            <p:style>
              <a:lnRef idx="0">
                <a:schemeClr val="dk1"/>
              </a:lnRef>
              <a:fillRef idx="3">
                <a:schemeClr val="dk1"/>
              </a:fillRef>
              <a:effectRef idx="3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1" name="Овал 60"/>
              <p:cNvSpPr/>
              <p:nvPr/>
            </p:nvSpPr>
            <p:spPr>
              <a:xfrm>
                <a:off x="1727684" y="1821009"/>
                <a:ext cx="144016" cy="144016"/>
              </a:xfrm>
              <a:prstGeom prst="ellipse">
                <a:avLst/>
              </a:prstGeom>
            </p:spPr>
            <p:style>
              <a:lnRef idx="0">
                <a:schemeClr val="dk1"/>
              </a:lnRef>
              <a:fillRef idx="3">
                <a:schemeClr val="dk1"/>
              </a:fillRef>
              <a:effectRef idx="3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84" name="Группа 83"/>
            <p:cNvGrpSpPr>
              <a:grpSpLocks noChangeAspect="1"/>
            </p:cNvGrpSpPr>
            <p:nvPr/>
          </p:nvGrpSpPr>
          <p:grpSpPr>
            <a:xfrm>
              <a:off x="4896036" y="3789040"/>
              <a:ext cx="1188132" cy="1188132"/>
              <a:chOff x="1403648" y="1268760"/>
              <a:chExt cx="792088" cy="792088"/>
            </a:xfrm>
          </p:grpSpPr>
          <p:sp>
            <p:nvSpPr>
              <p:cNvPr id="85" name="Скругленный прямоугольник 84"/>
              <p:cNvSpPr/>
              <p:nvPr/>
            </p:nvSpPr>
            <p:spPr>
              <a:xfrm>
                <a:off x="1403648" y="1268760"/>
                <a:ext cx="792088" cy="792088"/>
              </a:xfrm>
              <a:prstGeom prst="roundRect">
                <a:avLst/>
              </a:prstGeom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6" name="Овал 85"/>
              <p:cNvSpPr/>
              <p:nvPr/>
            </p:nvSpPr>
            <p:spPr>
              <a:xfrm>
                <a:off x="1727684" y="1590133"/>
                <a:ext cx="144016" cy="144016"/>
              </a:xfrm>
              <a:prstGeom prst="ellipse">
                <a:avLst/>
              </a:prstGeom>
            </p:spPr>
            <p:style>
              <a:lnRef idx="0">
                <a:schemeClr val="dk1"/>
              </a:lnRef>
              <a:fillRef idx="3">
                <a:schemeClr val="dk1"/>
              </a:fillRef>
              <a:effectRef idx="3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sp>
        <p:nvSpPr>
          <p:cNvPr id="90" name="TextBox 89"/>
          <p:cNvSpPr txBox="1"/>
          <p:nvPr/>
        </p:nvSpPr>
        <p:spPr>
          <a:xfrm>
            <a:off x="1324583" y="2182611"/>
            <a:ext cx="25779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 + 2 = 7</a:t>
            </a:r>
            <a:endParaRPr lang="ru-RU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1324582" y="2780927"/>
            <a:ext cx="25779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 + 5 = 7</a:t>
            </a:r>
            <a:endParaRPr lang="ru-RU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5227131" y="2186787"/>
            <a:ext cx="25779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</a:t>
            </a:r>
            <a:r>
              <a:rPr lang="ru-RU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+ 3 = 7</a:t>
            </a:r>
            <a:endParaRPr lang="ru-RU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5227130" y="2785103"/>
            <a:ext cx="25779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</a:t>
            </a:r>
            <a:r>
              <a:rPr lang="ru-RU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+ 4 = 7</a:t>
            </a:r>
            <a:endParaRPr lang="ru-RU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3290178" y="4995099"/>
            <a:ext cx="25779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6</a:t>
            </a:r>
            <a:r>
              <a:rPr lang="ru-RU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+ 1 = 7</a:t>
            </a:r>
            <a:endParaRPr lang="ru-RU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3290177" y="5593415"/>
            <a:ext cx="25779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 + 6 = 7</a:t>
            </a:r>
            <a:endParaRPr lang="ru-RU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9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6743" y="3861048"/>
            <a:ext cx="1596945" cy="2880319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44056" y="4036972"/>
            <a:ext cx="920431" cy="2704395"/>
          </a:xfrm>
          <a:prstGeom prst="rect">
            <a:avLst/>
          </a:prstGeom>
          <a:noFill/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677205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/>
      <p:bldP spid="91" grpId="0"/>
      <p:bldP spid="92" grpId="0"/>
      <p:bldP spid="93" grpId="0"/>
      <p:bldP spid="94" grpId="0"/>
      <p:bldP spid="9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07103" y="3861048"/>
            <a:ext cx="1596945" cy="2880319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блако 3"/>
          <p:cNvSpPr/>
          <p:nvPr/>
        </p:nvSpPr>
        <p:spPr>
          <a:xfrm>
            <a:off x="179512" y="908720"/>
            <a:ext cx="6552728" cy="2736304"/>
          </a:xfrm>
          <a:prstGeom prst="cloud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59681" y="4036972"/>
            <a:ext cx="920431" cy="2704395"/>
          </a:xfrm>
          <a:prstGeom prst="rect">
            <a:avLst/>
          </a:prstGeom>
          <a:noFill/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 rot="21088127">
            <a:off x="120499" y="1585806"/>
            <a:ext cx="661487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extrusionH="57150"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8000" b="1" cap="none" spc="0" dirty="0" smtClean="0">
                <a:ln w="11430"/>
                <a:solidFill>
                  <a:srgbClr val="0070C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istral" pitchFamily="66" charset="0"/>
              </a:rPr>
              <a:t>МОЛОДЦЫ!</a:t>
            </a:r>
            <a:endParaRPr lang="ru-RU" sz="8000" b="1" cap="none" spc="0" dirty="0">
              <a:ln w="11430"/>
              <a:solidFill>
                <a:srgbClr val="0070C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Mistral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5892" y="22767"/>
            <a:ext cx="2866711" cy="287389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01692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7624" y="1772816"/>
            <a:ext cx="72008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kern="800" spc="-40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1</a:t>
            </a:r>
          </a:p>
          <a:p>
            <a:pPr marL="1371600" indent="-1371600">
              <a:buAutoNum type="arabicPlain" startAt="2"/>
            </a:pPr>
            <a:r>
              <a:rPr lang="ru-RU" sz="9600" b="1" kern="800" spc="-40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     6</a:t>
            </a:r>
            <a:endParaRPr lang="ru-RU" sz="9600" b="1" kern="800" spc="-400" dirty="0"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948264" y="620688"/>
            <a:ext cx="136815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kern="800" spc="-40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8  9</a:t>
            </a:r>
            <a:endParaRPr lang="ru-RU" sz="9600" b="1" kern="800" spc="-400" dirty="0"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35896" y="620688"/>
            <a:ext cx="10081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kern="800" spc="-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7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6743" y="3861048"/>
            <a:ext cx="1596945" cy="2880319"/>
          </a:xfrm>
          <a:prstGeom prst="rect">
            <a:avLst/>
          </a:prstGeom>
          <a:noFill/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44056" y="4036972"/>
            <a:ext cx="920431" cy="2704395"/>
          </a:xfrm>
          <a:prstGeom prst="rect">
            <a:avLst/>
          </a:prstGeom>
          <a:noFill/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1763688" y="332656"/>
            <a:ext cx="136815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600" b="1" kern="800" spc="-40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4</a:t>
            </a:r>
            <a:endParaRPr lang="ru-RU" sz="96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788024" y="1988840"/>
            <a:ext cx="2491388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371600" indent="-1371600"/>
            <a:r>
              <a:rPr lang="ru-RU" sz="11500" b="1" kern="800" spc="-40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3   </a:t>
            </a:r>
            <a:r>
              <a:rPr lang="ru-RU" b="1" kern="800" spc="-40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  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059832" y="2492896"/>
            <a:ext cx="64768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0" b="1" kern="800" spc="-40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5</a:t>
            </a:r>
            <a:endParaRPr lang="ru-RU" sz="8000" dirty="0"/>
          </a:p>
        </p:txBody>
      </p:sp>
    </p:spTree>
    <p:extLst>
      <p:ext uri="{BB962C8B-B14F-4D97-AF65-F5344CB8AC3E}">
        <p14:creationId xmlns="" xmlns:p14="http://schemas.microsoft.com/office/powerpoint/2010/main" val="1165805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3.33333E-6 L -0.03525 0.0011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71" y="4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3.33333E-6 L 0.04739 0.00115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1" y="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7624" y="1772816"/>
            <a:ext cx="48245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kern="800" spc="-40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123456</a:t>
            </a:r>
            <a:endParaRPr lang="ru-RU" sz="9600" b="1" kern="800" spc="-400" dirty="0"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96136" y="1772816"/>
            <a:ext cx="17281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kern="800" spc="-40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89</a:t>
            </a:r>
            <a:endParaRPr lang="ru-RU" sz="9600" b="1" kern="800" spc="-400" dirty="0"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436096" y="1772816"/>
            <a:ext cx="10081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kern="800" spc="-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7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6743" y="3861048"/>
            <a:ext cx="1596945" cy="2880319"/>
          </a:xfrm>
          <a:prstGeom prst="rect">
            <a:avLst/>
          </a:prstGeom>
          <a:noFill/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44056" y="4036972"/>
            <a:ext cx="920431" cy="2704395"/>
          </a:xfrm>
          <a:prstGeom prst="rect">
            <a:avLst/>
          </a:prstGeom>
          <a:noFill/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165805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3.33333E-6 L -0.03525 0.0011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71" y="4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3.33333E-6 L 0.04739 0.00115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1" y="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6743" y="3861048"/>
            <a:ext cx="1596945" cy="2880319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44056" y="4036972"/>
            <a:ext cx="920431" cy="2704395"/>
          </a:xfrm>
          <a:prstGeom prst="rect">
            <a:avLst/>
          </a:prstGeom>
          <a:noFill/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285852" y="908720"/>
            <a:ext cx="22145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</a:t>
            </a:r>
            <a: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+ 1 =</a:t>
            </a:r>
            <a:endParaRPr lang="ru-RU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2976" y="2036845"/>
            <a:ext cx="24929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 + 1 = </a:t>
            </a:r>
            <a:endParaRPr lang="ru-RU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14414" y="3164970"/>
            <a:ext cx="24214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 + 1 = </a:t>
            </a:r>
            <a:endParaRPr lang="ru-RU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357290" y="4293096"/>
            <a:ext cx="22786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</a:t>
            </a:r>
            <a: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+ </a:t>
            </a:r>
            <a:r>
              <a:rPr lang="en-US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</a:t>
            </a:r>
            <a: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= </a:t>
            </a:r>
            <a:endParaRPr lang="ru-RU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563888" y="908719"/>
            <a:ext cx="5760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6</a:t>
            </a:r>
            <a:endParaRPr lang="ru-RU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563888" y="2036980"/>
            <a:ext cx="5760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</a:t>
            </a:r>
            <a:endParaRPr lang="ru-RU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563888" y="3164969"/>
            <a:ext cx="5760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</a:t>
            </a:r>
            <a:endParaRPr lang="ru-RU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563888" y="4293094"/>
            <a:ext cx="5760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</a:t>
            </a:r>
            <a:endParaRPr lang="ru-RU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857752" y="928670"/>
            <a:ext cx="23065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4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 + 2 =</a:t>
            </a:r>
            <a:endParaRPr lang="ru-RU" sz="48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714876" y="2036846"/>
            <a:ext cx="24494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</a:t>
            </a:r>
            <a:r>
              <a:rPr lang="en-US" sz="4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</a:t>
            </a:r>
            <a:r>
              <a:rPr lang="ru-RU" sz="4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+ </a:t>
            </a:r>
            <a:r>
              <a:rPr lang="en-US" sz="4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</a:t>
            </a:r>
            <a:r>
              <a:rPr lang="ru-RU" sz="4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= </a:t>
            </a:r>
            <a:endParaRPr lang="ru-RU" sz="48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072066" y="3164971"/>
            <a:ext cx="20922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 + </a:t>
            </a:r>
            <a:r>
              <a:rPr lang="ru-RU" sz="48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</a:t>
            </a:r>
            <a:r>
              <a:rPr lang="ru-RU" sz="4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= </a:t>
            </a:r>
            <a:endParaRPr lang="ru-RU" sz="48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000628" y="4293097"/>
            <a:ext cx="21636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 + 2 = </a:t>
            </a:r>
            <a:endParaRPr lang="ru-RU" sz="48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092280" y="908720"/>
            <a:ext cx="5760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</a:t>
            </a:r>
            <a:endParaRPr lang="ru-RU" sz="48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143768" y="2071678"/>
            <a:ext cx="4801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6</a:t>
            </a:r>
            <a:endParaRPr lang="ru-RU" sz="48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092280" y="3164970"/>
            <a:ext cx="5760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</a:t>
            </a:r>
            <a:endParaRPr lang="ru-RU" sz="48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092280" y="4293095"/>
            <a:ext cx="5760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</a:t>
            </a:r>
            <a:endParaRPr lang="ru-RU" sz="48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48174724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3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9" grpId="0"/>
      <p:bldP spid="20" grpId="0"/>
      <p:bldP spid="21" grpId="0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6743" y="3861048"/>
            <a:ext cx="1596945" cy="2880319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44056" y="4036972"/>
            <a:ext cx="920431" cy="2704395"/>
          </a:xfrm>
          <a:prstGeom prst="rect">
            <a:avLst/>
          </a:prstGeom>
          <a:noFill/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Заголовок 22"/>
          <p:cNvSpPr>
            <a:spLocks noGrp="1"/>
          </p:cNvSpPr>
          <p:nvPr>
            <p:ph type="title"/>
          </p:nvPr>
        </p:nvSpPr>
        <p:spPr>
          <a:xfrm>
            <a:off x="251520" y="548680"/>
            <a:ext cx="8229600" cy="604867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Стоящее </a:t>
            </a:r>
            <a:r>
              <a:rPr lang="ru-RU" dirty="0" smtClean="0"/>
              <a:t>перед </a:t>
            </a:r>
            <a:r>
              <a:rPr lang="ru-RU" dirty="0" smtClean="0"/>
              <a:t>3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Стоящее слева от 5 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Стоящее справа от числа </a:t>
            </a:r>
            <a:r>
              <a:rPr lang="ru-RU" dirty="0" smtClean="0"/>
              <a:t>2 </a:t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Между 4 и 6 </a:t>
            </a: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> 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Следующее за 5    </a:t>
            </a: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6228184" y="0"/>
            <a:ext cx="172819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</a:t>
            </a:r>
            <a:endParaRPr lang="ru-RU" sz="9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6588224" y="1196752"/>
            <a:ext cx="141999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4</a:t>
            </a:r>
            <a:endParaRPr lang="ru-RU" sz="9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7668344" y="2420888"/>
            <a:ext cx="808234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</a:t>
            </a:r>
            <a:endParaRPr lang="ru-RU" sz="9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6300192" y="3645024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5</a:t>
            </a:r>
            <a:endParaRPr lang="ru-RU" sz="9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6588224" y="5085184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6</a:t>
            </a:r>
            <a:endParaRPr lang="ru-RU" sz="9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48174724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uild="p"/>
      <p:bldP spid="25" grpId="0" build="allAtOnce"/>
      <p:bldP spid="26" grpId="0" build="allAtOnce"/>
      <p:bldP spid="27" grpId="0" build="allAtOnce"/>
      <p:bldP spid="28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268288"/>
            <a:ext cx="4395787" cy="658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TextBox 8"/>
          <p:cNvSpPr txBox="1">
            <a:spLocks noChangeArrowheads="1"/>
          </p:cNvSpPr>
          <p:nvPr/>
        </p:nvSpPr>
        <p:spPr bwMode="auto">
          <a:xfrm>
            <a:off x="2771800" y="1556792"/>
            <a:ext cx="73025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ru-RU" altLang="ru-RU" sz="7200" b="1" dirty="0" smtClean="0">
                <a:solidFill>
                  <a:srgbClr val="FFFF00"/>
                </a:solidFill>
                <a:latin typeface="Bookman Old Style" pitchFamily="18" charset="0"/>
              </a:rPr>
              <a:t>6</a:t>
            </a:r>
            <a:endParaRPr lang="ru-RU" altLang="ru-RU" sz="7200" b="1" dirty="0">
              <a:solidFill>
                <a:srgbClr val="FFFF00"/>
              </a:solidFill>
              <a:latin typeface="Bookman Old Style" pitchFamily="18" charset="0"/>
            </a:endParaRPr>
          </a:p>
        </p:txBody>
      </p:sp>
      <p:sp>
        <p:nvSpPr>
          <p:cNvPr id="8196" name="TextBox 9"/>
          <p:cNvSpPr txBox="1">
            <a:spLocks noChangeArrowheads="1"/>
          </p:cNvSpPr>
          <p:nvPr/>
        </p:nvSpPr>
        <p:spPr bwMode="auto">
          <a:xfrm>
            <a:off x="2627784" y="2636912"/>
            <a:ext cx="655638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6600" b="1" dirty="0">
                <a:solidFill>
                  <a:schemeClr val="bg1"/>
                </a:solidFill>
                <a:latin typeface="Bookman Old Style" pitchFamily="18" charset="0"/>
              </a:rPr>
              <a:t>1</a:t>
            </a:r>
          </a:p>
        </p:txBody>
      </p:sp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3491880" y="5229200"/>
            <a:ext cx="735012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6600" b="1" dirty="0">
                <a:solidFill>
                  <a:schemeClr val="bg1"/>
                </a:solidFill>
                <a:latin typeface="Bookman Old Style" pitchFamily="18" charset="0"/>
              </a:rPr>
              <a:t>1</a:t>
            </a:r>
          </a:p>
        </p:txBody>
      </p:sp>
      <p:sp>
        <p:nvSpPr>
          <p:cNvPr id="8198" name="TextBox 38"/>
          <p:cNvSpPr txBox="1">
            <a:spLocks noChangeArrowheads="1"/>
          </p:cNvSpPr>
          <p:nvPr/>
        </p:nvSpPr>
        <p:spPr bwMode="auto">
          <a:xfrm>
            <a:off x="2699792" y="3573016"/>
            <a:ext cx="657225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6600" b="1" dirty="0" smtClean="0">
                <a:solidFill>
                  <a:schemeClr val="bg1"/>
                </a:solidFill>
                <a:latin typeface="Bookman Old Style" pitchFamily="18" charset="0"/>
              </a:rPr>
              <a:t>3</a:t>
            </a:r>
            <a:endParaRPr lang="ru-RU" altLang="ru-RU" sz="6600" b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3491880" y="3573016"/>
            <a:ext cx="590550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6600" b="1" dirty="0">
                <a:solidFill>
                  <a:schemeClr val="bg1"/>
                </a:solidFill>
                <a:latin typeface="Bookman Old Style" pitchFamily="18" charset="0"/>
              </a:rPr>
              <a:t>3</a:t>
            </a: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3419872" y="2636912"/>
            <a:ext cx="661987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6600" b="1" dirty="0" smtClean="0">
                <a:solidFill>
                  <a:schemeClr val="bg1"/>
                </a:solidFill>
                <a:latin typeface="Bookman Old Style" pitchFamily="18" charset="0"/>
              </a:rPr>
              <a:t>5</a:t>
            </a:r>
            <a:endParaRPr lang="ru-RU" altLang="ru-RU" sz="6600" b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sp>
        <p:nvSpPr>
          <p:cNvPr id="8201" name="TextBox 41"/>
          <p:cNvSpPr txBox="1">
            <a:spLocks noChangeArrowheads="1"/>
          </p:cNvSpPr>
          <p:nvPr/>
        </p:nvSpPr>
        <p:spPr bwMode="auto">
          <a:xfrm>
            <a:off x="2771800" y="4437112"/>
            <a:ext cx="585787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6600" b="1" dirty="0" smtClean="0">
                <a:solidFill>
                  <a:schemeClr val="bg1"/>
                </a:solidFill>
                <a:latin typeface="Bookman Old Style" pitchFamily="18" charset="0"/>
              </a:rPr>
              <a:t>4</a:t>
            </a:r>
            <a:endParaRPr lang="ru-RU" altLang="ru-RU" sz="6600" b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sp>
        <p:nvSpPr>
          <p:cNvPr id="43" name="TextBox 42"/>
          <p:cNvSpPr txBox="1">
            <a:spLocks noChangeArrowheads="1"/>
          </p:cNvSpPr>
          <p:nvPr/>
        </p:nvSpPr>
        <p:spPr bwMode="auto">
          <a:xfrm>
            <a:off x="3491880" y="4437112"/>
            <a:ext cx="663575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6600" b="1" dirty="0">
                <a:solidFill>
                  <a:schemeClr val="bg1"/>
                </a:solidFill>
                <a:latin typeface="Bookman Old Style" pitchFamily="18" charset="0"/>
              </a:rPr>
              <a:t>2</a:t>
            </a:r>
          </a:p>
        </p:txBody>
      </p:sp>
      <p:sp>
        <p:nvSpPr>
          <p:cNvPr id="8203" name="TextBox 43"/>
          <p:cNvSpPr txBox="1">
            <a:spLocks noChangeArrowheads="1"/>
          </p:cNvSpPr>
          <p:nvPr/>
        </p:nvSpPr>
        <p:spPr bwMode="auto">
          <a:xfrm>
            <a:off x="2771800" y="5157192"/>
            <a:ext cx="585788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6600" b="1" dirty="0" smtClean="0">
                <a:solidFill>
                  <a:schemeClr val="bg1"/>
                </a:solidFill>
                <a:latin typeface="Bookman Old Style" pitchFamily="18" charset="0"/>
              </a:rPr>
              <a:t>5</a:t>
            </a:r>
            <a:endParaRPr lang="ru-RU" altLang="ru-RU" sz="6600" b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0" grpId="0"/>
      <p:bldP spid="41" grpId="0"/>
      <p:bldP spid="4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5004048" y="1484784"/>
            <a:ext cx="2133918" cy="470898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0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7</a:t>
            </a:r>
            <a:endParaRPr lang="ru-RU" sz="300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67744" y="3573016"/>
            <a:ext cx="2570570" cy="309535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1982733" y="332656"/>
            <a:ext cx="517853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Тема урока</a:t>
            </a:r>
            <a:endParaRPr lang="ru-RU" sz="8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059660" y="1385481"/>
            <a:ext cx="702468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000" b="1" cap="none" spc="0" dirty="0" smtClean="0">
                <a:ln w="11430"/>
                <a:solidFill>
                  <a:srgbClr val="0066C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Число и цифра</a:t>
            </a:r>
            <a:endParaRPr lang="ru-RU" sz="8000" b="1" cap="none" spc="0" dirty="0">
              <a:ln w="11430"/>
              <a:solidFill>
                <a:srgbClr val="0066CC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6743" y="3861048"/>
            <a:ext cx="1596945" cy="2880319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44056" y="4036972"/>
            <a:ext cx="920431" cy="2704395"/>
          </a:xfrm>
          <a:prstGeom prst="rect">
            <a:avLst/>
          </a:prstGeom>
          <a:noFill/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668188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839</TotalTime>
  <Words>350</Words>
  <Application>Microsoft Office PowerPoint</Application>
  <PresentationFormat>Экран (4:3)</PresentationFormat>
  <Paragraphs>151</Paragraphs>
  <Slides>32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  Стоящее перед 3   Стоящее слева от 5    Стоящее справа от числа 2    Между 4 и 6      Следующее за 5        </vt:lpstr>
      <vt:lpstr>Слайд 8</vt:lpstr>
      <vt:lpstr>Слайд 9</vt:lpstr>
      <vt:lpstr>Слайд 10</vt:lpstr>
      <vt:lpstr>Загадки</vt:lpstr>
      <vt:lpstr>Слайд 12</vt:lpstr>
      <vt:lpstr>Слайд 13</vt:lpstr>
      <vt:lpstr>Загадки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Семь Чудес Света   1. Пирамида Хеопса 2. Висячие сады Семирамиды 3. Статуя Зевса в Олимпии 4. Храм Артемиды в Эфесе 5. Мавзолей в Галикарнасе 6. Колосс Родосский 7. Александрийский маяк</vt:lpstr>
      <vt:lpstr>Слайд 26</vt:lpstr>
      <vt:lpstr>Пословицы</vt:lpstr>
      <vt:lpstr>Поговорки</vt:lpstr>
      <vt:lpstr>Слайд 29</vt:lpstr>
      <vt:lpstr>Слайд 30</vt:lpstr>
      <vt:lpstr>Слайд 31</vt:lpstr>
      <vt:lpstr>Слайд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Сасиновская Ирина</dc:creator>
  <cp:lastModifiedBy>First</cp:lastModifiedBy>
  <cp:revision>89</cp:revision>
  <dcterms:created xsi:type="dcterms:W3CDTF">2011-11-26T18:05:10Z</dcterms:created>
  <dcterms:modified xsi:type="dcterms:W3CDTF">2021-10-17T18:57:32Z</dcterms:modified>
</cp:coreProperties>
</file>