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24"/>
  </p:notesMasterIdLst>
  <p:sldIdLst>
    <p:sldId id="283" r:id="rId2"/>
    <p:sldId id="257" r:id="rId3"/>
    <p:sldId id="258" r:id="rId4"/>
    <p:sldId id="277" r:id="rId5"/>
    <p:sldId id="262" r:id="rId6"/>
    <p:sldId id="266" r:id="rId7"/>
    <p:sldId id="269" r:id="rId8"/>
    <p:sldId id="268" r:id="rId9"/>
    <p:sldId id="284" r:id="rId10"/>
    <p:sldId id="271" r:id="rId11"/>
    <p:sldId id="261" r:id="rId12"/>
    <p:sldId id="270" r:id="rId13"/>
    <p:sldId id="272" r:id="rId14"/>
    <p:sldId id="275" r:id="rId15"/>
    <p:sldId id="282" r:id="rId16"/>
    <p:sldId id="276" r:id="rId17"/>
    <p:sldId id="264" r:id="rId18"/>
    <p:sldId id="278" r:id="rId19"/>
    <p:sldId id="279" r:id="rId20"/>
    <p:sldId id="280" r:id="rId21"/>
    <p:sldId id="281" r:id="rId22"/>
    <p:sldId id="26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F54A2-5004-4F13-A31F-42159CFC26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BCB06-4BD1-4927-B771-27A92B4C1E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785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4F83486E-403A-49A4-8BB3-0616D3E74A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CAC6BD4-957B-4182-AD04-678970BDB61B}" type="slidenum">
              <a:rPr lang="ru-RU" altLang="ru-RU" sz="1200" b="0">
                <a:solidFill>
                  <a:schemeClr val="tx1"/>
                </a:solidFill>
              </a:rPr>
              <a:pPr eaLnBrk="1" hangingPunct="1"/>
              <a:t>10</a:t>
            </a:fld>
            <a:endParaRPr lang="ru-RU" altLang="ru-RU" sz="1200" b="0">
              <a:solidFill>
                <a:schemeClr val="tx1"/>
              </a:solidFill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C7111860-BABA-41A1-9412-86497979BC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680810B2-6E3D-4805-B984-D8DA825D6A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D22DF9A3-9B61-418F-940F-EA62817DA2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765268C-AED1-4E67-9448-D4C0E8F0E8C0}" type="slidenum">
              <a:rPr lang="ru-RU" altLang="ru-RU" sz="1200" b="0">
                <a:solidFill>
                  <a:schemeClr val="tx1"/>
                </a:solidFill>
              </a:rPr>
              <a:pPr eaLnBrk="1" hangingPunct="1"/>
              <a:t>11</a:t>
            </a:fld>
            <a:endParaRPr lang="ru-RU" altLang="ru-RU" sz="1200" b="0">
              <a:solidFill>
                <a:schemeClr val="tx1"/>
              </a:solidFill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A7BCE73E-9534-4A39-AE7D-A8770A89F1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B393D5D8-8ADD-4E43-9600-28AFC69CC7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5D6096B-22B7-44D5-A66A-A9CF1AA670D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7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A98BD-B5D4-4BD1-8079-5143D31946F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10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768261-42F4-4CC5-A27B-F049B04C159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36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2E8EF-D0DD-4493-A3D2-5EB92248F24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5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2C162-660E-4764-ACBB-7AED1880F0B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165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4662DD-C8E8-488C-9FF1-92068DB735C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21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D58E05-43A0-417B-A56A-03D7C7A5703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36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ABFB41-CEEA-4386-99E1-D507C838ADE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2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65126-27BB-432C-B61F-8A4FD6BA407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979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F0B9E-AFEA-4DA8-807C-E965E116E19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8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4DC75A-1091-464A-BFD0-4525DA245D3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5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A059B-0035-4391-A4C1-9AB68DEABF7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70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8007350" cy="482724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Внимательно слушайте - и всё услышите.</a:t>
            </a:r>
          </a:p>
          <a:p>
            <a:pPr eaLnBrk="1" hangingPunct="1">
              <a:buNone/>
              <a:defRPr/>
            </a:pP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Внимательно смотрите - и всё увидите.</a:t>
            </a:r>
          </a:p>
          <a:p>
            <a:pPr eaLnBrk="1" hangingPunct="1">
              <a:buNone/>
              <a:defRPr/>
            </a:pP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Думайте - и всё поймёте.</a:t>
            </a:r>
          </a:p>
          <a:p>
            <a:pPr eaLnBrk="1" hangingPunct="1">
              <a:defRPr/>
            </a:pP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000500"/>
            <a:ext cx="192881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712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16">
            <a:extLst>
              <a:ext uri="{FF2B5EF4-FFF2-40B4-BE49-F238E27FC236}">
                <a16:creationId xmlns:a16="http://schemas.microsoft.com/office/drawing/2014/main" id="{5599A91F-81B4-4DDE-97D9-06E15C2E325C}"/>
              </a:ext>
            </a:extLst>
          </p:cNvPr>
          <p:cNvSpPr>
            <a:spLocks/>
          </p:cNvSpPr>
          <p:nvPr/>
        </p:nvSpPr>
        <p:spPr bwMode="auto">
          <a:xfrm>
            <a:off x="1368425" y="1584325"/>
            <a:ext cx="5686425" cy="4940300"/>
          </a:xfrm>
          <a:custGeom>
            <a:avLst/>
            <a:gdLst>
              <a:gd name="T0" fmla="*/ 2147483647 w 3582"/>
              <a:gd name="T1" fmla="*/ 383063729 h 3112"/>
              <a:gd name="T2" fmla="*/ 2147483647 w 3582"/>
              <a:gd name="T3" fmla="*/ 120967512 h 3112"/>
              <a:gd name="T4" fmla="*/ 2147483647 w 3582"/>
              <a:gd name="T5" fmla="*/ 2147483647 h 3112"/>
              <a:gd name="T6" fmla="*/ 2147483647 w 3582"/>
              <a:gd name="T7" fmla="*/ 2147483647 h 3112"/>
              <a:gd name="T8" fmla="*/ 2147483647 w 3582"/>
              <a:gd name="T9" fmla="*/ 2147483647 h 3112"/>
              <a:gd name="T10" fmla="*/ 2147483647 w 3582"/>
              <a:gd name="T11" fmla="*/ 2147483647 h 3112"/>
              <a:gd name="T12" fmla="*/ 2147483647 w 3582"/>
              <a:gd name="T13" fmla="*/ 2147483647 h 3112"/>
              <a:gd name="T14" fmla="*/ 2147483647 w 3582"/>
              <a:gd name="T15" fmla="*/ 2147483647 h 3112"/>
              <a:gd name="T16" fmla="*/ 2147483647 w 3582"/>
              <a:gd name="T17" fmla="*/ 2147483647 h 3112"/>
              <a:gd name="T18" fmla="*/ 2147483647 w 3582"/>
              <a:gd name="T19" fmla="*/ 2147483647 h 3112"/>
              <a:gd name="T20" fmla="*/ 2147483647 w 3582"/>
              <a:gd name="T21" fmla="*/ 2147483647 h 3112"/>
              <a:gd name="T22" fmla="*/ 2147483647 w 3582"/>
              <a:gd name="T23" fmla="*/ 2147483647 h 3112"/>
              <a:gd name="T24" fmla="*/ 2147483647 w 3582"/>
              <a:gd name="T25" fmla="*/ 2147483647 h 3112"/>
              <a:gd name="T26" fmla="*/ 2147483647 w 3582"/>
              <a:gd name="T27" fmla="*/ 2147483647 h 3112"/>
              <a:gd name="T28" fmla="*/ 2147483647 w 3582"/>
              <a:gd name="T29" fmla="*/ 2147483647 h 3112"/>
              <a:gd name="T30" fmla="*/ 2147483647 w 3582"/>
              <a:gd name="T31" fmla="*/ 2147483647 h 3112"/>
              <a:gd name="T32" fmla="*/ 2147483647 w 3582"/>
              <a:gd name="T33" fmla="*/ 2147483647 h 3112"/>
              <a:gd name="T34" fmla="*/ 2147483647 w 3582"/>
              <a:gd name="T35" fmla="*/ 2147483647 h 3112"/>
              <a:gd name="T36" fmla="*/ 2147483647 w 3582"/>
              <a:gd name="T37" fmla="*/ 2147483647 h 3112"/>
              <a:gd name="T38" fmla="*/ 2147483647 w 3582"/>
              <a:gd name="T39" fmla="*/ 2147483647 h 3112"/>
              <a:gd name="T40" fmla="*/ 2147483647 w 3582"/>
              <a:gd name="T41" fmla="*/ 2147483647 h 3112"/>
              <a:gd name="T42" fmla="*/ 2147483647 w 3582"/>
              <a:gd name="T43" fmla="*/ 2147483647 h 3112"/>
              <a:gd name="T44" fmla="*/ 2147483647 w 3582"/>
              <a:gd name="T45" fmla="*/ 2147483647 h 3112"/>
              <a:gd name="T46" fmla="*/ 2147483647 w 3582"/>
              <a:gd name="T47" fmla="*/ 2147483647 h 3112"/>
              <a:gd name="T48" fmla="*/ 2147483647 w 3582"/>
              <a:gd name="T49" fmla="*/ 2147483647 h 3112"/>
              <a:gd name="T50" fmla="*/ 451108838 w 3582"/>
              <a:gd name="T51" fmla="*/ 2147483647 h 3112"/>
              <a:gd name="T52" fmla="*/ 2147483647 w 3582"/>
              <a:gd name="T53" fmla="*/ 2147483647 h 3112"/>
              <a:gd name="T54" fmla="*/ 955140149 w 3582"/>
              <a:gd name="T55" fmla="*/ 2147483647 h 3112"/>
              <a:gd name="T56" fmla="*/ 2147483647 w 3582"/>
              <a:gd name="T57" fmla="*/ 2147483647 h 3112"/>
              <a:gd name="T58" fmla="*/ 2147483647 w 3582"/>
              <a:gd name="T59" fmla="*/ 2147483647 h 3112"/>
              <a:gd name="T60" fmla="*/ 2147483647 w 3582"/>
              <a:gd name="T61" fmla="*/ 2147483647 h 3112"/>
              <a:gd name="T62" fmla="*/ 2147483647 w 3582"/>
              <a:gd name="T63" fmla="*/ 2147483647 h 3112"/>
              <a:gd name="T64" fmla="*/ 2147483647 w 3582"/>
              <a:gd name="T65" fmla="*/ 2147483647 h 3112"/>
              <a:gd name="T66" fmla="*/ 2147483647 w 3582"/>
              <a:gd name="T67" fmla="*/ 2147483647 h 3112"/>
              <a:gd name="T68" fmla="*/ 2147483647 w 3582"/>
              <a:gd name="T69" fmla="*/ 2147483647 h 31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82"/>
              <a:gd name="T106" fmla="*/ 0 h 3112"/>
              <a:gd name="T107" fmla="*/ 3582 w 3582"/>
              <a:gd name="T108" fmla="*/ 3112 h 311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82" h="3112">
                <a:moveTo>
                  <a:pt x="2259" y="854"/>
                </a:moveTo>
                <a:cubicBezTo>
                  <a:pt x="2250" y="658"/>
                  <a:pt x="2075" y="206"/>
                  <a:pt x="2089" y="152"/>
                </a:cubicBezTo>
                <a:cubicBezTo>
                  <a:pt x="2103" y="98"/>
                  <a:pt x="2220" y="545"/>
                  <a:pt x="2345" y="528"/>
                </a:cubicBezTo>
                <a:cubicBezTo>
                  <a:pt x="2470" y="511"/>
                  <a:pt x="2826" y="0"/>
                  <a:pt x="2841" y="48"/>
                </a:cubicBezTo>
                <a:cubicBezTo>
                  <a:pt x="2856" y="96"/>
                  <a:pt x="2485" y="489"/>
                  <a:pt x="2433" y="816"/>
                </a:cubicBezTo>
                <a:cubicBezTo>
                  <a:pt x="2381" y="1143"/>
                  <a:pt x="2457" y="1843"/>
                  <a:pt x="2527" y="2011"/>
                </a:cubicBezTo>
                <a:cubicBezTo>
                  <a:pt x="2570" y="2187"/>
                  <a:pt x="2657" y="1996"/>
                  <a:pt x="2851" y="1822"/>
                </a:cubicBezTo>
                <a:cubicBezTo>
                  <a:pt x="2994" y="1700"/>
                  <a:pt x="3378" y="1252"/>
                  <a:pt x="3385" y="1280"/>
                </a:cubicBezTo>
                <a:cubicBezTo>
                  <a:pt x="3392" y="1308"/>
                  <a:pt x="2923" y="1788"/>
                  <a:pt x="2795" y="1966"/>
                </a:cubicBezTo>
                <a:cubicBezTo>
                  <a:pt x="2667" y="2144"/>
                  <a:pt x="2638" y="2271"/>
                  <a:pt x="2616" y="2349"/>
                </a:cubicBezTo>
                <a:cubicBezTo>
                  <a:pt x="2628" y="2397"/>
                  <a:pt x="2633" y="2397"/>
                  <a:pt x="2664" y="2437"/>
                </a:cubicBezTo>
                <a:cubicBezTo>
                  <a:pt x="2689" y="2470"/>
                  <a:pt x="2693" y="2510"/>
                  <a:pt x="2720" y="2541"/>
                </a:cubicBezTo>
                <a:cubicBezTo>
                  <a:pt x="2739" y="2562"/>
                  <a:pt x="2762" y="2579"/>
                  <a:pt x="2784" y="2597"/>
                </a:cubicBezTo>
                <a:cubicBezTo>
                  <a:pt x="2817" y="2625"/>
                  <a:pt x="2860" y="2631"/>
                  <a:pt x="2896" y="2653"/>
                </a:cubicBezTo>
                <a:cubicBezTo>
                  <a:pt x="2924" y="2670"/>
                  <a:pt x="3032" y="2756"/>
                  <a:pt x="3056" y="2765"/>
                </a:cubicBezTo>
                <a:cubicBezTo>
                  <a:pt x="3126" y="2791"/>
                  <a:pt x="3193" y="2813"/>
                  <a:pt x="3264" y="2837"/>
                </a:cubicBezTo>
                <a:cubicBezTo>
                  <a:pt x="3282" y="2843"/>
                  <a:pt x="3294" y="2863"/>
                  <a:pt x="3312" y="2869"/>
                </a:cubicBezTo>
                <a:cubicBezTo>
                  <a:pt x="3365" y="2887"/>
                  <a:pt x="3418" y="2914"/>
                  <a:pt x="3472" y="2925"/>
                </a:cubicBezTo>
                <a:cubicBezTo>
                  <a:pt x="3480" y="2930"/>
                  <a:pt x="3487" y="2938"/>
                  <a:pt x="3496" y="2941"/>
                </a:cubicBezTo>
                <a:cubicBezTo>
                  <a:pt x="3517" y="2949"/>
                  <a:pt x="3582" y="2959"/>
                  <a:pt x="3560" y="2957"/>
                </a:cubicBezTo>
                <a:cubicBezTo>
                  <a:pt x="3528" y="2954"/>
                  <a:pt x="3496" y="2952"/>
                  <a:pt x="3464" y="2949"/>
                </a:cubicBezTo>
                <a:cubicBezTo>
                  <a:pt x="3390" y="2934"/>
                  <a:pt x="3320" y="2901"/>
                  <a:pt x="3248" y="2877"/>
                </a:cubicBezTo>
                <a:cubicBezTo>
                  <a:pt x="3102" y="2828"/>
                  <a:pt x="2955" y="2779"/>
                  <a:pt x="2808" y="2733"/>
                </a:cubicBezTo>
                <a:cubicBezTo>
                  <a:pt x="2699" y="2702"/>
                  <a:pt x="2996" y="3008"/>
                  <a:pt x="2964" y="3008"/>
                </a:cubicBezTo>
                <a:cubicBezTo>
                  <a:pt x="3076" y="3112"/>
                  <a:pt x="2609" y="2719"/>
                  <a:pt x="2616" y="2733"/>
                </a:cubicBezTo>
                <a:cubicBezTo>
                  <a:pt x="2667" y="2830"/>
                  <a:pt x="2632" y="2789"/>
                  <a:pt x="2680" y="2837"/>
                </a:cubicBezTo>
                <a:cubicBezTo>
                  <a:pt x="2689" y="2863"/>
                  <a:pt x="2703" y="2883"/>
                  <a:pt x="2712" y="2909"/>
                </a:cubicBezTo>
                <a:cubicBezTo>
                  <a:pt x="2709" y="2917"/>
                  <a:pt x="2712" y="2931"/>
                  <a:pt x="2704" y="2933"/>
                </a:cubicBezTo>
                <a:cubicBezTo>
                  <a:pt x="2669" y="2921"/>
                  <a:pt x="2543" y="2850"/>
                  <a:pt x="2504" y="2837"/>
                </a:cubicBezTo>
                <a:cubicBezTo>
                  <a:pt x="2493" y="2842"/>
                  <a:pt x="2478" y="2847"/>
                  <a:pt x="2472" y="2853"/>
                </a:cubicBezTo>
                <a:cubicBezTo>
                  <a:pt x="2466" y="2859"/>
                  <a:pt x="2469" y="2870"/>
                  <a:pt x="2464" y="2877"/>
                </a:cubicBezTo>
                <a:cubicBezTo>
                  <a:pt x="2453" y="2891"/>
                  <a:pt x="2432" y="2896"/>
                  <a:pt x="2416" y="2901"/>
                </a:cubicBezTo>
                <a:cubicBezTo>
                  <a:pt x="2347" y="2923"/>
                  <a:pt x="2076" y="3015"/>
                  <a:pt x="2052" y="3008"/>
                </a:cubicBezTo>
                <a:cubicBezTo>
                  <a:pt x="2052" y="2986"/>
                  <a:pt x="2254" y="2888"/>
                  <a:pt x="2272" y="2861"/>
                </a:cubicBezTo>
                <a:cubicBezTo>
                  <a:pt x="2219" y="2855"/>
                  <a:pt x="1867" y="2946"/>
                  <a:pt x="1736" y="2973"/>
                </a:cubicBezTo>
                <a:cubicBezTo>
                  <a:pt x="1657" y="2993"/>
                  <a:pt x="1496" y="3021"/>
                  <a:pt x="1484" y="3024"/>
                </a:cubicBezTo>
                <a:cubicBezTo>
                  <a:pt x="1508" y="3015"/>
                  <a:pt x="1664" y="2989"/>
                  <a:pt x="1664" y="2989"/>
                </a:cubicBezTo>
                <a:cubicBezTo>
                  <a:pt x="1664" y="2989"/>
                  <a:pt x="1484" y="3016"/>
                  <a:pt x="1484" y="3016"/>
                </a:cubicBezTo>
                <a:cubicBezTo>
                  <a:pt x="1493" y="3007"/>
                  <a:pt x="1945" y="2718"/>
                  <a:pt x="1960" y="2685"/>
                </a:cubicBezTo>
                <a:cubicBezTo>
                  <a:pt x="1973" y="2633"/>
                  <a:pt x="2023" y="2515"/>
                  <a:pt x="2032" y="2461"/>
                </a:cubicBezTo>
                <a:cubicBezTo>
                  <a:pt x="2039" y="2421"/>
                  <a:pt x="2024" y="2213"/>
                  <a:pt x="2032" y="2173"/>
                </a:cubicBezTo>
                <a:cubicBezTo>
                  <a:pt x="2009" y="2132"/>
                  <a:pt x="2045" y="2068"/>
                  <a:pt x="1984" y="2093"/>
                </a:cubicBezTo>
                <a:cubicBezTo>
                  <a:pt x="1923" y="2118"/>
                  <a:pt x="1708" y="2302"/>
                  <a:pt x="1664" y="2325"/>
                </a:cubicBezTo>
                <a:cubicBezTo>
                  <a:pt x="1601" y="2337"/>
                  <a:pt x="1729" y="2265"/>
                  <a:pt x="1720" y="2229"/>
                </a:cubicBezTo>
                <a:cubicBezTo>
                  <a:pt x="1784" y="2199"/>
                  <a:pt x="1768" y="2101"/>
                  <a:pt x="1744" y="2085"/>
                </a:cubicBezTo>
                <a:cubicBezTo>
                  <a:pt x="1607" y="2058"/>
                  <a:pt x="1239" y="2261"/>
                  <a:pt x="1107" y="2270"/>
                </a:cubicBezTo>
                <a:cubicBezTo>
                  <a:pt x="1096" y="2255"/>
                  <a:pt x="1439" y="2077"/>
                  <a:pt x="1552" y="2053"/>
                </a:cubicBezTo>
                <a:cubicBezTo>
                  <a:pt x="1565" y="2050"/>
                  <a:pt x="1549" y="2029"/>
                  <a:pt x="1560" y="2021"/>
                </a:cubicBezTo>
                <a:cubicBezTo>
                  <a:pt x="1420" y="2000"/>
                  <a:pt x="214" y="2179"/>
                  <a:pt x="57" y="2176"/>
                </a:cubicBezTo>
                <a:cubicBezTo>
                  <a:pt x="0" y="2139"/>
                  <a:pt x="1267" y="1948"/>
                  <a:pt x="1384" y="1933"/>
                </a:cubicBezTo>
                <a:cubicBezTo>
                  <a:pt x="1445" y="1913"/>
                  <a:pt x="1352" y="1910"/>
                  <a:pt x="1416" y="1901"/>
                </a:cubicBezTo>
                <a:cubicBezTo>
                  <a:pt x="1384" y="1884"/>
                  <a:pt x="179" y="1739"/>
                  <a:pt x="179" y="1710"/>
                </a:cubicBezTo>
                <a:cubicBezTo>
                  <a:pt x="168" y="1707"/>
                  <a:pt x="1115" y="1823"/>
                  <a:pt x="1104" y="1821"/>
                </a:cubicBezTo>
                <a:cubicBezTo>
                  <a:pt x="1064" y="1815"/>
                  <a:pt x="1336" y="1800"/>
                  <a:pt x="1296" y="1797"/>
                </a:cubicBezTo>
                <a:cubicBezTo>
                  <a:pt x="1304" y="1783"/>
                  <a:pt x="1309" y="1864"/>
                  <a:pt x="1155" y="1734"/>
                </a:cubicBezTo>
                <a:cubicBezTo>
                  <a:pt x="1002" y="1589"/>
                  <a:pt x="396" y="957"/>
                  <a:pt x="379" y="926"/>
                </a:cubicBezTo>
                <a:cubicBezTo>
                  <a:pt x="382" y="915"/>
                  <a:pt x="1014" y="1548"/>
                  <a:pt x="1176" y="1669"/>
                </a:cubicBezTo>
                <a:cubicBezTo>
                  <a:pt x="1235" y="1664"/>
                  <a:pt x="1275" y="1705"/>
                  <a:pt x="1331" y="1686"/>
                </a:cubicBezTo>
                <a:cubicBezTo>
                  <a:pt x="1342" y="1682"/>
                  <a:pt x="1323" y="1595"/>
                  <a:pt x="1320" y="1589"/>
                </a:cubicBezTo>
                <a:cubicBezTo>
                  <a:pt x="1303" y="1525"/>
                  <a:pt x="1241" y="1360"/>
                  <a:pt x="1137" y="1096"/>
                </a:cubicBezTo>
                <a:cubicBezTo>
                  <a:pt x="1158" y="1159"/>
                  <a:pt x="1266" y="1396"/>
                  <a:pt x="1304" y="1453"/>
                </a:cubicBezTo>
                <a:cubicBezTo>
                  <a:pt x="1333" y="1514"/>
                  <a:pt x="1389" y="1626"/>
                  <a:pt x="1424" y="1637"/>
                </a:cubicBezTo>
                <a:cubicBezTo>
                  <a:pt x="1456" y="1648"/>
                  <a:pt x="1479" y="1584"/>
                  <a:pt x="1513" y="1552"/>
                </a:cubicBezTo>
                <a:cubicBezTo>
                  <a:pt x="1561" y="1530"/>
                  <a:pt x="1698" y="1503"/>
                  <a:pt x="1713" y="1504"/>
                </a:cubicBezTo>
                <a:cubicBezTo>
                  <a:pt x="1734" y="1516"/>
                  <a:pt x="1634" y="1524"/>
                  <a:pt x="1601" y="1560"/>
                </a:cubicBezTo>
                <a:cubicBezTo>
                  <a:pt x="1568" y="1596"/>
                  <a:pt x="1502" y="1653"/>
                  <a:pt x="1513" y="1720"/>
                </a:cubicBezTo>
                <a:cubicBezTo>
                  <a:pt x="1524" y="1787"/>
                  <a:pt x="1599" y="1912"/>
                  <a:pt x="1665" y="1960"/>
                </a:cubicBezTo>
                <a:cubicBezTo>
                  <a:pt x="1731" y="2008"/>
                  <a:pt x="1847" y="2007"/>
                  <a:pt x="1912" y="2005"/>
                </a:cubicBezTo>
                <a:cubicBezTo>
                  <a:pt x="1938" y="2015"/>
                  <a:pt x="2056" y="1949"/>
                  <a:pt x="2056" y="1949"/>
                </a:cubicBezTo>
                <a:cubicBezTo>
                  <a:pt x="2106" y="1793"/>
                  <a:pt x="2172" y="1537"/>
                  <a:pt x="2195" y="1454"/>
                </a:cubicBezTo>
                <a:cubicBezTo>
                  <a:pt x="2195" y="1454"/>
                  <a:pt x="2259" y="854"/>
                  <a:pt x="2259" y="854"/>
                </a:cubicBezTo>
                <a:close/>
              </a:path>
            </a:pathLst>
          </a:custGeom>
          <a:solidFill>
            <a:srgbClr val="996633"/>
          </a:solidFill>
          <a:ln w="38100">
            <a:solidFill>
              <a:srgbClr val="2814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9" name="Text Box 19">
            <a:extLst>
              <a:ext uri="{FF2B5EF4-FFF2-40B4-BE49-F238E27FC236}">
                <a16:creationId xmlns:a16="http://schemas.microsoft.com/office/drawing/2014/main" id="{276C0856-4934-4A96-B19F-C0CBFFA81E43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253706" y="4771232"/>
            <a:ext cx="14938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chemeClr val="bg1"/>
                </a:solidFill>
              </a:rPr>
              <a:t>белый</a:t>
            </a:r>
          </a:p>
        </p:txBody>
      </p:sp>
      <p:grpSp>
        <p:nvGrpSpPr>
          <p:cNvPr id="4100" name="Group 80">
            <a:extLst>
              <a:ext uri="{FF2B5EF4-FFF2-40B4-BE49-F238E27FC236}">
                <a16:creationId xmlns:a16="http://schemas.microsoft.com/office/drawing/2014/main" id="{5D392E70-6293-4CD2-9B5D-C8F4442F09FD}"/>
              </a:ext>
            </a:extLst>
          </p:cNvPr>
          <p:cNvGrpSpPr>
            <a:grpSpLocks/>
          </p:cNvGrpSpPr>
          <p:nvPr/>
        </p:nvGrpSpPr>
        <p:grpSpPr bwMode="auto">
          <a:xfrm>
            <a:off x="107950" y="115888"/>
            <a:ext cx="8964613" cy="6669087"/>
            <a:chOff x="158" y="119"/>
            <a:chExt cx="5489" cy="4037"/>
          </a:xfrm>
        </p:grpSpPr>
        <p:sp>
          <p:nvSpPr>
            <p:cNvPr id="4128" name="Line 81">
              <a:extLst>
                <a:ext uri="{FF2B5EF4-FFF2-40B4-BE49-F238E27FC236}">
                  <a16:creationId xmlns:a16="http://schemas.microsoft.com/office/drawing/2014/main" id="{4DCEF84F-F9BB-4DBA-B9B9-CF3D944B24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119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9" name="Line 82">
              <a:extLst>
                <a:ext uri="{FF2B5EF4-FFF2-40B4-BE49-F238E27FC236}">
                  <a16:creationId xmlns:a16="http://schemas.microsoft.com/office/drawing/2014/main" id="{890ECE48-06B3-41AB-A4CE-AA9138DF2D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30" name="Line 83">
              <a:extLst>
                <a:ext uri="{FF2B5EF4-FFF2-40B4-BE49-F238E27FC236}">
                  <a16:creationId xmlns:a16="http://schemas.microsoft.com/office/drawing/2014/main" id="{2C63EEB2-ABF1-4806-9725-13B2AB6A63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4156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31" name="Line 84">
              <a:extLst>
                <a:ext uri="{FF2B5EF4-FFF2-40B4-BE49-F238E27FC236}">
                  <a16:creationId xmlns:a16="http://schemas.microsoft.com/office/drawing/2014/main" id="{28288101-EFD3-42C7-991B-111EE650D2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7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11">
            <a:extLst>
              <a:ext uri="{FF2B5EF4-FFF2-40B4-BE49-F238E27FC236}">
                <a16:creationId xmlns:a16="http://schemas.microsoft.com/office/drawing/2014/main" id="{52AFD21F-A0FB-4942-84F2-A79BFBF330B1}"/>
              </a:ext>
            </a:extLst>
          </p:cNvPr>
          <p:cNvGrpSpPr>
            <a:grpSpLocks/>
          </p:cNvGrpSpPr>
          <p:nvPr/>
        </p:nvGrpSpPr>
        <p:grpSpPr bwMode="auto">
          <a:xfrm>
            <a:off x="6480175" y="1968500"/>
            <a:ext cx="2235200" cy="1751013"/>
            <a:chOff x="3923" y="1162"/>
            <a:chExt cx="1408" cy="1103"/>
          </a:xfrm>
        </p:grpSpPr>
        <p:sp>
          <p:nvSpPr>
            <p:cNvPr id="4126" name="Freeform 96">
              <a:extLst>
                <a:ext uri="{FF2B5EF4-FFF2-40B4-BE49-F238E27FC236}">
                  <a16:creationId xmlns:a16="http://schemas.microsoft.com/office/drawing/2014/main" id="{B12CBC61-62A1-4077-863D-E3B374FFBAE5}"/>
                </a:ext>
              </a:extLst>
            </p:cNvPr>
            <p:cNvSpPr>
              <a:spLocks/>
            </p:cNvSpPr>
            <p:nvPr/>
          </p:nvSpPr>
          <p:spPr bwMode="auto">
            <a:xfrm rot="4440645">
              <a:off x="4098" y="1032"/>
              <a:ext cx="1058" cy="1408"/>
            </a:xfrm>
            <a:custGeom>
              <a:avLst/>
              <a:gdLst>
                <a:gd name="T0" fmla="*/ 781 w 1058"/>
                <a:gd name="T1" fmla="*/ 1385 h 1408"/>
                <a:gd name="T2" fmla="*/ 461 w 1058"/>
                <a:gd name="T3" fmla="*/ 1353 h 1408"/>
                <a:gd name="T4" fmla="*/ 351 w 1058"/>
                <a:gd name="T5" fmla="*/ 1265 h 1408"/>
                <a:gd name="T6" fmla="*/ 327 w 1058"/>
                <a:gd name="T7" fmla="*/ 1201 h 1408"/>
                <a:gd name="T8" fmla="*/ 311 w 1058"/>
                <a:gd name="T9" fmla="*/ 1089 h 1408"/>
                <a:gd name="T10" fmla="*/ 429 w 1058"/>
                <a:gd name="T11" fmla="*/ 993 h 1408"/>
                <a:gd name="T12" fmla="*/ 279 w 1058"/>
                <a:gd name="T13" fmla="*/ 937 h 1408"/>
                <a:gd name="T14" fmla="*/ 127 w 1058"/>
                <a:gd name="T15" fmla="*/ 849 h 1408"/>
                <a:gd name="T16" fmla="*/ 95 w 1058"/>
                <a:gd name="T17" fmla="*/ 753 h 1408"/>
                <a:gd name="T18" fmla="*/ 141 w 1058"/>
                <a:gd name="T19" fmla="*/ 625 h 1408"/>
                <a:gd name="T20" fmla="*/ 197 w 1058"/>
                <a:gd name="T21" fmla="*/ 569 h 1408"/>
                <a:gd name="T22" fmla="*/ 53 w 1058"/>
                <a:gd name="T23" fmla="*/ 401 h 1408"/>
                <a:gd name="T24" fmla="*/ 5 w 1058"/>
                <a:gd name="T25" fmla="*/ 185 h 1408"/>
                <a:gd name="T26" fmla="*/ 85 w 1058"/>
                <a:gd name="T27" fmla="*/ 25 h 1408"/>
                <a:gd name="T28" fmla="*/ 253 w 1058"/>
                <a:gd name="T29" fmla="*/ 33 h 1408"/>
                <a:gd name="T30" fmla="*/ 293 w 1058"/>
                <a:gd name="T31" fmla="*/ 49 h 1408"/>
                <a:gd name="T32" fmla="*/ 341 w 1058"/>
                <a:gd name="T33" fmla="*/ 65 h 1408"/>
                <a:gd name="T34" fmla="*/ 405 w 1058"/>
                <a:gd name="T35" fmla="*/ 145 h 1408"/>
                <a:gd name="T36" fmla="*/ 453 w 1058"/>
                <a:gd name="T37" fmla="*/ 217 h 1408"/>
                <a:gd name="T38" fmla="*/ 477 w 1058"/>
                <a:gd name="T39" fmla="*/ 265 h 1408"/>
                <a:gd name="T40" fmla="*/ 517 w 1058"/>
                <a:gd name="T41" fmla="*/ 449 h 1408"/>
                <a:gd name="T42" fmla="*/ 597 w 1058"/>
                <a:gd name="T43" fmla="*/ 377 h 1408"/>
                <a:gd name="T44" fmla="*/ 709 w 1058"/>
                <a:gd name="T45" fmla="*/ 377 h 1408"/>
                <a:gd name="T46" fmla="*/ 791 w 1058"/>
                <a:gd name="T47" fmla="*/ 489 h 1408"/>
                <a:gd name="T48" fmla="*/ 807 w 1058"/>
                <a:gd name="T49" fmla="*/ 649 h 1408"/>
                <a:gd name="T50" fmla="*/ 781 w 1058"/>
                <a:gd name="T51" fmla="*/ 825 h 1408"/>
                <a:gd name="T52" fmla="*/ 967 w 1058"/>
                <a:gd name="T53" fmla="*/ 817 h 1408"/>
                <a:gd name="T54" fmla="*/ 1039 w 1058"/>
                <a:gd name="T55" fmla="*/ 953 h 1408"/>
                <a:gd name="T56" fmla="*/ 1055 w 1058"/>
                <a:gd name="T57" fmla="*/ 1033 h 1408"/>
                <a:gd name="T58" fmla="*/ 1047 w 1058"/>
                <a:gd name="T59" fmla="*/ 1153 h 1408"/>
                <a:gd name="T60" fmla="*/ 981 w 1058"/>
                <a:gd name="T61" fmla="*/ 1297 h 1408"/>
                <a:gd name="T62" fmla="*/ 781 w 1058"/>
                <a:gd name="T63" fmla="*/ 1385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7" name="Text Box 64">
              <a:extLst>
                <a:ext uri="{FF2B5EF4-FFF2-40B4-BE49-F238E27FC236}">
                  <a16:creationId xmlns:a16="http://schemas.microsoft.com/office/drawing/2014/main" id="{D2649970-D91D-40E0-AF8F-22D8C6EA38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144060">
              <a:off x="4059" y="1525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белизна</a:t>
              </a:r>
            </a:p>
          </p:txBody>
        </p:sp>
      </p:grpSp>
      <p:grpSp>
        <p:nvGrpSpPr>
          <p:cNvPr id="4" name="Group 113">
            <a:extLst>
              <a:ext uri="{FF2B5EF4-FFF2-40B4-BE49-F238E27FC236}">
                <a16:creationId xmlns:a16="http://schemas.microsoft.com/office/drawing/2014/main" id="{3CC39294-A51B-498C-A097-87EE7A255962}"/>
              </a:ext>
            </a:extLst>
          </p:cNvPr>
          <p:cNvGrpSpPr>
            <a:grpSpLocks/>
          </p:cNvGrpSpPr>
          <p:nvPr/>
        </p:nvGrpSpPr>
        <p:grpSpPr bwMode="auto">
          <a:xfrm>
            <a:off x="3125788" y="23813"/>
            <a:ext cx="2089150" cy="2235200"/>
            <a:chOff x="1810" y="-63"/>
            <a:chExt cx="1316" cy="1408"/>
          </a:xfrm>
        </p:grpSpPr>
        <p:sp>
          <p:nvSpPr>
            <p:cNvPr id="4124" name="Freeform 97">
              <a:extLst>
                <a:ext uri="{FF2B5EF4-FFF2-40B4-BE49-F238E27FC236}">
                  <a16:creationId xmlns:a16="http://schemas.microsoft.com/office/drawing/2014/main" id="{7D5F1BEE-A94D-4DAE-8D04-D296B5FC0BEE}"/>
                </a:ext>
              </a:extLst>
            </p:cNvPr>
            <p:cNvSpPr>
              <a:spLocks/>
            </p:cNvSpPr>
            <p:nvPr/>
          </p:nvSpPr>
          <p:spPr bwMode="auto">
            <a:xfrm rot="-1306360">
              <a:off x="1882" y="-63"/>
              <a:ext cx="1058" cy="1408"/>
            </a:xfrm>
            <a:custGeom>
              <a:avLst/>
              <a:gdLst>
                <a:gd name="T0" fmla="*/ 781 w 1058"/>
                <a:gd name="T1" fmla="*/ 1385 h 1408"/>
                <a:gd name="T2" fmla="*/ 461 w 1058"/>
                <a:gd name="T3" fmla="*/ 1353 h 1408"/>
                <a:gd name="T4" fmla="*/ 351 w 1058"/>
                <a:gd name="T5" fmla="*/ 1265 h 1408"/>
                <a:gd name="T6" fmla="*/ 327 w 1058"/>
                <a:gd name="T7" fmla="*/ 1201 h 1408"/>
                <a:gd name="T8" fmla="*/ 311 w 1058"/>
                <a:gd name="T9" fmla="*/ 1089 h 1408"/>
                <a:gd name="T10" fmla="*/ 429 w 1058"/>
                <a:gd name="T11" fmla="*/ 993 h 1408"/>
                <a:gd name="T12" fmla="*/ 279 w 1058"/>
                <a:gd name="T13" fmla="*/ 937 h 1408"/>
                <a:gd name="T14" fmla="*/ 127 w 1058"/>
                <a:gd name="T15" fmla="*/ 849 h 1408"/>
                <a:gd name="T16" fmla="*/ 95 w 1058"/>
                <a:gd name="T17" fmla="*/ 753 h 1408"/>
                <a:gd name="T18" fmla="*/ 141 w 1058"/>
                <a:gd name="T19" fmla="*/ 625 h 1408"/>
                <a:gd name="T20" fmla="*/ 197 w 1058"/>
                <a:gd name="T21" fmla="*/ 569 h 1408"/>
                <a:gd name="T22" fmla="*/ 53 w 1058"/>
                <a:gd name="T23" fmla="*/ 401 h 1408"/>
                <a:gd name="T24" fmla="*/ 5 w 1058"/>
                <a:gd name="T25" fmla="*/ 185 h 1408"/>
                <a:gd name="T26" fmla="*/ 85 w 1058"/>
                <a:gd name="T27" fmla="*/ 25 h 1408"/>
                <a:gd name="T28" fmla="*/ 253 w 1058"/>
                <a:gd name="T29" fmla="*/ 33 h 1408"/>
                <a:gd name="T30" fmla="*/ 293 w 1058"/>
                <a:gd name="T31" fmla="*/ 49 h 1408"/>
                <a:gd name="T32" fmla="*/ 341 w 1058"/>
                <a:gd name="T33" fmla="*/ 65 h 1408"/>
                <a:gd name="T34" fmla="*/ 405 w 1058"/>
                <a:gd name="T35" fmla="*/ 145 h 1408"/>
                <a:gd name="T36" fmla="*/ 453 w 1058"/>
                <a:gd name="T37" fmla="*/ 217 h 1408"/>
                <a:gd name="T38" fmla="*/ 477 w 1058"/>
                <a:gd name="T39" fmla="*/ 265 h 1408"/>
                <a:gd name="T40" fmla="*/ 517 w 1058"/>
                <a:gd name="T41" fmla="*/ 449 h 1408"/>
                <a:gd name="T42" fmla="*/ 597 w 1058"/>
                <a:gd name="T43" fmla="*/ 377 h 1408"/>
                <a:gd name="T44" fmla="*/ 709 w 1058"/>
                <a:gd name="T45" fmla="*/ 377 h 1408"/>
                <a:gd name="T46" fmla="*/ 791 w 1058"/>
                <a:gd name="T47" fmla="*/ 489 h 1408"/>
                <a:gd name="T48" fmla="*/ 807 w 1058"/>
                <a:gd name="T49" fmla="*/ 649 h 1408"/>
                <a:gd name="T50" fmla="*/ 781 w 1058"/>
                <a:gd name="T51" fmla="*/ 825 h 1408"/>
                <a:gd name="T52" fmla="*/ 967 w 1058"/>
                <a:gd name="T53" fmla="*/ 817 h 1408"/>
                <a:gd name="T54" fmla="*/ 1039 w 1058"/>
                <a:gd name="T55" fmla="*/ 953 h 1408"/>
                <a:gd name="T56" fmla="*/ 1055 w 1058"/>
                <a:gd name="T57" fmla="*/ 1033 h 1408"/>
                <a:gd name="T58" fmla="*/ 1047 w 1058"/>
                <a:gd name="T59" fmla="*/ 1153 h 1408"/>
                <a:gd name="T60" fmla="*/ 981 w 1058"/>
                <a:gd name="T61" fmla="*/ 1297 h 1408"/>
                <a:gd name="T62" fmla="*/ 781 w 1058"/>
                <a:gd name="T63" fmla="*/ 1385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5" name="Text Box 87">
              <a:extLst>
                <a:ext uri="{FF2B5EF4-FFF2-40B4-BE49-F238E27FC236}">
                  <a16:creationId xmlns:a16="http://schemas.microsoft.com/office/drawing/2014/main" id="{64456AA4-9FE6-4988-8672-F8B2A6418C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78694">
              <a:off x="1810" y="524"/>
              <a:ext cx="13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беловатый</a:t>
              </a:r>
            </a:p>
          </p:txBody>
        </p:sp>
      </p:grpSp>
      <p:grpSp>
        <p:nvGrpSpPr>
          <p:cNvPr id="5" name="Group 112">
            <a:extLst>
              <a:ext uri="{FF2B5EF4-FFF2-40B4-BE49-F238E27FC236}">
                <a16:creationId xmlns:a16="http://schemas.microsoft.com/office/drawing/2014/main" id="{62D61E51-E4BC-45A3-8197-4E01EAD2C10B}"/>
              </a:ext>
            </a:extLst>
          </p:cNvPr>
          <p:cNvGrpSpPr>
            <a:grpSpLocks/>
          </p:cNvGrpSpPr>
          <p:nvPr/>
        </p:nvGrpSpPr>
        <p:grpSpPr bwMode="auto">
          <a:xfrm>
            <a:off x="5688013" y="384175"/>
            <a:ext cx="2343150" cy="1679575"/>
            <a:chOff x="3424" y="164"/>
            <a:chExt cx="1476" cy="1058"/>
          </a:xfrm>
        </p:grpSpPr>
        <p:sp>
          <p:nvSpPr>
            <p:cNvPr id="4122" name="Freeform 98">
              <a:extLst>
                <a:ext uri="{FF2B5EF4-FFF2-40B4-BE49-F238E27FC236}">
                  <a16:creationId xmlns:a16="http://schemas.microsoft.com/office/drawing/2014/main" id="{0F52533C-FA64-4F29-A2C9-826C21DAC846}"/>
                </a:ext>
              </a:extLst>
            </p:cNvPr>
            <p:cNvSpPr>
              <a:spLocks/>
            </p:cNvSpPr>
            <p:nvPr/>
          </p:nvSpPr>
          <p:spPr bwMode="auto">
            <a:xfrm rot="5044520">
              <a:off x="3599" y="-11"/>
              <a:ext cx="1058" cy="1408"/>
            </a:xfrm>
            <a:custGeom>
              <a:avLst/>
              <a:gdLst>
                <a:gd name="T0" fmla="*/ 781 w 1058"/>
                <a:gd name="T1" fmla="*/ 1385 h 1408"/>
                <a:gd name="T2" fmla="*/ 461 w 1058"/>
                <a:gd name="T3" fmla="*/ 1353 h 1408"/>
                <a:gd name="T4" fmla="*/ 351 w 1058"/>
                <a:gd name="T5" fmla="*/ 1265 h 1408"/>
                <a:gd name="T6" fmla="*/ 327 w 1058"/>
                <a:gd name="T7" fmla="*/ 1201 h 1408"/>
                <a:gd name="T8" fmla="*/ 311 w 1058"/>
                <a:gd name="T9" fmla="*/ 1089 h 1408"/>
                <a:gd name="T10" fmla="*/ 429 w 1058"/>
                <a:gd name="T11" fmla="*/ 993 h 1408"/>
                <a:gd name="T12" fmla="*/ 279 w 1058"/>
                <a:gd name="T13" fmla="*/ 937 h 1408"/>
                <a:gd name="T14" fmla="*/ 127 w 1058"/>
                <a:gd name="T15" fmla="*/ 849 h 1408"/>
                <a:gd name="T16" fmla="*/ 95 w 1058"/>
                <a:gd name="T17" fmla="*/ 753 h 1408"/>
                <a:gd name="T18" fmla="*/ 141 w 1058"/>
                <a:gd name="T19" fmla="*/ 625 h 1408"/>
                <a:gd name="T20" fmla="*/ 197 w 1058"/>
                <a:gd name="T21" fmla="*/ 569 h 1408"/>
                <a:gd name="T22" fmla="*/ 53 w 1058"/>
                <a:gd name="T23" fmla="*/ 401 h 1408"/>
                <a:gd name="T24" fmla="*/ 5 w 1058"/>
                <a:gd name="T25" fmla="*/ 185 h 1408"/>
                <a:gd name="T26" fmla="*/ 85 w 1058"/>
                <a:gd name="T27" fmla="*/ 25 h 1408"/>
                <a:gd name="T28" fmla="*/ 253 w 1058"/>
                <a:gd name="T29" fmla="*/ 33 h 1408"/>
                <a:gd name="T30" fmla="*/ 293 w 1058"/>
                <a:gd name="T31" fmla="*/ 49 h 1408"/>
                <a:gd name="T32" fmla="*/ 341 w 1058"/>
                <a:gd name="T33" fmla="*/ 65 h 1408"/>
                <a:gd name="T34" fmla="*/ 405 w 1058"/>
                <a:gd name="T35" fmla="*/ 145 h 1408"/>
                <a:gd name="T36" fmla="*/ 453 w 1058"/>
                <a:gd name="T37" fmla="*/ 217 h 1408"/>
                <a:gd name="T38" fmla="*/ 477 w 1058"/>
                <a:gd name="T39" fmla="*/ 265 h 1408"/>
                <a:gd name="T40" fmla="*/ 517 w 1058"/>
                <a:gd name="T41" fmla="*/ 449 h 1408"/>
                <a:gd name="T42" fmla="*/ 597 w 1058"/>
                <a:gd name="T43" fmla="*/ 377 h 1408"/>
                <a:gd name="T44" fmla="*/ 709 w 1058"/>
                <a:gd name="T45" fmla="*/ 377 h 1408"/>
                <a:gd name="T46" fmla="*/ 791 w 1058"/>
                <a:gd name="T47" fmla="*/ 489 h 1408"/>
                <a:gd name="T48" fmla="*/ 807 w 1058"/>
                <a:gd name="T49" fmla="*/ 649 h 1408"/>
                <a:gd name="T50" fmla="*/ 781 w 1058"/>
                <a:gd name="T51" fmla="*/ 825 h 1408"/>
                <a:gd name="T52" fmla="*/ 967 w 1058"/>
                <a:gd name="T53" fmla="*/ 817 h 1408"/>
                <a:gd name="T54" fmla="*/ 1039 w 1058"/>
                <a:gd name="T55" fmla="*/ 953 h 1408"/>
                <a:gd name="T56" fmla="*/ 1055 w 1058"/>
                <a:gd name="T57" fmla="*/ 1033 h 1408"/>
                <a:gd name="T58" fmla="*/ 1047 w 1058"/>
                <a:gd name="T59" fmla="*/ 1153 h 1408"/>
                <a:gd name="T60" fmla="*/ 981 w 1058"/>
                <a:gd name="T61" fmla="*/ 1297 h 1408"/>
                <a:gd name="T62" fmla="*/ 781 w 1058"/>
                <a:gd name="T63" fmla="*/ 1385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3" name="Text Box 88">
              <a:extLst>
                <a:ext uri="{FF2B5EF4-FFF2-40B4-BE49-F238E27FC236}">
                  <a16:creationId xmlns:a16="http://schemas.microsoft.com/office/drawing/2014/main" id="{1AB24FA4-4217-4FB1-BEAC-8649810A7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992198">
              <a:off x="3424" y="436"/>
              <a:ext cx="14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400">
                  <a:solidFill>
                    <a:schemeClr val="bg1"/>
                  </a:solidFill>
                </a:rPr>
                <a:t>беловатенький</a:t>
              </a:r>
            </a:p>
          </p:txBody>
        </p:sp>
      </p:grpSp>
      <p:grpSp>
        <p:nvGrpSpPr>
          <p:cNvPr id="6" name="Group 116">
            <a:extLst>
              <a:ext uri="{FF2B5EF4-FFF2-40B4-BE49-F238E27FC236}">
                <a16:creationId xmlns:a16="http://schemas.microsoft.com/office/drawing/2014/main" id="{2EF2E2A5-1995-41C8-9162-8C8FDDDFDFC6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1608138"/>
            <a:ext cx="1873250" cy="1955800"/>
            <a:chOff x="249" y="935"/>
            <a:chExt cx="1180" cy="1232"/>
          </a:xfrm>
        </p:grpSpPr>
        <p:sp>
          <p:nvSpPr>
            <p:cNvPr id="4120" name="Freeform 99">
              <a:extLst>
                <a:ext uri="{FF2B5EF4-FFF2-40B4-BE49-F238E27FC236}">
                  <a16:creationId xmlns:a16="http://schemas.microsoft.com/office/drawing/2014/main" id="{DD9C7292-2E34-438E-B129-7D7A2D8B171B}"/>
                </a:ext>
              </a:extLst>
            </p:cNvPr>
            <p:cNvSpPr>
              <a:spLocks/>
            </p:cNvSpPr>
            <p:nvPr/>
          </p:nvSpPr>
          <p:spPr bwMode="auto">
            <a:xfrm rot="-1306360">
              <a:off x="249" y="935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1" name="Text Box 105">
              <a:extLst>
                <a:ext uri="{FF2B5EF4-FFF2-40B4-BE49-F238E27FC236}">
                  <a16:creationId xmlns:a16="http://schemas.microsoft.com/office/drawing/2014/main" id="{53C41AD0-F74F-4298-A35F-96D83C884C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83882">
              <a:off x="376" y="1470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белить</a:t>
              </a:r>
            </a:p>
          </p:txBody>
        </p:sp>
      </p:grpSp>
      <p:grpSp>
        <p:nvGrpSpPr>
          <p:cNvPr id="7" name="Group 114">
            <a:extLst>
              <a:ext uri="{FF2B5EF4-FFF2-40B4-BE49-F238E27FC236}">
                <a16:creationId xmlns:a16="http://schemas.microsoft.com/office/drawing/2014/main" id="{610A0DA1-F614-41DD-8A9F-DCB108BACED5}"/>
              </a:ext>
            </a:extLst>
          </p:cNvPr>
          <p:cNvGrpSpPr>
            <a:grpSpLocks/>
          </p:cNvGrpSpPr>
          <p:nvPr/>
        </p:nvGrpSpPr>
        <p:grpSpPr bwMode="auto">
          <a:xfrm>
            <a:off x="2303463" y="1465263"/>
            <a:ext cx="1631950" cy="1955800"/>
            <a:chOff x="1292" y="845"/>
            <a:chExt cx="1028" cy="1232"/>
          </a:xfrm>
        </p:grpSpPr>
        <p:sp>
          <p:nvSpPr>
            <p:cNvPr id="4118" name="Freeform 101">
              <a:extLst>
                <a:ext uri="{FF2B5EF4-FFF2-40B4-BE49-F238E27FC236}">
                  <a16:creationId xmlns:a16="http://schemas.microsoft.com/office/drawing/2014/main" id="{89C0BA43-9F7C-4782-9CAE-37CEF0833D17}"/>
                </a:ext>
              </a:extLst>
            </p:cNvPr>
            <p:cNvSpPr>
              <a:spLocks/>
            </p:cNvSpPr>
            <p:nvPr/>
          </p:nvSpPr>
          <p:spPr bwMode="auto">
            <a:xfrm rot="1358120">
              <a:off x="1292" y="845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9" name="Text Box 106">
              <a:extLst>
                <a:ext uri="{FF2B5EF4-FFF2-40B4-BE49-F238E27FC236}">
                  <a16:creationId xmlns:a16="http://schemas.microsoft.com/office/drawing/2014/main" id="{2521AF2A-C719-4B97-AD33-EB26FFC428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4604180">
              <a:off x="1292" y="1253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побелить</a:t>
              </a:r>
            </a:p>
          </p:txBody>
        </p:sp>
      </p:grpSp>
      <p:grpSp>
        <p:nvGrpSpPr>
          <p:cNvPr id="8" name="Group 117">
            <a:extLst>
              <a:ext uri="{FF2B5EF4-FFF2-40B4-BE49-F238E27FC236}">
                <a16:creationId xmlns:a16="http://schemas.microsoft.com/office/drawing/2014/main" id="{369170D7-9CB0-4BC8-BA2C-C3721EFB8476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3265488"/>
            <a:ext cx="1955800" cy="1631950"/>
            <a:chOff x="249" y="1979"/>
            <a:chExt cx="1232" cy="1028"/>
          </a:xfrm>
        </p:grpSpPr>
        <p:sp>
          <p:nvSpPr>
            <p:cNvPr id="4116" name="Freeform 103">
              <a:extLst>
                <a:ext uri="{FF2B5EF4-FFF2-40B4-BE49-F238E27FC236}">
                  <a16:creationId xmlns:a16="http://schemas.microsoft.com/office/drawing/2014/main" id="{40FA3BBD-3ABE-419C-9A46-D0F45816C584}"/>
                </a:ext>
              </a:extLst>
            </p:cNvPr>
            <p:cNvSpPr>
              <a:spLocks/>
            </p:cNvSpPr>
            <p:nvPr/>
          </p:nvSpPr>
          <p:spPr bwMode="auto">
            <a:xfrm rot="-3226395">
              <a:off x="351" y="1877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7" name="Text Box 107">
              <a:extLst>
                <a:ext uri="{FF2B5EF4-FFF2-40B4-BE49-F238E27FC236}">
                  <a16:creationId xmlns:a16="http://schemas.microsoft.com/office/drawing/2014/main" id="{1EF28AC3-F2E3-4D23-B4A4-255DE099AA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" y="2296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белила</a:t>
              </a:r>
            </a:p>
          </p:txBody>
        </p:sp>
      </p:grpSp>
      <p:grpSp>
        <p:nvGrpSpPr>
          <p:cNvPr id="9" name="Group 118">
            <a:extLst>
              <a:ext uri="{FF2B5EF4-FFF2-40B4-BE49-F238E27FC236}">
                <a16:creationId xmlns:a16="http://schemas.microsoft.com/office/drawing/2014/main" id="{463AEC56-14B2-4501-A60D-EB4F1C6AB780}"/>
              </a:ext>
            </a:extLst>
          </p:cNvPr>
          <p:cNvGrpSpPr>
            <a:grpSpLocks/>
          </p:cNvGrpSpPr>
          <p:nvPr/>
        </p:nvGrpSpPr>
        <p:grpSpPr bwMode="auto">
          <a:xfrm>
            <a:off x="576263" y="4344988"/>
            <a:ext cx="1958975" cy="1631950"/>
            <a:chOff x="204" y="2659"/>
            <a:chExt cx="1234" cy="1028"/>
          </a:xfrm>
        </p:grpSpPr>
        <p:sp>
          <p:nvSpPr>
            <p:cNvPr id="4114" name="Freeform 104">
              <a:extLst>
                <a:ext uri="{FF2B5EF4-FFF2-40B4-BE49-F238E27FC236}">
                  <a16:creationId xmlns:a16="http://schemas.microsoft.com/office/drawing/2014/main" id="{4969B6CB-6BF1-44C5-B86F-EDAC03F640F6}"/>
                </a:ext>
              </a:extLst>
            </p:cNvPr>
            <p:cNvSpPr>
              <a:spLocks/>
            </p:cNvSpPr>
            <p:nvPr/>
          </p:nvSpPr>
          <p:spPr bwMode="auto">
            <a:xfrm rot="-4144102">
              <a:off x="306" y="2557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5" name="Text Box 108">
              <a:extLst>
                <a:ext uri="{FF2B5EF4-FFF2-40B4-BE49-F238E27FC236}">
                  <a16:creationId xmlns:a16="http://schemas.microsoft.com/office/drawing/2014/main" id="{02662886-D55C-4E6A-8A8F-1EC1850786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176086">
              <a:off x="385" y="3022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отбелить</a:t>
              </a:r>
            </a:p>
          </p:txBody>
        </p:sp>
      </p:grpSp>
      <p:grpSp>
        <p:nvGrpSpPr>
          <p:cNvPr id="10" name="Group 119">
            <a:extLst>
              <a:ext uri="{FF2B5EF4-FFF2-40B4-BE49-F238E27FC236}">
                <a16:creationId xmlns:a16="http://schemas.microsoft.com/office/drawing/2014/main" id="{1ECFBB04-4058-4852-9C98-89FBF7689A73}"/>
              </a:ext>
            </a:extLst>
          </p:cNvPr>
          <p:cNvGrpSpPr>
            <a:grpSpLocks/>
          </p:cNvGrpSpPr>
          <p:nvPr/>
        </p:nvGrpSpPr>
        <p:grpSpPr bwMode="auto">
          <a:xfrm>
            <a:off x="2087563" y="4848225"/>
            <a:ext cx="1955800" cy="1631950"/>
            <a:chOff x="1156" y="2976"/>
            <a:chExt cx="1232" cy="1028"/>
          </a:xfrm>
        </p:grpSpPr>
        <p:sp>
          <p:nvSpPr>
            <p:cNvPr id="4112" name="Freeform 100">
              <a:extLst>
                <a:ext uri="{FF2B5EF4-FFF2-40B4-BE49-F238E27FC236}">
                  <a16:creationId xmlns:a16="http://schemas.microsoft.com/office/drawing/2014/main" id="{2C79B0D0-E57D-4E49-8A43-0CE60632AB65}"/>
                </a:ext>
              </a:extLst>
            </p:cNvPr>
            <p:cNvSpPr>
              <a:spLocks/>
            </p:cNvSpPr>
            <p:nvPr/>
          </p:nvSpPr>
          <p:spPr bwMode="auto">
            <a:xfrm rot="-4664852">
              <a:off x="1258" y="2874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3" name="Text Box 109">
              <a:extLst>
                <a:ext uri="{FF2B5EF4-FFF2-40B4-BE49-F238E27FC236}">
                  <a16:creationId xmlns:a16="http://schemas.microsoft.com/office/drawing/2014/main" id="{1E023D5C-EB4A-4763-A4FD-4EED09C07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238745">
              <a:off x="1283" y="3339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</a:rPr>
                <a:t>белёный</a:t>
              </a:r>
            </a:p>
          </p:txBody>
        </p:sp>
      </p:grpSp>
      <p:grpSp>
        <p:nvGrpSpPr>
          <p:cNvPr id="11" name="Group 115">
            <a:extLst>
              <a:ext uri="{FF2B5EF4-FFF2-40B4-BE49-F238E27FC236}">
                <a16:creationId xmlns:a16="http://schemas.microsoft.com/office/drawing/2014/main" id="{EF9172DE-0223-4CDB-8CD9-30CE33C6F3A4}"/>
              </a:ext>
            </a:extLst>
          </p:cNvPr>
          <p:cNvGrpSpPr>
            <a:grpSpLocks/>
          </p:cNvGrpSpPr>
          <p:nvPr/>
        </p:nvGrpSpPr>
        <p:grpSpPr bwMode="auto">
          <a:xfrm>
            <a:off x="3671888" y="2544763"/>
            <a:ext cx="1955800" cy="1631950"/>
            <a:chOff x="2154" y="1525"/>
            <a:chExt cx="1232" cy="1028"/>
          </a:xfrm>
        </p:grpSpPr>
        <p:sp>
          <p:nvSpPr>
            <p:cNvPr id="4110" name="Freeform 102">
              <a:extLst>
                <a:ext uri="{FF2B5EF4-FFF2-40B4-BE49-F238E27FC236}">
                  <a16:creationId xmlns:a16="http://schemas.microsoft.com/office/drawing/2014/main" id="{4CCE0047-26CB-4219-87EA-92510B3D3003}"/>
                </a:ext>
              </a:extLst>
            </p:cNvPr>
            <p:cNvSpPr>
              <a:spLocks/>
            </p:cNvSpPr>
            <p:nvPr/>
          </p:nvSpPr>
          <p:spPr bwMode="auto">
            <a:xfrm rot="4275409">
              <a:off x="2256" y="1423"/>
              <a:ext cx="1028" cy="1232"/>
            </a:xfrm>
            <a:custGeom>
              <a:avLst/>
              <a:gdLst>
                <a:gd name="T0" fmla="*/ 737 w 1058"/>
                <a:gd name="T1" fmla="*/ 1061 h 1408"/>
                <a:gd name="T2" fmla="*/ 435 w 1058"/>
                <a:gd name="T3" fmla="*/ 1036 h 1408"/>
                <a:gd name="T4" fmla="*/ 331 w 1058"/>
                <a:gd name="T5" fmla="*/ 969 h 1408"/>
                <a:gd name="T6" fmla="*/ 309 w 1058"/>
                <a:gd name="T7" fmla="*/ 920 h 1408"/>
                <a:gd name="T8" fmla="*/ 293 w 1058"/>
                <a:gd name="T9" fmla="*/ 834 h 1408"/>
                <a:gd name="T10" fmla="*/ 405 w 1058"/>
                <a:gd name="T11" fmla="*/ 760 h 1408"/>
                <a:gd name="T12" fmla="*/ 263 w 1058"/>
                <a:gd name="T13" fmla="*/ 717 h 1408"/>
                <a:gd name="T14" fmla="*/ 120 w 1058"/>
                <a:gd name="T15" fmla="*/ 650 h 1408"/>
                <a:gd name="T16" fmla="*/ 89 w 1058"/>
                <a:gd name="T17" fmla="*/ 577 h 1408"/>
                <a:gd name="T18" fmla="*/ 133 w 1058"/>
                <a:gd name="T19" fmla="*/ 479 h 1408"/>
                <a:gd name="T20" fmla="*/ 186 w 1058"/>
                <a:gd name="T21" fmla="*/ 436 h 1408"/>
                <a:gd name="T22" fmla="*/ 50 w 1058"/>
                <a:gd name="T23" fmla="*/ 307 h 1408"/>
                <a:gd name="T24" fmla="*/ 5 w 1058"/>
                <a:gd name="T25" fmla="*/ 142 h 1408"/>
                <a:gd name="T26" fmla="*/ 81 w 1058"/>
                <a:gd name="T27" fmla="*/ 19 h 1408"/>
                <a:gd name="T28" fmla="*/ 239 w 1058"/>
                <a:gd name="T29" fmla="*/ 25 h 1408"/>
                <a:gd name="T30" fmla="*/ 277 w 1058"/>
                <a:gd name="T31" fmla="*/ 38 h 1408"/>
                <a:gd name="T32" fmla="*/ 322 w 1058"/>
                <a:gd name="T33" fmla="*/ 50 h 1408"/>
                <a:gd name="T34" fmla="*/ 383 w 1058"/>
                <a:gd name="T35" fmla="*/ 111 h 1408"/>
                <a:gd name="T36" fmla="*/ 428 w 1058"/>
                <a:gd name="T37" fmla="*/ 166 h 1408"/>
                <a:gd name="T38" fmla="*/ 450 w 1058"/>
                <a:gd name="T39" fmla="*/ 203 h 1408"/>
                <a:gd name="T40" fmla="*/ 488 w 1058"/>
                <a:gd name="T41" fmla="*/ 344 h 1408"/>
                <a:gd name="T42" fmla="*/ 564 w 1058"/>
                <a:gd name="T43" fmla="*/ 289 h 1408"/>
                <a:gd name="T44" fmla="*/ 669 w 1058"/>
                <a:gd name="T45" fmla="*/ 289 h 1408"/>
                <a:gd name="T46" fmla="*/ 747 w 1058"/>
                <a:gd name="T47" fmla="*/ 374 h 1408"/>
                <a:gd name="T48" fmla="*/ 762 w 1058"/>
                <a:gd name="T49" fmla="*/ 497 h 1408"/>
                <a:gd name="T50" fmla="*/ 737 w 1058"/>
                <a:gd name="T51" fmla="*/ 632 h 1408"/>
                <a:gd name="T52" fmla="*/ 913 w 1058"/>
                <a:gd name="T53" fmla="*/ 626 h 1408"/>
                <a:gd name="T54" fmla="*/ 981 w 1058"/>
                <a:gd name="T55" fmla="*/ 730 h 1408"/>
                <a:gd name="T56" fmla="*/ 996 w 1058"/>
                <a:gd name="T57" fmla="*/ 791 h 1408"/>
                <a:gd name="T58" fmla="*/ 988 w 1058"/>
                <a:gd name="T59" fmla="*/ 883 h 1408"/>
                <a:gd name="T60" fmla="*/ 926 w 1058"/>
                <a:gd name="T61" fmla="*/ 993 h 1408"/>
                <a:gd name="T62" fmla="*/ 737 w 1058"/>
                <a:gd name="T63" fmla="*/ 1061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58"/>
                <a:gd name="T97" fmla="*/ 0 h 1408"/>
                <a:gd name="T98" fmla="*/ 1058 w 1058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58" h="1408">
                  <a:moveTo>
                    <a:pt x="781" y="1385"/>
                  </a:moveTo>
                  <a:cubicBezTo>
                    <a:pt x="600" y="1380"/>
                    <a:pt x="572" y="1408"/>
                    <a:pt x="461" y="1353"/>
                  </a:cubicBezTo>
                  <a:cubicBezTo>
                    <a:pt x="387" y="1325"/>
                    <a:pt x="373" y="1290"/>
                    <a:pt x="351" y="1265"/>
                  </a:cubicBezTo>
                  <a:cubicBezTo>
                    <a:pt x="329" y="1240"/>
                    <a:pt x="334" y="1230"/>
                    <a:pt x="327" y="1201"/>
                  </a:cubicBezTo>
                  <a:cubicBezTo>
                    <a:pt x="320" y="1172"/>
                    <a:pt x="279" y="1073"/>
                    <a:pt x="311" y="1089"/>
                  </a:cubicBezTo>
                  <a:cubicBezTo>
                    <a:pt x="320" y="1040"/>
                    <a:pt x="424" y="1021"/>
                    <a:pt x="429" y="993"/>
                  </a:cubicBezTo>
                  <a:cubicBezTo>
                    <a:pt x="424" y="964"/>
                    <a:pt x="329" y="961"/>
                    <a:pt x="279" y="937"/>
                  </a:cubicBezTo>
                  <a:cubicBezTo>
                    <a:pt x="229" y="913"/>
                    <a:pt x="158" y="880"/>
                    <a:pt x="127" y="849"/>
                  </a:cubicBezTo>
                  <a:cubicBezTo>
                    <a:pt x="89" y="763"/>
                    <a:pt x="131" y="807"/>
                    <a:pt x="95" y="753"/>
                  </a:cubicBezTo>
                  <a:cubicBezTo>
                    <a:pt x="83" y="704"/>
                    <a:pt x="97" y="654"/>
                    <a:pt x="141" y="625"/>
                  </a:cubicBezTo>
                  <a:cubicBezTo>
                    <a:pt x="126" y="602"/>
                    <a:pt x="212" y="592"/>
                    <a:pt x="197" y="569"/>
                  </a:cubicBezTo>
                  <a:cubicBezTo>
                    <a:pt x="188" y="520"/>
                    <a:pt x="85" y="465"/>
                    <a:pt x="53" y="401"/>
                  </a:cubicBezTo>
                  <a:cubicBezTo>
                    <a:pt x="21" y="337"/>
                    <a:pt x="0" y="248"/>
                    <a:pt x="5" y="185"/>
                  </a:cubicBezTo>
                  <a:cubicBezTo>
                    <a:pt x="24" y="120"/>
                    <a:pt x="44" y="50"/>
                    <a:pt x="85" y="25"/>
                  </a:cubicBezTo>
                  <a:cubicBezTo>
                    <a:pt x="126" y="0"/>
                    <a:pt x="218" y="29"/>
                    <a:pt x="253" y="33"/>
                  </a:cubicBezTo>
                  <a:cubicBezTo>
                    <a:pt x="267" y="37"/>
                    <a:pt x="280" y="44"/>
                    <a:pt x="293" y="49"/>
                  </a:cubicBezTo>
                  <a:cubicBezTo>
                    <a:pt x="309" y="55"/>
                    <a:pt x="341" y="65"/>
                    <a:pt x="341" y="65"/>
                  </a:cubicBezTo>
                  <a:cubicBezTo>
                    <a:pt x="360" y="94"/>
                    <a:pt x="384" y="117"/>
                    <a:pt x="405" y="145"/>
                  </a:cubicBezTo>
                  <a:cubicBezTo>
                    <a:pt x="416" y="177"/>
                    <a:pt x="429" y="193"/>
                    <a:pt x="453" y="217"/>
                  </a:cubicBezTo>
                  <a:cubicBezTo>
                    <a:pt x="487" y="318"/>
                    <a:pt x="430" y="156"/>
                    <a:pt x="477" y="265"/>
                  </a:cubicBezTo>
                  <a:cubicBezTo>
                    <a:pt x="502" y="323"/>
                    <a:pt x="502" y="389"/>
                    <a:pt x="517" y="449"/>
                  </a:cubicBezTo>
                  <a:cubicBezTo>
                    <a:pt x="532" y="469"/>
                    <a:pt x="570" y="386"/>
                    <a:pt x="597" y="377"/>
                  </a:cubicBezTo>
                  <a:cubicBezTo>
                    <a:pt x="629" y="365"/>
                    <a:pt x="677" y="358"/>
                    <a:pt x="709" y="377"/>
                  </a:cubicBezTo>
                  <a:cubicBezTo>
                    <a:pt x="739" y="398"/>
                    <a:pt x="775" y="444"/>
                    <a:pt x="791" y="489"/>
                  </a:cubicBezTo>
                  <a:cubicBezTo>
                    <a:pt x="807" y="534"/>
                    <a:pt x="809" y="593"/>
                    <a:pt x="807" y="649"/>
                  </a:cubicBezTo>
                  <a:cubicBezTo>
                    <a:pt x="805" y="705"/>
                    <a:pt x="754" y="797"/>
                    <a:pt x="781" y="825"/>
                  </a:cubicBezTo>
                  <a:cubicBezTo>
                    <a:pt x="813" y="873"/>
                    <a:pt x="932" y="774"/>
                    <a:pt x="967" y="817"/>
                  </a:cubicBezTo>
                  <a:cubicBezTo>
                    <a:pt x="1003" y="841"/>
                    <a:pt x="1032" y="913"/>
                    <a:pt x="1039" y="953"/>
                  </a:cubicBezTo>
                  <a:cubicBezTo>
                    <a:pt x="1054" y="989"/>
                    <a:pt x="1054" y="1000"/>
                    <a:pt x="1055" y="1033"/>
                  </a:cubicBezTo>
                  <a:cubicBezTo>
                    <a:pt x="1058" y="1052"/>
                    <a:pt x="1048" y="1134"/>
                    <a:pt x="1047" y="1153"/>
                  </a:cubicBezTo>
                  <a:cubicBezTo>
                    <a:pt x="1045" y="1207"/>
                    <a:pt x="990" y="1244"/>
                    <a:pt x="981" y="1297"/>
                  </a:cubicBezTo>
                  <a:cubicBezTo>
                    <a:pt x="937" y="1336"/>
                    <a:pt x="868" y="1376"/>
                    <a:pt x="781" y="1385"/>
                  </a:cubicBezTo>
                  <a:close/>
                </a:path>
              </a:pathLst>
            </a:custGeom>
            <a:solidFill>
              <a:srgbClr val="339966"/>
            </a:solidFill>
            <a:ln w="38100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1" name="Text Box 110">
              <a:extLst>
                <a:ext uri="{FF2B5EF4-FFF2-40B4-BE49-F238E27FC236}">
                  <a16:creationId xmlns:a16="http://schemas.microsoft.com/office/drawing/2014/main" id="{1982EFA3-88E2-4910-A273-88C4EBD42A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499712">
              <a:off x="2154" y="1842"/>
              <a:ext cx="10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06600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 dirty="0">
                  <a:solidFill>
                    <a:schemeClr val="bg1"/>
                  </a:solidFill>
                </a:rPr>
                <a:t>побелка</a:t>
              </a:r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D4F2BF-E572-48C3-9D62-511BE7560DB8}"/>
              </a:ext>
            </a:extLst>
          </p:cNvPr>
          <p:cNvSpPr/>
          <p:nvPr/>
        </p:nvSpPr>
        <p:spPr>
          <a:xfrm>
            <a:off x="107949" y="-26643"/>
            <a:ext cx="5846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Словообразовательное гнездо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AutoShape 27">
            <a:extLst>
              <a:ext uri="{FF2B5EF4-FFF2-40B4-BE49-F238E27FC236}">
                <a16:creationId xmlns:a16="http://schemas.microsoft.com/office/drawing/2014/main" id="{B9322364-7191-42FE-BE6F-DA82BA964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987550"/>
            <a:ext cx="15113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3" name="Text Box 4">
            <a:extLst>
              <a:ext uri="{FF2B5EF4-FFF2-40B4-BE49-F238E27FC236}">
                <a16:creationId xmlns:a16="http://schemas.microsoft.com/office/drawing/2014/main" id="{31B5C7A8-3E54-4B0A-AA5A-A2EC830E1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871663"/>
            <a:ext cx="1401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белый</a:t>
            </a:r>
          </a:p>
        </p:txBody>
      </p:sp>
      <p:sp>
        <p:nvSpPr>
          <p:cNvPr id="10268" name="AutoShape 28">
            <a:extLst>
              <a:ext uri="{FF2B5EF4-FFF2-40B4-BE49-F238E27FC236}">
                <a16:creationId xmlns:a16="http://schemas.microsoft.com/office/drawing/2014/main" id="{5A62C885-3F7F-4496-903A-C964EB1E5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979488"/>
            <a:ext cx="21590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id="{A39421BE-DC8B-4C42-9A71-605F9A6B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263" y="842963"/>
            <a:ext cx="2249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беловатый</a:t>
            </a:r>
          </a:p>
        </p:txBody>
      </p:sp>
      <p:sp>
        <p:nvSpPr>
          <p:cNvPr id="10271" name="AutoShape 31">
            <a:extLst>
              <a:ext uri="{FF2B5EF4-FFF2-40B4-BE49-F238E27FC236}">
                <a16:creationId xmlns:a16="http://schemas.microsoft.com/office/drawing/2014/main" id="{C847C66E-972D-43C0-9E8C-B9D2E1F1F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4575" y="2973388"/>
            <a:ext cx="146526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6" name="Text Box 6">
            <a:extLst>
              <a:ext uri="{FF2B5EF4-FFF2-40B4-BE49-F238E27FC236}">
                <a16:creationId xmlns:a16="http://schemas.microsoft.com/office/drawing/2014/main" id="{59FB6C33-3F75-4F77-9B41-E8842897B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8063" y="2859088"/>
            <a:ext cx="1501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белить</a:t>
            </a:r>
          </a:p>
        </p:txBody>
      </p:sp>
      <p:sp>
        <p:nvSpPr>
          <p:cNvPr id="5128" name="Line 10">
            <a:extLst>
              <a:ext uri="{FF2B5EF4-FFF2-40B4-BE49-F238E27FC236}">
                <a16:creationId xmlns:a16="http://schemas.microsoft.com/office/drawing/2014/main" id="{0045D7A8-6EE8-46BD-981C-31EEBB4A70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0925" y="1208088"/>
            <a:ext cx="431800" cy="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0" name="AutoShape 30">
            <a:extLst>
              <a:ext uri="{FF2B5EF4-FFF2-40B4-BE49-F238E27FC236}">
                <a16:creationId xmlns:a16="http://schemas.microsoft.com/office/drawing/2014/main" id="{54C1B7D3-3BD9-482E-83AD-5F93ACCDA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979488"/>
            <a:ext cx="3095625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1" name="Text Box 11">
            <a:extLst>
              <a:ext uri="{FF2B5EF4-FFF2-40B4-BE49-F238E27FC236}">
                <a16:creationId xmlns:a16="http://schemas.microsoft.com/office/drawing/2014/main" id="{F8D03486-880E-4F61-B014-6001EBAB5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838" y="836613"/>
            <a:ext cx="3063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беловатенький</a:t>
            </a:r>
          </a:p>
        </p:txBody>
      </p:sp>
      <p:sp>
        <p:nvSpPr>
          <p:cNvPr id="10272" name="AutoShape 32">
            <a:extLst>
              <a:ext uri="{FF2B5EF4-FFF2-40B4-BE49-F238E27FC236}">
                <a16:creationId xmlns:a16="http://schemas.microsoft.com/office/drawing/2014/main" id="{12505695-BE43-40EE-BF4D-58BB10B18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2995613"/>
            <a:ext cx="1944688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3" name="Text Box 13">
            <a:extLst>
              <a:ext uri="{FF2B5EF4-FFF2-40B4-BE49-F238E27FC236}">
                <a16:creationId xmlns:a16="http://schemas.microsoft.com/office/drawing/2014/main" id="{657D81EA-3253-4538-8D02-5B27AD1CD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5613" y="2859088"/>
            <a:ext cx="1974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побелить</a:t>
            </a:r>
          </a:p>
        </p:txBody>
      </p:sp>
      <p:sp>
        <p:nvSpPr>
          <p:cNvPr id="5133" name="Line 14">
            <a:extLst>
              <a:ext uri="{FF2B5EF4-FFF2-40B4-BE49-F238E27FC236}">
                <a16:creationId xmlns:a16="http://schemas.microsoft.com/office/drawing/2014/main" id="{5AB00230-1369-4E9E-AE73-0CC977B6DE5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5250" y="3224213"/>
            <a:ext cx="431800" cy="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6" name="AutoShape 36">
            <a:extLst>
              <a:ext uri="{FF2B5EF4-FFF2-40B4-BE49-F238E27FC236}">
                <a16:creationId xmlns:a16="http://schemas.microsoft.com/office/drawing/2014/main" id="{12B2A3B4-7204-41A7-81EA-DA36FD25A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5" y="2997200"/>
            <a:ext cx="1728788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5" name="Text Box 15">
            <a:extLst>
              <a:ext uri="{FF2B5EF4-FFF2-40B4-BE49-F238E27FC236}">
                <a16:creationId xmlns:a16="http://schemas.microsoft.com/office/drawing/2014/main" id="{516365D7-F13D-4D34-910C-F5AD94E35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75" y="2859088"/>
            <a:ext cx="1747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побелка</a:t>
            </a:r>
          </a:p>
        </p:txBody>
      </p:sp>
      <p:grpSp>
        <p:nvGrpSpPr>
          <p:cNvPr id="5136" name="Group 25">
            <a:extLst>
              <a:ext uri="{FF2B5EF4-FFF2-40B4-BE49-F238E27FC236}">
                <a16:creationId xmlns:a16="http://schemas.microsoft.com/office/drawing/2014/main" id="{4DEEBD53-0869-4F43-A83C-117557FA8056}"/>
              </a:ext>
            </a:extLst>
          </p:cNvPr>
          <p:cNvGrpSpPr>
            <a:grpSpLocks/>
          </p:cNvGrpSpPr>
          <p:nvPr/>
        </p:nvGrpSpPr>
        <p:grpSpPr bwMode="auto">
          <a:xfrm>
            <a:off x="1835150" y="1208088"/>
            <a:ext cx="431800" cy="2016125"/>
            <a:chOff x="1020" y="527"/>
            <a:chExt cx="272" cy="1270"/>
          </a:xfrm>
        </p:grpSpPr>
        <p:sp>
          <p:nvSpPr>
            <p:cNvPr id="5156" name="Line 7">
              <a:extLst>
                <a:ext uri="{FF2B5EF4-FFF2-40B4-BE49-F238E27FC236}">
                  <a16:creationId xmlns:a16="http://schemas.microsoft.com/office/drawing/2014/main" id="{3CE75BDD-178A-4464-A913-E2810BCB6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527"/>
              <a:ext cx="0" cy="127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7" name="Line 8">
              <a:extLst>
                <a:ext uri="{FF2B5EF4-FFF2-40B4-BE49-F238E27FC236}">
                  <a16:creationId xmlns:a16="http://schemas.microsoft.com/office/drawing/2014/main" id="{377C1485-795E-4514-A7D1-CB6290406F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1797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8" name="Line 9">
              <a:extLst>
                <a:ext uri="{FF2B5EF4-FFF2-40B4-BE49-F238E27FC236}">
                  <a16:creationId xmlns:a16="http://schemas.microsoft.com/office/drawing/2014/main" id="{1ADB57E8-CEBD-466E-9AE9-679E4E0C0B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527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9" name="Line 16">
              <a:extLst>
                <a:ext uri="{FF2B5EF4-FFF2-40B4-BE49-F238E27FC236}">
                  <a16:creationId xmlns:a16="http://schemas.microsoft.com/office/drawing/2014/main" id="{A5FECA0F-9F23-499C-B81F-FCBB8FD07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1117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69" name="AutoShape 29">
            <a:extLst>
              <a:ext uri="{FF2B5EF4-FFF2-40B4-BE49-F238E27FC236}">
                <a16:creationId xmlns:a16="http://schemas.microsoft.com/office/drawing/2014/main" id="{29781523-9143-4F00-81DB-BAE9E9926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738" y="1916113"/>
            <a:ext cx="1722437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7" name="Text Box 17">
            <a:extLst>
              <a:ext uri="{FF2B5EF4-FFF2-40B4-BE49-F238E27FC236}">
                <a16:creationId xmlns:a16="http://schemas.microsoft.com/office/drawing/2014/main" id="{056B0BCF-6052-4620-B48F-B7ACCA037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779588"/>
            <a:ext cx="1722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белизна</a:t>
            </a:r>
          </a:p>
        </p:txBody>
      </p:sp>
      <p:grpSp>
        <p:nvGrpSpPr>
          <p:cNvPr id="5139" name="Group 26">
            <a:extLst>
              <a:ext uri="{FF2B5EF4-FFF2-40B4-BE49-F238E27FC236}">
                <a16:creationId xmlns:a16="http://schemas.microsoft.com/office/drawing/2014/main" id="{B035A022-74DB-4F11-9141-F784B9DECDAE}"/>
              </a:ext>
            </a:extLst>
          </p:cNvPr>
          <p:cNvGrpSpPr>
            <a:grpSpLocks/>
          </p:cNvGrpSpPr>
          <p:nvPr/>
        </p:nvGrpSpPr>
        <p:grpSpPr bwMode="auto">
          <a:xfrm>
            <a:off x="3852863" y="3224213"/>
            <a:ext cx="431800" cy="2016125"/>
            <a:chOff x="2018" y="1797"/>
            <a:chExt cx="272" cy="1270"/>
          </a:xfrm>
        </p:grpSpPr>
        <p:sp>
          <p:nvSpPr>
            <p:cNvPr id="5151" name="Line 12">
              <a:extLst>
                <a:ext uri="{FF2B5EF4-FFF2-40B4-BE49-F238E27FC236}">
                  <a16:creationId xmlns:a16="http://schemas.microsoft.com/office/drawing/2014/main" id="{F06B0944-0257-4833-872C-9FCB2CDD0B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1797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2" name="Line 18">
              <a:extLst>
                <a:ext uri="{FF2B5EF4-FFF2-40B4-BE49-F238E27FC236}">
                  <a16:creationId xmlns:a16="http://schemas.microsoft.com/office/drawing/2014/main" id="{6239CE71-091B-479C-A987-22A322B832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1797"/>
              <a:ext cx="0" cy="127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3" name="Line 19">
              <a:extLst>
                <a:ext uri="{FF2B5EF4-FFF2-40B4-BE49-F238E27FC236}">
                  <a16:creationId xmlns:a16="http://schemas.microsoft.com/office/drawing/2014/main" id="{5C2E685F-544D-4A2F-8DA7-F261FA1B33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3067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4" name="Line 20">
              <a:extLst>
                <a:ext uri="{FF2B5EF4-FFF2-40B4-BE49-F238E27FC236}">
                  <a16:creationId xmlns:a16="http://schemas.microsoft.com/office/drawing/2014/main" id="{2269DF92-10D3-4B90-9FDC-F6CA4AE1C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2205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5" name="Line 21">
              <a:extLst>
                <a:ext uri="{FF2B5EF4-FFF2-40B4-BE49-F238E27FC236}">
                  <a16:creationId xmlns:a16="http://schemas.microsoft.com/office/drawing/2014/main" id="{1B479010-8015-4C15-9C2A-636255EA09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2614"/>
              <a:ext cx="272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3" name="AutoShape 33">
            <a:extLst>
              <a:ext uri="{FF2B5EF4-FFF2-40B4-BE49-F238E27FC236}">
                <a16:creationId xmlns:a16="http://schemas.microsoft.com/office/drawing/2014/main" id="{A84EDCE4-30A0-436C-ADDA-C45BA370C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3573463"/>
            <a:ext cx="2808288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41" name="Text Box 22">
            <a:extLst>
              <a:ext uri="{FF2B5EF4-FFF2-40B4-BE49-F238E27FC236}">
                <a16:creationId xmlns:a16="http://schemas.microsoft.com/office/drawing/2014/main" id="{9E9D070C-4612-4C87-8F30-E3C1657D3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8638" y="3435350"/>
            <a:ext cx="28432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белила (сущ.)</a:t>
            </a:r>
          </a:p>
        </p:txBody>
      </p:sp>
      <p:sp>
        <p:nvSpPr>
          <p:cNvPr id="10274" name="AutoShape 34">
            <a:extLst>
              <a:ext uri="{FF2B5EF4-FFF2-40B4-BE49-F238E27FC236}">
                <a16:creationId xmlns:a16="http://schemas.microsoft.com/office/drawing/2014/main" id="{B76B9B3F-1DF2-4225-8C66-B00327241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4221163"/>
            <a:ext cx="187166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43" name="Text Box 23">
            <a:extLst>
              <a:ext uri="{FF2B5EF4-FFF2-40B4-BE49-F238E27FC236}">
                <a16:creationId xmlns:a16="http://schemas.microsoft.com/office/drawing/2014/main" id="{F2E2F55D-EDFC-4473-8C46-09AB71EB3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8638" y="4083050"/>
            <a:ext cx="193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отбелить</a:t>
            </a:r>
          </a:p>
        </p:txBody>
      </p:sp>
      <p:sp>
        <p:nvSpPr>
          <p:cNvPr id="10275" name="AutoShape 35">
            <a:extLst>
              <a:ext uri="{FF2B5EF4-FFF2-40B4-BE49-F238E27FC236}">
                <a16:creationId xmlns:a16="http://schemas.microsoft.com/office/drawing/2014/main" id="{5E637AB8-903D-499D-A90B-A57C61D7B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4868863"/>
            <a:ext cx="187166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45" name="Text Box 24">
            <a:extLst>
              <a:ext uri="{FF2B5EF4-FFF2-40B4-BE49-F238E27FC236}">
                <a16:creationId xmlns:a16="http://schemas.microsoft.com/office/drawing/2014/main" id="{E6559133-9280-49A9-B3CB-1B8EB3DFE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8638" y="4803775"/>
            <a:ext cx="18494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белёный</a:t>
            </a:r>
          </a:p>
        </p:txBody>
      </p:sp>
      <p:grpSp>
        <p:nvGrpSpPr>
          <p:cNvPr id="5146" name="Group 47">
            <a:extLst>
              <a:ext uri="{FF2B5EF4-FFF2-40B4-BE49-F238E27FC236}">
                <a16:creationId xmlns:a16="http://schemas.microsoft.com/office/drawing/2014/main" id="{E278F7F8-DF6F-48D7-89C0-85D755A27882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88913"/>
            <a:ext cx="8713788" cy="6408737"/>
            <a:chOff x="158" y="119"/>
            <a:chExt cx="5489" cy="4037"/>
          </a:xfrm>
        </p:grpSpPr>
        <p:sp>
          <p:nvSpPr>
            <p:cNvPr id="5147" name="Line 48">
              <a:extLst>
                <a:ext uri="{FF2B5EF4-FFF2-40B4-BE49-F238E27FC236}">
                  <a16:creationId xmlns:a16="http://schemas.microsoft.com/office/drawing/2014/main" id="{7BA2B2A6-FAAA-48C4-AC59-09A2FA165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119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8" name="Line 49">
              <a:extLst>
                <a:ext uri="{FF2B5EF4-FFF2-40B4-BE49-F238E27FC236}">
                  <a16:creationId xmlns:a16="http://schemas.microsoft.com/office/drawing/2014/main" id="{20176AB5-8ABD-4A43-AABD-5750C9ED27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9" name="Line 50">
              <a:extLst>
                <a:ext uri="{FF2B5EF4-FFF2-40B4-BE49-F238E27FC236}">
                  <a16:creationId xmlns:a16="http://schemas.microsoft.com/office/drawing/2014/main" id="{B8E50F85-51E0-4006-BDDA-237E9C0D0D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" y="4156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0" name="Line 51">
              <a:extLst>
                <a:ext uri="{FF2B5EF4-FFF2-40B4-BE49-F238E27FC236}">
                  <a16:creationId xmlns:a16="http://schemas.microsoft.com/office/drawing/2014/main" id="{FA24BDA2-4911-4656-812A-9569539F6E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7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3665E8-5721-4C18-B53C-FC6ACD054416}"/>
              </a:ext>
            </a:extLst>
          </p:cNvPr>
          <p:cNvSpPr/>
          <p:nvPr/>
        </p:nvSpPr>
        <p:spPr>
          <a:xfrm>
            <a:off x="397291" y="178356"/>
            <a:ext cx="3363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Словообразовательное гнездо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F4E6B72-439D-4DD4-99F6-7B468A8C8804}"/>
              </a:ext>
            </a:extLst>
          </p:cNvPr>
          <p:cNvSpPr/>
          <p:nvPr/>
        </p:nvSpPr>
        <p:spPr>
          <a:xfrm>
            <a:off x="336038" y="5381180"/>
            <a:ext cx="35813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kern="0" dirty="0">
                <a:solidFill>
                  <a:srgbClr val="000000"/>
                </a:solidFill>
                <a:latin typeface="Cambria" pitchFamily="18" charset="0"/>
              </a:rPr>
              <a:t>В словообразовательном гнезде указано, какое слово от какого образовано.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C98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51" grpId="0"/>
      <p:bldP spid="10253" grpId="0"/>
      <p:bldP spid="10255" grpId="0"/>
      <p:bldP spid="102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0" dirty="0">
                <a:latin typeface="Cambria" pitchFamily="18" charset="0"/>
              </a:rPr>
              <a:t>Выберите однокоренные слова, распределите по группам: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16832"/>
            <a:ext cx="8007350" cy="4179168"/>
          </a:xfrm>
        </p:spPr>
        <p:txBody>
          <a:bodyPr/>
          <a:lstStyle/>
          <a:p>
            <a:r>
              <a:rPr lang="ru-RU" sz="4000" dirty="0">
                <a:effectLst/>
              </a:rPr>
              <a:t>Белый, побелка, белка, белизна, беличий, набело, белочка.</a:t>
            </a:r>
          </a:p>
        </p:txBody>
      </p:sp>
    </p:spTree>
    <p:extLst>
      <p:ext uri="{BB962C8B-B14F-4D97-AF65-F5344CB8AC3E}">
        <p14:creationId xmlns:p14="http://schemas.microsoft.com/office/powerpoint/2010/main" val="4293441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4286250" y="4357688"/>
            <a:ext cx="4429125" cy="20002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124744"/>
            <a:ext cx="4777606" cy="5018881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50" y="4714875"/>
            <a:ext cx="4429125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Секрет 2:    </a:t>
            </a:r>
            <a:r>
              <a:rPr lang="ru-RU" sz="2400" b="1" i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В корне заключено общее лексическое значение однокоренных слов</a:t>
            </a:r>
            <a:endParaRPr lang="en-US" sz="2400" b="1" i="1" kern="0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endParaRPr lang="ru-RU" dirty="0"/>
          </a:p>
        </p:txBody>
      </p:sp>
      <p:pic>
        <p:nvPicPr>
          <p:cNvPr id="10" name="Picture 3" descr="C:\Users\Светлана\Desktop\чемод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3518"/>
            <a:ext cx="1939925" cy="155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7" y="2023467"/>
            <a:ext cx="8175823" cy="281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F32C3D-7711-4C09-9148-5DD0679B0238}"/>
              </a:ext>
            </a:extLst>
          </p:cNvPr>
          <p:cNvSpPr/>
          <p:nvPr/>
        </p:nvSpPr>
        <p:spPr>
          <a:xfrm>
            <a:off x="797712" y="6079173"/>
            <a:ext cx="49519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kern="0" dirty="0">
                <a:solidFill>
                  <a:srgbClr val="000000"/>
                </a:solidFill>
              </a:rPr>
              <a:t>Выполните упр. 428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49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4286250" y="4365104"/>
            <a:ext cx="4429125" cy="249289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>
                <a:latin typeface="Cambria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4869160"/>
            <a:ext cx="4777606" cy="165618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50" y="4714875"/>
            <a:ext cx="4429125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Секрет 3:</a:t>
            </a:r>
          </a:p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Чтобы определить корень слова, нужно подобрать однокоренные слова </a:t>
            </a:r>
            <a:endParaRPr lang="en-US" sz="2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988840"/>
            <a:ext cx="7488832" cy="90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43" y="188640"/>
            <a:ext cx="80724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199877"/>
            <a:ext cx="82809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mbria" pitchFamily="18" charset="0"/>
              </a:rPr>
              <a:t>Собрались у Воды родственники. Подводник с Водицей беседуют. Водолаз с Водопадом на солнышке греются. Водитель на гармошке наигрывает. Водомерка с Водорослями разыгралась. Водичка по камушкам на одной ножке скачет. Даже сам Водяной пожаловал. И все старуху Воду ждут.</a:t>
            </a:r>
          </a:p>
          <a:p>
            <a:r>
              <a:rPr lang="ru-RU" sz="2400" dirty="0">
                <a:latin typeface="Cambria" pitchFamily="18" charset="0"/>
              </a:rPr>
              <a:t>Вышла мудрая Вода на крыльцо, глянула на гостей, сразу чужака приметила. Велела ему прочь идти, в свою семью. Пошел чужак, пригорюнился. Где ему родственников искать?</a:t>
            </a:r>
          </a:p>
          <a:p>
            <a:endParaRPr lang="ru-RU" sz="2800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01231"/>
            <a:ext cx="193833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15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latin typeface="Cambria" pitchFamily="18" charset="0"/>
              </a:rPr>
              <a:t>Распределите слова по значению корня.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4784"/>
            <a:ext cx="8007350" cy="4611216"/>
          </a:xfrm>
        </p:spPr>
        <p:txBody>
          <a:bodyPr/>
          <a:lstStyle/>
          <a:p>
            <a:r>
              <a:rPr lang="ru-RU" dirty="0"/>
              <a:t>Целина, цельный, прицельный, горный, отгореть, загорелый, горы, загорел, гористый, целиком, целевой, целинный, целый, прицел, целинник, нацеленный, уцелеть, цель. </a:t>
            </a:r>
          </a:p>
        </p:txBody>
      </p:sp>
    </p:spTree>
    <p:extLst>
      <p:ext uri="{BB962C8B-B14F-4D97-AF65-F5344CB8AC3E}">
        <p14:creationId xmlns:p14="http://schemas.microsoft.com/office/powerpoint/2010/main" val="3532931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4286250" y="4365104"/>
            <a:ext cx="4429125" cy="249289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63888" y="242134"/>
            <a:ext cx="3250704" cy="782857"/>
          </a:xfrm>
        </p:spPr>
        <p:txBody>
          <a:bodyPr/>
          <a:lstStyle/>
          <a:p>
            <a:r>
              <a:rPr lang="ru-RU" sz="4000" b="0" dirty="0">
                <a:solidFill>
                  <a:srgbClr val="000000"/>
                </a:solidFill>
                <a:effectLst/>
                <a:latin typeface="Arial"/>
                <a:ea typeface="+mn-ea"/>
              </a:rPr>
              <a:t>Проверяем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4869160"/>
            <a:ext cx="4777606" cy="165618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4714875"/>
            <a:ext cx="4719439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Секрет 4:</a:t>
            </a:r>
          </a:p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Однокоренные слова могут быть одной частью речи, а могут относиться к разным частям речи</a:t>
            </a:r>
          </a:p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endParaRPr lang="en-US" sz="2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988840"/>
            <a:ext cx="7488832" cy="90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19" y="1199877"/>
            <a:ext cx="8463855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buFont typeface="Wingdings" pitchFamily="2" charset="2"/>
              <a:buChar char="§"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ина,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ьный,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иком,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инный,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инник, у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еть.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buFont typeface="Wingdings" pitchFamily="2" charset="2"/>
              <a:buChar char="§"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При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цель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ный,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евой, при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, на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енный,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цель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buFont typeface="Wingdings" pitchFamily="2" charset="2"/>
              <a:buChar char="§"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ный,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ы, 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истый.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buFont typeface="Wingdings" pitchFamily="2" charset="2"/>
              <a:buChar char="§"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 От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еть, за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елый, за</a:t>
            </a: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гор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ел.</a:t>
            </a:r>
          </a:p>
        </p:txBody>
      </p:sp>
      <p:pic>
        <p:nvPicPr>
          <p:cNvPr id="9" name="Picture 3" descr="C:\Users\Светлана\Desktop\чемод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30" y="5085184"/>
            <a:ext cx="1939925" cy="155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62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i="1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Секреты КОРНЯ: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643063"/>
            <a:ext cx="8345487" cy="4452937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A3FFFF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Constantia" pitchFamily="18" charset="0"/>
              </a:rPr>
              <a:t>1.Корень – главная значимая часть слова.</a:t>
            </a:r>
          </a:p>
          <a:p>
            <a:pPr marL="514350" indent="-514350">
              <a:buClr>
                <a:srgbClr val="A3FFFF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Constantia" pitchFamily="18" charset="0"/>
              </a:rPr>
              <a:t>2. В корне заключено общее лексическое значение однокоренных слов.</a:t>
            </a:r>
            <a:endParaRPr lang="ru-RU" dirty="0">
              <a:solidFill>
                <a:srgbClr val="663300"/>
              </a:solidFill>
            </a:endParaRPr>
          </a:p>
          <a:p>
            <a:pPr marL="514350" indent="-514350">
              <a:buClr>
                <a:srgbClr val="A3FFFF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Constantia" pitchFamily="18" charset="0"/>
              </a:rPr>
              <a:t>3. Чтобы найти корень слова, нужно подобрать однокоренные слова.</a:t>
            </a:r>
          </a:p>
          <a:p>
            <a:pPr marL="514350" indent="-514350">
              <a:buClr>
                <a:srgbClr val="A3FFFF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Constantia" pitchFamily="18" charset="0"/>
              </a:rPr>
              <a:t>4. Однокоренные слова могут быть одной частью речи, а могут относиться к разным частям речи.</a:t>
            </a:r>
          </a:p>
          <a:p>
            <a:pPr marL="514350" indent="-514350">
              <a:buClr>
                <a:srgbClr val="A3FFFF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Constantia" pitchFamily="18" charset="0"/>
              </a:rPr>
              <a:t>(запишите в СТ)</a:t>
            </a:r>
          </a:p>
          <a:p>
            <a:pPr marL="514350" indent="-514350" algn="ctr">
              <a:buClr>
                <a:srgbClr val="A3FFFF"/>
              </a:buClr>
              <a:buFont typeface="+mj-lt"/>
              <a:buAutoNum type="arabicPeriod"/>
              <a:defRPr/>
            </a:pPr>
            <a:endParaRPr lang="en-US" b="1" i="1" dirty="0">
              <a:solidFill>
                <a:srgbClr val="C00000"/>
              </a:solidFill>
            </a:endParaRPr>
          </a:p>
          <a:p>
            <a:pPr marL="514350" indent="-514350" algn="ctr">
              <a:buFont typeface="+mj-lt"/>
              <a:buAutoNum type="arabicPeriod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76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448221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3200" dirty="0">
                <a:latin typeface="Cambria" pitchFamily="18" charset="0"/>
              </a:rPr>
              <a:t>Тест</a:t>
            </a:r>
            <a:br>
              <a:rPr lang="ru-RU" sz="3200" dirty="0">
                <a:latin typeface="Cambria" pitchFamily="18" charset="0"/>
              </a:rPr>
            </a:br>
            <a:endParaRPr lang="ru-RU" sz="3200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36712"/>
            <a:ext cx="8007350" cy="5904656"/>
          </a:xfrm>
        </p:spPr>
        <p:txBody>
          <a:bodyPr>
            <a:normAutofit fontScale="85000" lnSpcReduction="20000"/>
          </a:bodyPr>
          <a:lstStyle/>
          <a:p>
            <a:r>
              <a:rPr lang="ru-RU" sz="1600" dirty="0">
                <a:effectLst/>
                <a:latin typeface="Cambria" pitchFamily="18" charset="0"/>
              </a:rPr>
              <a:t>Выбери верное утверждение.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1. Корень – это...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главная значимая часть слова Б) часть речи В) часть предложения.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2. В корне заключено...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значение одного слова Б) значение предметности В) общее лексическое значение однокоренных слов.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3. Чтобы найти корень, нужно...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изменить слово Б) подобрать однокоренные слова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4. Однокоренные слова...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могут быть только одной частью речи,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Б) могут быть только разными частями речи,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В) могут быть одной частью речи, а могут относиться к разным частям речи.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5. В какой строке записаны однокоренные слова?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(длинная) коса, косить (траву), косой (заяц);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Б) купить, купаться, купание;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В) трава, травяной, травинка.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6. Найдите группу однокоренных слов:</a:t>
            </a:r>
            <a:endParaRPr lang="ru-RU" sz="1600" dirty="0">
              <a:effectLst/>
              <a:latin typeface="Cambria" pitchFamily="18" charset="0"/>
            </a:endParaRPr>
          </a:p>
          <a:p>
            <a:r>
              <a:rPr lang="ru-RU" sz="1600" dirty="0">
                <a:effectLst/>
                <a:latin typeface="Cambria" pitchFamily="18" charset="0"/>
              </a:rPr>
              <a:t>А) Гора, горчица, гореть;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Б) росток, рослый, роса;</a:t>
            </a:r>
          </a:p>
          <a:p>
            <a:r>
              <a:rPr lang="ru-RU" sz="1600" dirty="0">
                <a:effectLst/>
                <a:latin typeface="Cambria" pitchFamily="18" charset="0"/>
              </a:rPr>
              <a:t>В)  лук, луковый, лучок.</a:t>
            </a:r>
          </a:p>
          <a:p>
            <a:r>
              <a:rPr lang="ru-RU" sz="1600" b="1" dirty="0">
                <a:effectLst/>
                <a:latin typeface="Cambria" pitchFamily="18" charset="0"/>
              </a:rPr>
              <a:t> </a:t>
            </a:r>
            <a:endParaRPr lang="ru-RU" sz="1600" dirty="0">
              <a:effectLst/>
              <a:latin typeface="Cambria" pitchFamily="18" charset="0"/>
            </a:endParaRPr>
          </a:p>
          <a:p>
            <a:endParaRPr lang="ru-RU" sz="16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11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>
                <a:latin typeface="Cambria" pitchFamily="18" charset="0"/>
              </a:rPr>
              <a:t>Ответы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1-А                                «5»- 6 б.</a:t>
            </a:r>
          </a:p>
          <a:p>
            <a:r>
              <a:rPr lang="ru-RU" dirty="0"/>
              <a:t>2-В                                 «4»- 5 б.</a:t>
            </a:r>
          </a:p>
          <a:p>
            <a:r>
              <a:rPr lang="ru-RU" dirty="0"/>
              <a:t>3-Б                                 «3»- 3-4 б.</a:t>
            </a:r>
          </a:p>
          <a:p>
            <a:r>
              <a:rPr lang="ru-RU" dirty="0"/>
              <a:t>4-В                                 «2»- 1-2 б.</a:t>
            </a:r>
          </a:p>
          <a:p>
            <a:r>
              <a:rPr lang="ru-RU" dirty="0"/>
              <a:t>5-В</a:t>
            </a:r>
          </a:p>
          <a:p>
            <a:r>
              <a:rPr lang="ru-RU" dirty="0"/>
              <a:t>6-В</a:t>
            </a:r>
          </a:p>
        </p:txBody>
      </p:sp>
    </p:spTree>
    <p:extLst>
      <p:ext uri="{BB962C8B-B14F-4D97-AF65-F5344CB8AC3E}">
        <p14:creationId xmlns:p14="http://schemas.microsoft.com/office/powerpoint/2010/main" val="120026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0263"/>
            <a:ext cx="8229600" cy="1324570"/>
          </a:xfrm>
        </p:spPr>
        <p:txBody>
          <a:bodyPr>
            <a:noAutofit/>
          </a:bodyPr>
          <a:lstStyle/>
          <a:p>
            <a:pPr marL="45720" lvl="0" algn="ctr">
              <a:spcBef>
                <a:spcPct val="20000"/>
              </a:spcBef>
            </a:pPr>
            <a:r>
              <a:rPr lang="en-US" sz="360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360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 Путешествие </a:t>
            </a:r>
            <a:r>
              <a:rPr lang="ru-RU" sz="3600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по стране «</a:t>
            </a:r>
            <a:r>
              <a:rPr lang="ru-RU" sz="3600" dirty="0" err="1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Морфемика</a:t>
            </a:r>
            <a:r>
              <a:rPr lang="ru-RU" sz="3600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»!</a:t>
            </a:r>
            <a:endParaRPr lang="ru-RU" sz="3600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1026" name="Picture 2" descr="C:\Users\Светлана\Desktop\чемода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396044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5.depositphotos.com/1006463/428/i/950/depositphotos_4282202-3d-man-traveler-in-vac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81642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338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52736"/>
            <a:ext cx="8007350" cy="5043264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</a:rPr>
              <a:t>Сегодня на уроке я научился…</a:t>
            </a:r>
          </a:p>
          <a:p>
            <a:r>
              <a:rPr lang="ru-RU" dirty="0">
                <a:solidFill>
                  <a:srgbClr val="002060"/>
                </a:solidFill>
                <a:effectLst/>
              </a:rPr>
              <a:t>Особенно мне удалось…</a:t>
            </a:r>
          </a:p>
          <a:p>
            <a:r>
              <a:rPr lang="ru-RU" dirty="0">
                <a:solidFill>
                  <a:srgbClr val="002060"/>
                </a:solidFill>
                <a:effectLst/>
              </a:rPr>
              <a:t>Я понял, что…</a:t>
            </a:r>
          </a:p>
          <a:p>
            <a:r>
              <a:rPr lang="ru-RU" dirty="0">
                <a:solidFill>
                  <a:srgbClr val="002060"/>
                </a:solidFill>
                <a:effectLst/>
              </a:rPr>
              <a:t>Мне было интересно, потому что…</a:t>
            </a:r>
          </a:p>
          <a:p>
            <a:r>
              <a:rPr lang="ru-RU" dirty="0">
                <a:solidFill>
                  <a:srgbClr val="002060"/>
                </a:solidFill>
                <a:effectLst/>
              </a:rPr>
              <a:t>Мне показалось важным, что…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26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Домашнее задание: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10000"/>
                  </a:schemeClr>
                </a:solidFill>
                <a:effectLst/>
                <a:latin typeface="Cambria" pitchFamily="18" charset="0"/>
              </a:rPr>
              <a:t>1)  Постройте словообразовательное гнездо из родственных слов с корнями -чуд- (чудо) и – </a:t>
            </a:r>
            <a:r>
              <a:rPr lang="ru-RU" dirty="0" err="1">
                <a:solidFill>
                  <a:schemeClr val="accent1">
                    <a:lumMod val="10000"/>
                  </a:schemeClr>
                </a:solidFill>
                <a:effectLst/>
                <a:latin typeface="Cambria" pitchFamily="18" charset="0"/>
              </a:rPr>
              <a:t>земл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/>
                <a:latin typeface="Cambria" pitchFamily="18" charset="0"/>
              </a:rPr>
              <a:t>- (земля).</a:t>
            </a:r>
          </a:p>
        </p:txBody>
      </p:sp>
    </p:spTree>
    <p:extLst>
      <p:ext uri="{BB962C8B-B14F-4D97-AF65-F5344CB8AC3E}">
        <p14:creationId xmlns:p14="http://schemas.microsoft.com/office/powerpoint/2010/main" val="1731252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38517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070C0"/>
                </a:solidFill>
              </a:rPr>
              <a:t>      </a:t>
            </a:r>
            <a:r>
              <a:rPr lang="ru-RU" i="1" dirty="0">
                <a:solidFill>
                  <a:srgbClr val="0070C0"/>
                </a:solidFill>
              </a:rPr>
              <a:t>Спасибо за урок!</a:t>
            </a:r>
            <a:br>
              <a:rPr lang="ru-RU" i="1" dirty="0">
                <a:solidFill>
                  <a:srgbClr val="0070C0"/>
                </a:solidFill>
              </a:rPr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1024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857250"/>
            <a:ext cx="6858000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AG00319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4875"/>
            <a:ext cx="22209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83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ru-RU" dirty="0" err="1">
                <a:latin typeface="Cambria" pitchFamily="18" charset="0"/>
              </a:rPr>
              <a:t>Морфемика</a:t>
            </a:r>
            <a:r>
              <a:rPr lang="ru-RU" dirty="0">
                <a:latin typeface="Cambria" pitchFamily="18" charset="0"/>
              </a:rPr>
              <a:t>-раздел науки о языке, который изучает </a:t>
            </a:r>
          </a:p>
          <a:p>
            <a:r>
              <a:rPr lang="ru-RU" dirty="0">
                <a:latin typeface="Cambria" pitchFamily="18" charset="0"/>
              </a:rPr>
              <a:t>Морфема- это </a:t>
            </a:r>
          </a:p>
          <a:p>
            <a:r>
              <a:rPr lang="ru-RU" dirty="0">
                <a:latin typeface="Cambria" pitchFamily="18" charset="0"/>
              </a:rPr>
              <a:t>Я знаю морфемы: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1196752"/>
            <a:ext cx="23762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морфемы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772816"/>
            <a:ext cx="50405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значимая</a:t>
            </a:r>
            <a:r>
              <a:rPr lang="ru-RU" sz="32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 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часть слова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3071" y="2937520"/>
            <a:ext cx="779936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приставка, корень</a:t>
            </a:r>
            <a:r>
              <a:rPr lang="en-US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, 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суффикс, </a:t>
            </a:r>
          </a:p>
          <a:p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окончание</a:t>
            </a:r>
            <a:endParaRPr lang="ru-RU" sz="32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pic>
        <p:nvPicPr>
          <p:cNvPr id="7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000500"/>
            <a:ext cx="192881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A8622F-C316-4156-B7CF-890D9C47DE84}"/>
              </a:ext>
            </a:extLst>
          </p:cNvPr>
          <p:cNvSpPr/>
          <p:nvPr/>
        </p:nvSpPr>
        <p:spPr>
          <a:xfrm>
            <a:off x="179512" y="105408"/>
            <a:ext cx="1572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Вспоминаем</a:t>
            </a:r>
          </a:p>
        </p:txBody>
      </p:sp>
    </p:spTree>
    <p:extLst>
      <p:ext uri="{BB962C8B-B14F-4D97-AF65-F5344CB8AC3E}">
        <p14:creationId xmlns:p14="http://schemas.microsoft.com/office/powerpoint/2010/main" val="210828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92696"/>
            <a:ext cx="8007350" cy="5403304"/>
          </a:xfrm>
        </p:spPr>
        <p:txBody>
          <a:bodyPr/>
          <a:lstStyle/>
          <a:p>
            <a:pPr lvl="0" eaLnBrk="1" hangingPunct="1">
              <a:buClr>
                <a:srgbClr val="A3FFFF"/>
              </a:buClr>
              <a:buNone/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Чего не хватает у слов?</a:t>
            </a:r>
          </a:p>
          <a:p>
            <a:pPr lvl="0" algn="ctr" eaLnBrk="1" hangingPunct="1">
              <a:buClr>
                <a:srgbClr val="A3FFFF"/>
              </a:buClr>
              <a:buNone/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-ушек</a:t>
            </a:r>
          </a:p>
          <a:p>
            <a:pPr lvl="0" algn="ctr" eaLnBrk="1" hangingPunct="1">
              <a:buClr>
                <a:srgbClr val="A3FFFF"/>
              </a:buClr>
              <a:buNone/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err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ец</a:t>
            </a:r>
            <a:endParaRPr lang="ru-RU" sz="40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1" hangingPunct="1">
              <a:buClr>
                <a:srgbClr val="A3FFFF"/>
              </a:buClr>
              <a:buNone/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err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ница</a:t>
            </a:r>
            <a:endParaRPr lang="ru-RU" sz="40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1" hangingPunct="1">
              <a:buClr>
                <a:srgbClr val="A3FFFF"/>
              </a:buClr>
              <a:buNone/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-н-</a:t>
            </a:r>
            <a:r>
              <a:rPr lang="ru-RU" sz="4000" b="1" dirty="0" err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40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1" hangingPunct="1">
              <a:buClr>
                <a:srgbClr val="A3FFFF"/>
              </a:buClr>
              <a:buNone/>
              <a:defRPr/>
            </a:pPr>
            <a:endParaRPr lang="ru-RU" dirty="0"/>
          </a:p>
        </p:txBody>
      </p:sp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93155"/>
            <a:ext cx="192881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217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4"/>
            <a:ext cx="8385175" cy="3756025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ru-RU" sz="2800" dirty="0">
                <a:solidFill>
                  <a:srgbClr val="0070C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-RU" sz="28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620688"/>
            <a:ext cx="8007350" cy="3096343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хлебушек</a:t>
            </a:r>
          </a:p>
          <a:p>
            <a:pPr algn="ctr" eaLnBrk="1" hangingPunct="1">
              <a:buNone/>
              <a:defRPr/>
            </a:pP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хлебец</a:t>
            </a:r>
          </a:p>
          <a:p>
            <a:pPr algn="ctr" eaLnBrk="1" hangingPunct="1">
              <a:buNone/>
              <a:defRPr/>
            </a:pP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хлебница</a:t>
            </a:r>
          </a:p>
          <a:p>
            <a:pPr algn="ctr" eaLnBrk="1" hangingPunct="1">
              <a:buNone/>
              <a:defRPr/>
            </a:pP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хлебный</a:t>
            </a:r>
          </a:p>
          <a:p>
            <a:pPr eaLnBrk="1" hangingPunct="1">
              <a:buNone/>
              <a:defRPr/>
            </a:pPr>
            <a:endParaRPr lang="ru-RU" sz="38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1214438" y="4005064"/>
            <a:ext cx="6929437" cy="2376263"/>
          </a:xfrm>
          <a:prstGeom prst="wedgeEllipseCallout">
            <a:avLst>
              <a:gd name="adj1" fmla="val -28146"/>
              <a:gd name="adj2" fmla="val 412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Корень слова</a:t>
            </a:r>
          </a:p>
        </p:txBody>
      </p:sp>
    </p:spTree>
    <p:extLst>
      <p:ext uri="{BB962C8B-B14F-4D97-AF65-F5344CB8AC3E}">
        <p14:creationId xmlns:p14="http://schemas.microsoft.com/office/powerpoint/2010/main" val="34983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Седьмое февраля.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Классная работа.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4000" b="0" dirty="0">
                <a:solidFill>
                  <a:srgbClr val="002060"/>
                </a:solidFill>
                <a:latin typeface="Cambria" pitchFamily="18" charset="0"/>
              </a:rPr>
              <a:t>Корень слова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2572735" cy="299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2276872"/>
            <a:ext cx="4248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 fontAlgn="base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defRPr/>
            </a:pPr>
            <a:r>
              <a:rPr lang="ru-RU" sz="4000" b="1" kern="0" dirty="0">
                <a:solidFill>
                  <a:srgbClr val="66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Я, как морфема, очень важна!</a:t>
            </a:r>
          </a:p>
          <a:p>
            <a:pPr marL="342900" lvl="0" indent="-342900" algn="r" fontAlgn="base">
              <a:spcBef>
                <a:spcPct val="20000"/>
              </a:spcBef>
              <a:spcAft>
                <a:spcPct val="0"/>
              </a:spcAft>
              <a:buClr>
                <a:srgbClr val="A3FFFF"/>
              </a:buClr>
              <a:defRPr/>
            </a:pPr>
            <a:r>
              <a:rPr lang="ru-RU" sz="4000" b="1" kern="0" dirty="0">
                <a:solidFill>
                  <a:srgbClr val="66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не может быть без меня!</a:t>
            </a:r>
          </a:p>
        </p:txBody>
      </p:sp>
    </p:spTree>
    <p:extLst>
      <p:ext uri="{BB962C8B-B14F-4D97-AF65-F5344CB8AC3E}">
        <p14:creationId xmlns:p14="http://schemas.microsoft.com/office/powerpoint/2010/main" val="1335228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Clr>
                <a:srgbClr val="A3FFFF"/>
              </a:buClr>
              <a:buNone/>
            </a:pPr>
            <a:r>
              <a:rPr lang="ru-RU" dirty="0">
                <a:solidFill>
                  <a:srgbClr val="000000"/>
                </a:solidFill>
              </a:rPr>
              <a:t>Я хочу узнать </a:t>
            </a:r>
            <a:r>
              <a:rPr lang="ru-RU" dirty="0">
                <a:solidFill>
                  <a:srgbClr val="C00000"/>
                </a:solidFill>
              </a:rPr>
              <a:t>новое о корне слова</a:t>
            </a:r>
          </a:p>
          <a:p>
            <a:pPr marL="0" lvl="0" indent="0">
              <a:lnSpc>
                <a:spcPct val="150000"/>
              </a:lnSpc>
              <a:buClr>
                <a:srgbClr val="A3FFFF"/>
              </a:buClr>
              <a:buNone/>
            </a:pPr>
            <a:r>
              <a:rPr lang="ru-RU" dirty="0">
                <a:solidFill>
                  <a:srgbClr val="000000"/>
                </a:solidFill>
              </a:rPr>
              <a:t>Мне надо учиться </a:t>
            </a:r>
            <a:r>
              <a:rPr lang="ru-RU" dirty="0">
                <a:solidFill>
                  <a:srgbClr val="C00000"/>
                </a:solidFill>
              </a:rPr>
              <a:t>находить корень слова и однокоренные слова</a:t>
            </a:r>
          </a:p>
          <a:p>
            <a:pPr marL="0" lvl="0" indent="0">
              <a:lnSpc>
                <a:spcPct val="150000"/>
              </a:lnSpc>
              <a:buClr>
                <a:srgbClr val="A3FFFF"/>
              </a:buClr>
              <a:buNone/>
            </a:pPr>
            <a:r>
              <a:rPr lang="ru-RU" dirty="0">
                <a:solidFill>
                  <a:srgbClr val="000000"/>
                </a:solidFill>
              </a:rPr>
              <a:t>Я хочу развивать </a:t>
            </a:r>
            <a:r>
              <a:rPr lang="ru-RU" dirty="0">
                <a:solidFill>
                  <a:srgbClr val="C00000"/>
                </a:solidFill>
              </a:rPr>
              <a:t>орфографическую грамотность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16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4286250" y="4357688"/>
            <a:ext cx="4429125" cy="20002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548680"/>
            <a:ext cx="4777606" cy="5594945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  приехать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 лошадка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  яблочко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   поиграть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    хорошо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663300"/>
                </a:solidFill>
              </a:rPr>
              <a:t>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50" y="4714875"/>
            <a:ext cx="4429125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A3FFFF"/>
              </a:buClr>
              <a:defRPr/>
            </a:pPr>
            <a:r>
              <a:rPr lang="ru-RU" sz="24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Секрет 1:    </a:t>
            </a:r>
            <a:r>
              <a:rPr lang="ru-RU" sz="2400" b="1" i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Корень – главная    значимая часть слова.</a:t>
            </a:r>
            <a:endParaRPr lang="en-US" sz="2400" b="1" i="1" kern="0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endParaRPr lang="ru-RU" dirty="0"/>
          </a:p>
        </p:txBody>
      </p:sp>
      <p:pic>
        <p:nvPicPr>
          <p:cNvPr id="9" name="Объект 3" descr="https://encrypted-tbn0.gstatic.com/images?q=tbn:ANd9GcTxXVm3JzC966acXyRxSm-P7nUDfpuOZ-rYcnJHVOkBds-Dpl2l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30243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Светлана\Desktop\чемода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35" y="188640"/>
            <a:ext cx="1939925" cy="155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4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>
                <a:latin typeface="Cambria" pitchFamily="18" charset="0"/>
              </a:rPr>
              <a:t>Работа с учебником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Cambria" pitchFamily="18" charset="0"/>
              </a:rPr>
              <a:t> § 72, стр. 12, прочитайте слова и ответьте на вопросы. Стр. 13 прочитайте правило в рамке, запишите в СТ и выучите.</a:t>
            </a:r>
            <a:endParaRPr lang="ru-RU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871236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896</TotalTime>
  <Words>777</Words>
  <Application>Microsoft Office PowerPoint</Application>
  <PresentationFormat>Экран (4:3)</PresentationFormat>
  <Paragraphs>132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Cambria</vt:lpstr>
      <vt:lpstr>Constantia</vt:lpstr>
      <vt:lpstr>Corbel</vt:lpstr>
      <vt:lpstr>Times New Roman</vt:lpstr>
      <vt:lpstr>Wingdings</vt:lpstr>
      <vt:lpstr>Базис</vt:lpstr>
      <vt:lpstr>Презентация PowerPoint</vt:lpstr>
      <vt:lpstr>  Путешествие по стране «Морфемика»!</vt:lpstr>
      <vt:lpstr>Презентация PowerPoint</vt:lpstr>
      <vt:lpstr>Презентация PowerPoint</vt:lpstr>
      <vt:lpstr> </vt:lpstr>
      <vt:lpstr> Седьмое февраля. Классная работа. Корень слова</vt:lpstr>
      <vt:lpstr>Презентация PowerPoint</vt:lpstr>
      <vt:lpstr>Презентация PowerPoint</vt:lpstr>
      <vt:lpstr>Работа с учебником</vt:lpstr>
      <vt:lpstr>Презентация PowerPoint</vt:lpstr>
      <vt:lpstr>Презентация PowerPoint</vt:lpstr>
      <vt:lpstr>Выберите однокоренные слова, распределите по группам:</vt:lpstr>
      <vt:lpstr>Презентация PowerPoint</vt:lpstr>
      <vt:lpstr> </vt:lpstr>
      <vt:lpstr>Распределите слова по значению корня.</vt:lpstr>
      <vt:lpstr>Проверяем</vt:lpstr>
      <vt:lpstr>Секреты КОРНЯ:</vt:lpstr>
      <vt:lpstr> Тест </vt:lpstr>
      <vt:lpstr>Ответы</vt:lpstr>
      <vt:lpstr>Презентация PowerPoint</vt:lpstr>
      <vt:lpstr>Домашнее задание:</vt:lpstr>
      <vt:lpstr>      Спасибо за урок!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vomari-va@mail.ru</cp:lastModifiedBy>
  <cp:revision>107</cp:revision>
  <dcterms:created xsi:type="dcterms:W3CDTF">2015-02-08T06:21:07Z</dcterms:created>
  <dcterms:modified xsi:type="dcterms:W3CDTF">2022-09-24T19:12:00Z</dcterms:modified>
</cp:coreProperties>
</file>