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4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01.11.2017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01.11.2017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01.11.2017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01.11.2017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01.11.2017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01.11.2017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01.11.2017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01.11.2017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01.11.2017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01.11.2017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01.11.2017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01.11.2017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ctrTitle"/>
          </p:nvPr>
        </p:nvSpPr>
        <p:spPr>
          <a:xfrm>
            <a:off x="685800" y="1196752"/>
            <a:ext cx="7846640" cy="2232248"/>
          </a:xfrm>
        </p:spPr>
        <p:style>
          <a:lnRef idx="2">
            <a:schemeClr val="accent3"/>
          </a:lnRef>
          <a:fillRef idx="1">
            <a:schemeClr val="lt1"/>
          </a:fillRef>
          <a:effectRef idx="0">
            <a:schemeClr val="accent3"/>
          </a:effectRef>
          <a:fontRef idx="minor">
            <a:schemeClr val="dk1"/>
          </a:fontRef>
        </p:style>
        <p:txBody>
          <a:bodyPr>
            <a:normAutofit/>
          </a:bodyPr>
          <a:lstStyle/>
          <a:p>
            <a:r>
              <a:rPr lang="ru-RU" dirty="0" smtClean="0"/>
              <a:t>Презентация к уроку литературного чтения</a:t>
            </a:r>
            <a:br>
              <a:rPr lang="ru-RU" dirty="0" smtClean="0"/>
            </a:br>
            <a:r>
              <a:rPr lang="ru-RU" dirty="0" smtClean="0"/>
              <a:t>4 класс</a:t>
            </a:r>
            <a:endParaRPr lang="ru-RU" dirty="0"/>
          </a:p>
        </p:txBody>
      </p:sp>
      <p:sp>
        <p:nvSpPr>
          <p:cNvPr id="3" name="Подзаголовок 2"/>
          <p:cNvSpPr>
            <a:spLocks noGrp="1"/>
          </p:cNvSpPr>
          <p:nvPr>
            <p:ph type="subTitle" idx="1"/>
          </p:nvPr>
        </p:nvSpPr>
        <p:spPr>
          <a:xfrm>
            <a:off x="2267744" y="4653136"/>
            <a:ext cx="6400800" cy="1752600"/>
          </a:xfrm>
        </p:spPr>
        <p:txBody>
          <a:bodyPr>
            <a:normAutofit/>
          </a:bodyPr>
          <a:lstStyle/>
          <a:p>
            <a:pPr algn="r"/>
            <a:r>
              <a:rPr lang="ru-RU" sz="2400" dirty="0" smtClean="0">
                <a:solidFill>
                  <a:schemeClr val="tx1"/>
                </a:solidFill>
              </a:rPr>
              <a:t>Выполнила: </a:t>
            </a:r>
          </a:p>
          <a:p>
            <a:pPr algn="r"/>
            <a:r>
              <a:rPr lang="ru-RU" sz="2400" dirty="0" smtClean="0">
                <a:solidFill>
                  <a:schemeClr val="tx1"/>
                </a:solidFill>
              </a:rPr>
              <a:t>студентка группы У-3В </a:t>
            </a:r>
          </a:p>
          <a:p>
            <a:pPr algn="r"/>
            <a:r>
              <a:rPr lang="ru-RU" sz="2400" dirty="0" err="1" smtClean="0">
                <a:solidFill>
                  <a:schemeClr val="tx1"/>
                </a:solidFill>
              </a:rPr>
              <a:t>Швидченко</a:t>
            </a:r>
            <a:r>
              <a:rPr lang="ru-RU" sz="2400" dirty="0" smtClean="0">
                <a:solidFill>
                  <a:schemeClr val="tx1"/>
                </a:solidFill>
              </a:rPr>
              <a:t> Юлия</a:t>
            </a:r>
            <a:endParaRPr lang="ru-RU" sz="2400" dirty="0">
              <a:solidFill>
                <a:schemeClr val="tx1"/>
              </a:solidFill>
            </a:endParaRPr>
          </a:p>
        </p:txBody>
      </p:sp>
    </p:spTree>
    <p:extLst>
      <p:ext uri="{BB962C8B-B14F-4D97-AF65-F5344CB8AC3E}">
        <p14:creationId xmlns:p14="http://schemas.microsoft.com/office/powerpoint/2010/main" val="28770659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a:xfrm>
            <a:off x="4716016" y="1739094"/>
            <a:ext cx="4283968" cy="3379812"/>
          </a:xfrm>
        </p:spPr>
        <p:style>
          <a:lnRef idx="2">
            <a:schemeClr val="accent3"/>
          </a:lnRef>
          <a:fillRef idx="1">
            <a:schemeClr val="lt1"/>
          </a:fillRef>
          <a:effectRef idx="0">
            <a:schemeClr val="accent3"/>
          </a:effectRef>
          <a:fontRef idx="minor">
            <a:schemeClr val="dk1"/>
          </a:fontRef>
        </p:style>
        <p:txBody>
          <a:bodyPr>
            <a:normAutofit/>
          </a:bodyPr>
          <a:lstStyle/>
          <a:p>
            <a:r>
              <a:rPr lang="ru-RU" dirty="0"/>
              <a:t>Николай Михайлович </a:t>
            </a:r>
            <a:r>
              <a:rPr lang="ru-RU" dirty="0" smtClean="0"/>
              <a:t>Рубцов</a:t>
            </a:r>
            <a:br>
              <a:rPr lang="ru-RU" dirty="0" smtClean="0"/>
            </a:br>
            <a:r>
              <a:rPr lang="ru-RU" dirty="0" smtClean="0"/>
              <a:t>(</a:t>
            </a:r>
            <a:r>
              <a:rPr lang="ru-RU" dirty="0"/>
              <a:t>1936-1971</a:t>
            </a:r>
            <a:r>
              <a:rPr lang="ru-RU" dirty="0" smtClean="0"/>
              <a:t>)</a:t>
            </a:r>
            <a:endParaRPr lang="ru-RU" dirty="0"/>
          </a:p>
        </p:txBody>
      </p:sp>
      <p:sp>
        <p:nvSpPr>
          <p:cNvPr id="3" name="Объект 2"/>
          <p:cNvSpPr>
            <a:spLocks noGrp="1"/>
          </p:cNvSpPr>
          <p:nvPr>
            <p:ph idx="1"/>
          </p:nvPr>
        </p:nvSpPr>
        <p:spPr>
          <a:xfrm>
            <a:off x="5076056" y="5373216"/>
            <a:ext cx="3610744" cy="752947"/>
          </a:xfrm>
        </p:spPr>
        <p:txBody>
          <a:bodyPr/>
          <a:lstStyle/>
          <a:p>
            <a:pPr marL="0" indent="0">
              <a:buNone/>
            </a:pPr>
            <a:endParaRPr lang="ru-RU" dirty="0"/>
          </a:p>
        </p:txBody>
      </p:sp>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596685"/>
            <a:ext cx="4248472" cy="56646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96194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390364" y="404665"/>
            <a:ext cx="8363272" cy="3024335"/>
          </a:xfrm>
        </p:spPr>
        <p:style>
          <a:lnRef idx="2">
            <a:schemeClr val="accent3"/>
          </a:lnRef>
          <a:fillRef idx="1">
            <a:schemeClr val="lt1"/>
          </a:fillRef>
          <a:effectRef idx="0">
            <a:schemeClr val="accent3"/>
          </a:effectRef>
          <a:fontRef idx="minor">
            <a:schemeClr val="dk1"/>
          </a:fontRef>
        </p:style>
        <p:txBody>
          <a:bodyPr>
            <a:normAutofit fontScale="85000" lnSpcReduction="20000"/>
          </a:bodyPr>
          <a:lstStyle/>
          <a:p>
            <a:pPr marL="0" indent="265113" algn="just">
              <a:buNone/>
            </a:pPr>
            <a:r>
              <a:rPr lang="ru-RU" i="1" dirty="0"/>
              <a:t>Стихи его настигают душу внезапно. Они не томятся в книгах, не ждут, когда на них задержится читающий взгляд, а, кажется, существуют в самом воздухе. Они, как ветер, как зелень и синева, возникли из неба и земли и сами стали этой вечной синевой и зеленью</a:t>
            </a:r>
            <a:r>
              <a:rPr lang="ru-RU" i="1" dirty="0" smtClean="0"/>
              <a:t>...</a:t>
            </a:r>
          </a:p>
          <a:p>
            <a:pPr marL="0" indent="0" algn="just">
              <a:buNone/>
            </a:pPr>
            <a:r>
              <a:rPr lang="ru-RU" dirty="0"/>
              <a:t> </a:t>
            </a:r>
            <a:br>
              <a:rPr lang="ru-RU" dirty="0"/>
            </a:br>
            <a:r>
              <a:rPr lang="ru-RU" dirty="0"/>
              <a:t>А. Романов </a:t>
            </a:r>
          </a:p>
          <a:p>
            <a:pPr marL="0" indent="0">
              <a:buNone/>
            </a:pPr>
            <a:endParaRPr lang="ru-RU" dirty="0"/>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1760" y="3212976"/>
            <a:ext cx="5008510" cy="3456854"/>
          </a:xfrm>
          <a:prstGeom prst="rect">
            <a:avLst/>
          </a:prstGeom>
          <a:ln>
            <a:noFill/>
          </a:ln>
          <a:effectLst>
            <a:softEdge rad="112500"/>
          </a:effectLst>
        </p:spPr>
      </p:pic>
    </p:spTree>
    <p:extLst>
      <p:ext uri="{BB962C8B-B14F-4D97-AF65-F5344CB8AC3E}">
        <p14:creationId xmlns:p14="http://schemas.microsoft.com/office/powerpoint/2010/main" val="40098867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95736" y="309676"/>
            <a:ext cx="4276195" cy="53285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2555776" y="5694691"/>
            <a:ext cx="3672408" cy="95410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ru-RU" sz="2800" dirty="0" smtClean="0"/>
              <a:t>Фотография из семейного альбома</a:t>
            </a:r>
            <a:endParaRPr lang="ru-RU" sz="2800" dirty="0"/>
          </a:p>
        </p:txBody>
      </p:sp>
    </p:spTree>
    <p:extLst>
      <p:ext uri="{BB962C8B-B14F-4D97-AF65-F5344CB8AC3E}">
        <p14:creationId xmlns:p14="http://schemas.microsoft.com/office/powerpoint/2010/main" val="3529788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rotWithShape="1">
          <a:blip r:embed="rId3">
            <a:extLst>
              <a:ext uri="{28A0092B-C50C-407E-A947-70E740481C1C}">
                <a14:useLocalDpi xmlns:a14="http://schemas.microsoft.com/office/drawing/2010/main" val="0"/>
              </a:ext>
            </a:extLst>
          </a:blip>
          <a:srcRect l="10652" t="18737" r="6498" b="3382"/>
          <a:stretch/>
        </p:blipFill>
        <p:spPr>
          <a:xfrm>
            <a:off x="1529662" y="476672"/>
            <a:ext cx="6084676" cy="42897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2519772" y="5274205"/>
            <a:ext cx="4104456" cy="95410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ru-RU" sz="2800" dirty="0" smtClean="0"/>
              <a:t>С </a:t>
            </a:r>
            <a:r>
              <a:rPr lang="ru-RU" sz="2800" dirty="0" smtClean="0"/>
              <a:t>воспитателями </a:t>
            </a:r>
            <a:r>
              <a:rPr lang="ru-RU" sz="2800" dirty="0" smtClean="0"/>
              <a:t>из детского дома</a:t>
            </a:r>
            <a:endParaRPr lang="ru-RU" sz="2800" dirty="0"/>
          </a:p>
        </p:txBody>
      </p:sp>
    </p:spTree>
    <p:extLst>
      <p:ext uri="{BB962C8B-B14F-4D97-AF65-F5344CB8AC3E}">
        <p14:creationId xmlns:p14="http://schemas.microsoft.com/office/powerpoint/2010/main" val="32338460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rotWithShape="1">
          <a:blip r:embed="rId3">
            <a:extLst>
              <a:ext uri="{28A0092B-C50C-407E-A947-70E740481C1C}">
                <a14:useLocalDpi xmlns:a14="http://schemas.microsoft.com/office/drawing/2010/main" val="0"/>
              </a:ext>
            </a:extLst>
          </a:blip>
          <a:srcRect l="53000" t="2944" r="1310" b="776"/>
          <a:stretch/>
        </p:blipFill>
        <p:spPr>
          <a:xfrm>
            <a:off x="5580112" y="228441"/>
            <a:ext cx="3096344" cy="46205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Рисунок 4"/>
          <p:cNvPicPr>
            <a:picLocks noChangeAspect="1"/>
          </p:cNvPicPr>
          <p:nvPr/>
        </p:nvPicPr>
        <p:blipFill rotWithShape="1">
          <a:blip r:embed="rId3">
            <a:extLst>
              <a:ext uri="{28A0092B-C50C-407E-A947-70E740481C1C}">
                <a14:useLocalDpi xmlns:a14="http://schemas.microsoft.com/office/drawing/2010/main" val="0"/>
              </a:ext>
            </a:extLst>
          </a:blip>
          <a:srcRect r="53322"/>
          <a:stretch/>
        </p:blipFill>
        <p:spPr>
          <a:xfrm>
            <a:off x="899592" y="260648"/>
            <a:ext cx="3024336" cy="45883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1187624" y="4966649"/>
            <a:ext cx="2448272" cy="181588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ru-RU" sz="2800" dirty="0" smtClean="0"/>
              <a:t>Мать Александра Михайловна Рубцова</a:t>
            </a:r>
            <a:endParaRPr lang="ru-RU" sz="2800" dirty="0"/>
          </a:p>
        </p:txBody>
      </p:sp>
      <p:sp>
        <p:nvSpPr>
          <p:cNvPr id="8" name="TextBox 7"/>
          <p:cNvSpPr txBox="1"/>
          <p:nvPr/>
        </p:nvSpPr>
        <p:spPr>
          <a:xfrm>
            <a:off x="5796136" y="4966649"/>
            <a:ext cx="2736304" cy="181588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ru-RU" sz="2800" dirty="0" smtClean="0"/>
              <a:t>Отец </a:t>
            </a:r>
          </a:p>
          <a:p>
            <a:pPr algn="ctr"/>
            <a:r>
              <a:rPr lang="ru-RU" sz="2800" dirty="0" smtClean="0"/>
              <a:t>Михаил Андрианович Рубцов</a:t>
            </a:r>
            <a:endParaRPr lang="ru-RU" sz="2800" dirty="0"/>
          </a:p>
        </p:txBody>
      </p:sp>
    </p:spTree>
    <p:extLst>
      <p:ext uri="{BB962C8B-B14F-4D97-AF65-F5344CB8AC3E}">
        <p14:creationId xmlns:p14="http://schemas.microsoft.com/office/powerpoint/2010/main" val="5207144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a:xfrm>
            <a:off x="395536" y="274638"/>
            <a:ext cx="8291264" cy="346050"/>
          </a:xfrm>
        </p:spPr>
        <p:txBody>
          <a:bodyPr>
            <a:normAutofit fontScale="90000"/>
          </a:bodyPr>
          <a:lstStyle/>
          <a:p>
            <a:endParaRPr lang="ru-RU" dirty="0"/>
          </a:p>
        </p:txBody>
      </p:sp>
      <p:sp>
        <p:nvSpPr>
          <p:cNvPr id="3" name="Объект 2"/>
          <p:cNvSpPr>
            <a:spLocks noGrp="1"/>
          </p:cNvSpPr>
          <p:nvPr>
            <p:ph idx="1"/>
          </p:nvPr>
        </p:nvSpPr>
        <p:spPr>
          <a:xfrm>
            <a:off x="323528" y="404664"/>
            <a:ext cx="8496944" cy="5976664"/>
          </a:xfrm>
        </p:spPr>
        <p:style>
          <a:lnRef idx="2">
            <a:schemeClr val="accent3"/>
          </a:lnRef>
          <a:fillRef idx="1">
            <a:schemeClr val="lt1"/>
          </a:fillRef>
          <a:effectRef idx="0">
            <a:schemeClr val="accent3"/>
          </a:effectRef>
          <a:fontRef idx="minor">
            <a:schemeClr val="dk1"/>
          </a:fontRef>
        </p:style>
        <p:txBody>
          <a:bodyPr>
            <a:normAutofit/>
          </a:bodyPr>
          <a:lstStyle/>
          <a:p>
            <a:pPr marL="0" indent="442913" algn="just">
              <a:buNone/>
            </a:pPr>
            <a:r>
              <a:rPr lang="ru-RU" sz="2000" dirty="0">
                <a:latin typeface="Times New Roman" panose="02020603050405020304" pitchFamily="18" charset="0"/>
                <a:cs typeface="Times New Roman" panose="02020603050405020304" pitchFamily="18" charset="0"/>
              </a:rPr>
              <a:t>Николай Рубцов родился 3 января 1936 года в селе </a:t>
            </a:r>
            <a:r>
              <a:rPr lang="ru-RU" sz="2000" dirty="0" smtClean="0">
                <a:latin typeface="Times New Roman" panose="02020603050405020304" pitchFamily="18" charset="0"/>
                <a:cs typeface="Times New Roman" panose="02020603050405020304" pitchFamily="18" charset="0"/>
              </a:rPr>
              <a:t>Емецке</a:t>
            </a:r>
            <a:r>
              <a:rPr lang="ru-RU" sz="2000" dirty="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Рубцов </a:t>
            </a:r>
            <a:r>
              <a:rPr lang="ru-RU" sz="2000" dirty="0">
                <a:latin typeface="Times New Roman" panose="02020603050405020304" pitchFamily="18" charset="0"/>
                <a:cs typeface="Times New Roman" panose="02020603050405020304" pitchFamily="18" charset="0"/>
              </a:rPr>
              <a:t>был добродушным ребёнком и показывал большое упорство и стремление в учёбе. Основополагающими факторами, которые легли в творчество поэта, стали воспоминания из детства, связанные с селом Никольским, где он провёл детство. Пробовал обучаться в нескольких техникумах, но ни в одном так и не доучился до конца.</a:t>
            </a:r>
          </a:p>
          <a:p>
            <a:pPr marL="0" indent="442913" algn="just">
              <a:buNone/>
            </a:pPr>
            <a:r>
              <a:rPr lang="ru-RU" sz="2000" dirty="0" smtClean="0">
                <a:latin typeface="Times New Roman" panose="02020603050405020304" pitchFamily="18" charset="0"/>
                <a:cs typeface="Times New Roman" panose="02020603050405020304" pitchFamily="18" charset="0"/>
              </a:rPr>
              <a:t>После </a:t>
            </a:r>
            <a:r>
              <a:rPr lang="ru-RU" sz="2000" dirty="0">
                <a:latin typeface="Times New Roman" panose="02020603050405020304" pitchFamily="18" charset="0"/>
                <a:cs typeface="Times New Roman" panose="02020603050405020304" pitchFamily="18" charset="0"/>
              </a:rPr>
              <a:t>переезда в </a:t>
            </a:r>
            <a:r>
              <a:rPr lang="ru-RU" sz="2000" dirty="0" smtClean="0">
                <a:latin typeface="Times New Roman" panose="02020603050405020304" pitchFamily="18" charset="0"/>
                <a:cs typeface="Times New Roman" panose="02020603050405020304" pitchFamily="18" charset="0"/>
              </a:rPr>
              <a:t>Ленинград Николай </a:t>
            </a:r>
            <a:r>
              <a:rPr lang="ru-RU" sz="2000" dirty="0">
                <a:latin typeface="Times New Roman" panose="02020603050405020304" pitchFamily="18" charset="0"/>
                <a:cs typeface="Times New Roman" panose="02020603050405020304" pitchFamily="18" charset="0"/>
              </a:rPr>
              <a:t>Михайлович </a:t>
            </a:r>
            <a:r>
              <a:rPr lang="ru-RU" sz="2000" dirty="0">
                <a:latin typeface="Times New Roman" panose="02020603050405020304" pitchFamily="18" charset="0"/>
                <a:cs typeface="Times New Roman" panose="02020603050405020304" pitchFamily="18" charset="0"/>
              </a:rPr>
              <a:t>р</a:t>
            </a:r>
            <a:r>
              <a:rPr lang="ru-RU" sz="2000" dirty="0" smtClean="0">
                <a:latin typeface="Times New Roman" panose="02020603050405020304" pitchFamily="18" charset="0"/>
                <a:cs typeface="Times New Roman" panose="02020603050405020304" pitchFamily="18" charset="0"/>
              </a:rPr>
              <a:t>аботал </a:t>
            </a:r>
            <a:r>
              <a:rPr lang="ru-RU" sz="2000" dirty="0">
                <a:latin typeface="Times New Roman" panose="02020603050405020304" pitchFamily="18" charset="0"/>
                <a:cs typeface="Times New Roman" panose="02020603050405020304" pitchFamily="18" charset="0"/>
              </a:rPr>
              <a:t>там на различных заводах, а также служил во флоте. Проведённые годы в детском доме, помогают ему с лёгкостью переносить все тяготы службы.</a:t>
            </a:r>
          </a:p>
          <a:p>
            <a:pPr marL="0" indent="442913" algn="just">
              <a:buNone/>
            </a:pPr>
            <a:r>
              <a:rPr lang="ru-RU" sz="2000" dirty="0" smtClean="0">
                <a:latin typeface="Times New Roman" panose="02020603050405020304" pitchFamily="18" charset="0"/>
                <a:cs typeface="Times New Roman" panose="02020603050405020304" pitchFamily="18" charset="0"/>
              </a:rPr>
              <a:t>Многие </a:t>
            </a:r>
            <a:r>
              <a:rPr lang="ru-RU" sz="2000" dirty="0">
                <a:latin typeface="Times New Roman" panose="02020603050405020304" pitchFamily="18" charset="0"/>
                <a:cs typeface="Times New Roman" panose="02020603050405020304" pitchFamily="18" charset="0"/>
              </a:rPr>
              <a:t>считают, что Рубцов сам предсказал свою смерть в одном из своих стихов "Я умру в крещенские морозы". Умирает Николай Михайлович Рубцов в январе 1971 года.</a:t>
            </a:r>
          </a:p>
          <a:p>
            <a:pPr marL="0" indent="442913" algn="just">
              <a:buNone/>
            </a:pPr>
            <a:r>
              <a:rPr lang="ru-RU" sz="2000" dirty="0">
                <a:latin typeface="Times New Roman" panose="02020603050405020304" pitchFamily="18" charset="0"/>
                <a:cs typeface="Times New Roman" panose="02020603050405020304" pitchFamily="18" charset="0"/>
              </a:rPr>
              <a:t>Основным источником вдохновения поэта является символ России. Её могущество и величие. Ширина просторов и необычайно красивая природа. В своих стихотворениях он описывает простоту русской души, основываясь на опыте бытия в селе. </a:t>
            </a:r>
          </a:p>
        </p:txBody>
      </p:sp>
    </p:spTree>
    <p:extLst>
      <p:ext uri="{BB962C8B-B14F-4D97-AF65-F5344CB8AC3E}">
        <p14:creationId xmlns:p14="http://schemas.microsoft.com/office/powerpoint/2010/main" val="23357965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r>
              <a:rPr lang="ru-RU" dirty="0" smtClean="0"/>
              <a:t>Литературное наследие</a:t>
            </a:r>
            <a:endParaRPr lang="ru-RU" dirty="0"/>
          </a:p>
        </p:txBody>
      </p:sp>
      <p:pic>
        <p:nvPicPr>
          <p:cNvPr id="4" name="Объект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512" y="1584993"/>
            <a:ext cx="2716501" cy="35721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6243" y="2924944"/>
            <a:ext cx="2911514" cy="37170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0192" y="1556792"/>
            <a:ext cx="2685398" cy="38164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226475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323528" y="260648"/>
            <a:ext cx="8424936" cy="6048672"/>
          </a:xfrm>
        </p:spPr>
        <p:style>
          <a:lnRef idx="2">
            <a:schemeClr val="accent3"/>
          </a:lnRef>
          <a:fillRef idx="1">
            <a:schemeClr val="lt1"/>
          </a:fillRef>
          <a:effectRef idx="0">
            <a:schemeClr val="accent3"/>
          </a:effectRef>
          <a:fontRef idx="minor">
            <a:schemeClr val="dk1"/>
          </a:fontRef>
        </p:style>
        <p:txBody>
          <a:bodyPr>
            <a:noAutofit/>
          </a:bodyPr>
          <a:lstStyle/>
          <a:p>
            <a:pPr marL="0" indent="354013" algn="just">
              <a:buNone/>
            </a:pPr>
            <a:r>
              <a:rPr lang="ru-RU" sz="1900" dirty="0">
                <a:latin typeface="Times New Roman" panose="02020603050405020304" pitchFamily="18" charset="0"/>
                <a:cs typeface="Times New Roman" panose="02020603050405020304" pitchFamily="18" charset="0"/>
              </a:rPr>
              <a:t>Стихи Николая Рубцова перекликаются с его детством. Читая их, мы погружаемся в спокойный мир Вологодской жизни. Он пишет о домашнем уюте, о любви и преданности. Много произведений посвящены чудесному времени года – осенней поре</a:t>
            </a:r>
            <a:r>
              <a:rPr lang="ru-RU" sz="1900" dirty="0" smtClean="0">
                <a:latin typeface="Times New Roman" panose="02020603050405020304" pitchFamily="18" charset="0"/>
                <a:cs typeface="Times New Roman" panose="02020603050405020304" pitchFamily="18" charset="0"/>
              </a:rPr>
              <a:t>.</a:t>
            </a:r>
            <a:r>
              <a:rPr lang="ru-RU" sz="1900" dirty="0">
                <a:latin typeface="Times New Roman" panose="02020603050405020304" pitchFamily="18" charset="0"/>
                <a:cs typeface="Times New Roman" panose="02020603050405020304" pitchFamily="18" charset="0"/>
              </a:rPr>
              <a:t> В его произведениях чувствуется любовь к Родине и единение с природой</a:t>
            </a:r>
            <a:r>
              <a:rPr lang="ru-RU" sz="1900" dirty="0" smtClean="0">
                <a:latin typeface="Times New Roman" panose="02020603050405020304" pitchFamily="18" charset="0"/>
                <a:cs typeface="Times New Roman" panose="02020603050405020304" pitchFamily="18" charset="0"/>
              </a:rPr>
              <a:t>. </a:t>
            </a:r>
            <a:r>
              <a:rPr lang="ru-RU" sz="1900" dirty="0">
                <a:latin typeface="Times New Roman" panose="02020603050405020304" pitchFamily="18" charset="0"/>
                <a:cs typeface="Times New Roman" panose="02020603050405020304" pitchFamily="18" charset="0"/>
              </a:rPr>
              <a:t>В основе стихов, стоит тема поиска смысла человеческой жизни. </a:t>
            </a:r>
            <a:endParaRPr lang="ru-RU" sz="1900" dirty="0" smtClean="0">
              <a:latin typeface="Times New Roman" panose="02020603050405020304" pitchFamily="18" charset="0"/>
              <a:cs typeface="Times New Roman" panose="02020603050405020304" pitchFamily="18" charset="0"/>
            </a:endParaRPr>
          </a:p>
          <a:p>
            <a:pPr marL="0" indent="354013" algn="just">
              <a:buNone/>
            </a:pPr>
            <a:r>
              <a:rPr lang="ru-RU" sz="1900" dirty="0" smtClean="0">
                <a:latin typeface="Times New Roman" panose="02020603050405020304" pitchFamily="18" charset="0"/>
                <a:cs typeface="Times New Roman" panose="02020603050405020304" pitchFamily="18" charset="0"/>
              </a:rPr>
              <a:t>Печататься </a:t>
            </a:r>
            <a:r>
              <a:rPr lang="ru-RU" sz="1900" dirty="0">
                <a:latin typeface="Times New Roman" panose="02020603050405020304" pitchFamily="18" charset="0"/>
                <a:cs typeface="Times New Roman" panose="02020603050405020304" pitchFamily="18" charset="0"/>
              </a:rPr>
              <a:t>Николай Рубцов начал с 1962. Опубликовал сборники «Лирика» (1965), «Звезда полей» (1967), «Душа хранит» (1969), «Сосен шум» (1970), «Зеленые цветы» (1971). Посмертно издан последний стихотворный сборник Николая Рубцова «Подорожники» (1976). Лучшие из не всегда ровных по мастерству стихов поэта-самородка ставят их автора в первый ряд русских поэтов XX века. «Я буду скакать по холмам задремавшей отчизны», «Прощальное» («Печальная Вологда дремлет…»), «Тихая моя родина», «Осенние этюды» («Огонь в печи не спит, перекликаясь…»), «Вечернее происшествие» («Мне лошадь встретилась в кустах…») и др. </a:t>
            </a:r>
            <a:endParaRPr lang="ru-RU" sz="1900" dirty="0" smtClean="0">
              <a:latin typeface="Times New Roman" panose="02020603050405020304" pitchFamily="18" charset="0"/>
              <a:cs typeface="Times New Roman" panose="02020603050405020304" pitchFamily="18" charset="0"/>
            </a:endParaRPr>
          </a:p>
          <a:p>
            <a:pPr marL="0" indent="354013" algn="just">
              <a:buNone/>
            </a:pPr>
            <a:r>
              <a:rPr lang="ru-RU" sz="1900" dirty="0">
                <a:latin typeface="Times New Roman" panose="02020603050405020304" pitchFamily="18" charset="0"/>
                <a:cs typeface="Times New Roman" panose="02020603050405020304" pitchFamily="18" charset="0"/>
              </a:rPr>
              <a:t>Поэзия Рубцова, предельно простая по своей стилистике и тематике, связанной преимущественно с родной Вологодчиной, обладает творческой подлинностью, внутренней масштабностью, тонко разработанной образной структурой.</a:t>
            </a:r>
            <a:endParaRPr lang="ru-RU" sz="1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8057666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117</TotalTime>
  <Words>286</Words>
  <Application>Microsoft Office PowerPoint</Application>
  <PresentationFormat>Экран (4:3)</PresentationFormat>
  <Paragraphs>20</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Презентация к уроку литературного чтения 4 класс</vt:lpstr>
      <vt:lpstr>Николай Михайлович Рубцов (1936-1971)</vt:lpstr>
      <vt:lpstr>Презентация PowerPoint</vt:lpstr>
      <vt:lpstr>Презентация PowerPoint</vt:lpstr>
      <vt:lpstr>Презентация PowerPoint</vt:lpstr>
      <vt:lpstr>Презентация PowerPoint</vt:lpstr>
      <vt:lpstr>Презентация PowerPoint</vt:lpstr>
      <vt:lpstr>Литературное наследие</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dc:creator>
  <cp:lastModifiedBy>Юлия</cp:lastModifiedBy>
  <cp:revision>9</cp:revision>
  <dcterms:created xsi:type="dcterms:W3CDTF">2017-11-01T07:18:56Z</dcterms:created>
  <dcterms:modified xsi:type="dcterms:W3CDTF">2017-11-01T09:32:52Z</dcterms:modified>
</cp:coreProperties>
</file>