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7" r:id="rId1"/>
  </p:sldMasterIdLst>
  <p:sldIdLst>
    <p:sldId id="256" r:id="rId2"/>
    <p:sldId id="257" r:id="rId3"/>
    <p:sldId id="262" r:id="rId4"/>
    <p:sldId id="263" r:id="rId5"/>
    <p:sldId id="264" r:id="rId6"/>
    <p:sldId id="265" r:id="rId7"/>
    <p:sldId id="259" r:id="rId8"/>
    <p:sldId id="260" r:id="rId9"/>
    <p:sldId id="261" r:id="rId10"/>
    <p:sldId id="266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1" d="100"/>
          <a:sy n="81" d="100"/>
        </p:scale>
        <p:origin x="120" y="6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Title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62399" y="1964267"/>
            <a:ext cx="7197726" cy="2421464"/>
          </a:xfrm>
        </p:spPr>
        <p:txBody>
          <a:bodyPr anchor="b">
            <a:normAutofit/>
          </a:bodyPr>
          <a:lstStyle>
            <a:lvl1pPr algn="r">
              <a:defRPr sz="4800">
                <a:effectLst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62399" y="4385732"/>
            <a:ext cx="7197726" cy="1405467"/>
          </a:xfrm>
        </p:spPr>
        <p:txBody>
          <a:bodyPr anchor="t">
            <a:normAutofit/>
          </a:bodyPr>
          <a:lstStyle>
            <a:lvl1pPr marL="0" indent="0" algn="r">
              <a:buNone/>
              <a:defRPr sz="1800" cap="all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32558" y="5870575"/>
            <a:ext cx="1600200" cy="377825"/>
          </a:xfrm>
        </p:spPr>
        <p:txBody>
          <a:bodyPr/>
          <a:lstStyle/>
          <a:p>
            <a:fld id="{EFE7717D-7CC9-49A7-A335-3270B2AA1113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962399" y="5870575"/>
            <a:ext cx="4893958" cy="3778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08958" y="5870575"/>
            <a:ext cx="551167" cy="377825"/>
          </a:xfrm>
        </p:spPr>
        <p:txBody>
          <a:bodyPr/>
          <a:lstStyle/>
          <a:p>
            <a:fld id="{B8DD0947-7568-4B3A-BEFC-5350229E92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656233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732865"/>
            <a:ext cx="1013142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371600" y="932112"/>
            <a:ext cx="8759827" cy="3164976"/>
          </a:xfrm>
          <a:prstGeom prst="roundRect">
            <a:avLst>
              <a:gd name="adj" fmla="val 4380"/>
            </a:avLst>
          </a:prstGeom>
          <a:ln w="50800" cap="sq" cmpd="dbl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5299603"/>
            <a:ext cx="10131427" cy="49371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E7717D-7CC9-49A7-A335-3270B2AA1113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DD0947-7568-4B3A-BEFC-5350229E92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68748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09601"/>
            <a:ext cx="10131427" cy="3124199"/>
          </a:xfrm>
        </p:spPr>
        <p:txBody>
          <a:bodyPr anchor="ctr">
            <a:normAutofit/>
          </a:bodyPr>
          <a:lstStyle>
            <a:lvl1pPr algn="l">
              <a:defRPr sz="32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10131428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E7717D-7CC9-49A7-A335-3270B2AA1113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DD0947-7568-4B3A-BEFC-5350229E92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052596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0237867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88275" y="82333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2267" y="609601"/>
            <a:ext cx="9550399" cy="2743199"/>
          </a:xfrm>
        </p:spPr>
        <p:txBody>
          <a:bodyPr anchor="ctr">
            <a:normAutofit/>
          </a:bodyPr>
          <a:lstStyle>
            <a:lvl1pPr algn="l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97875" y="3352800"/>
            <a:ext cx="9339184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7465" y="4343400"/>
            <a:ext cx="10152367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E7717D-7CC9-49A7-A335-3270B2AA1113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DD0947-7568-4B3A-BEFC-5350229E92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753103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2" y="3308581"/>
            <a:ext cx="10131425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4777381"/>
            <a:ext cx="10131426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E7717D-7CC9-49A7-A335-3270B2AA1113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DD0947-7568-4B3A-BEFC-5350229E92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558466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0237867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88275" y="82333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992267" y="609601"/>
            <a:ext cx="9550399" cy="2743199"/>
          </a:xfrm>
        </p:spPr>
        <p:txBody>
          <a:bodyPr anchor="ctr">
            <a:normAutofit/>
          </a:bodyPr>
          <a:lstStyle>
            <a:lvl1pPr algn="l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5800" y="3886200"/>
            <a:ext cx="10135436" cy="8890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799" y="4775200"/>
            <a:ext cx="10135436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E7717D-7CC9-49A7-A335-3270B2AA1113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DD0947-7568-4B3A-BEFC-5350229E92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86774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09601"/>
            <a:ext cx="10131427" cy="2743199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5801" y="3505200"/>
            <a:ext cx="10131428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10131428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E7717D-7CC9-49A7-A335-3270B2AA1113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DD0947-7568-4B3A-BEFC-5350229E92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87380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E7717D-7CC9-49A7-A335-3270B2AA1113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DD0947-7568-4B3A-BEFC-5350229E923D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685801" y="609600"/>
            <a:ext cx="10131425" cy="145626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527787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58675" y="609599"/>
            <a:ext cx="2158552" cy="5181601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7832116" cy="5181600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E7717D-7CC9-49A7-A335-3270B2AA1113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DD0947-7568-4B3A-BEFC-5350229E92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19932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E7717D-7CC9-49A7-A335-3270B2AA1113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DD0947-7568-4B3A-BEFC-5350229E92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37584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308581"/>
            <a:ext cx="10131427" cy="1468800"/>
          </a:xfrm>
        </p:spPr>
        <p:txBody>
          <a:bodyPr anchor="b"/>
          <a:lstStyle>
            <a:lvl1pPr algn="l">
              <a:defRPr sz="40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799" y="4777381"/>
            <a:ext cx="1013142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 cap="all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E7717D-7CC9-49A7-A335-3270B2AA1113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DD0947-7568-4B3A-BEFC-5350229E92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28030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2" y="2142067"/>
            <a:ext cx="4995334" cy="3649134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21895" y="2142067"/>
            <a:ext cx="4995332" cy="3649133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E7717D-7CC9-49A7-A335-3270B2AA1113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DD0947-7568-4B3A-BEFC-5350229E92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46819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3670" y="2218267"/>
            <a:ext cx="470905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1" y="2870201"/>
            <a:ext cx="4996923" cy="2920998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96003" y="2226734"/>
            <a:ext cx="4722813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23483" y="2870201"/>
            <a:ext cx="4995334" cy="2920998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E7717D-7CC9-49A7-A335-3270B2AA1113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DD0947-7568-4B3A-BEFC-5350229E92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41694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E7717D-7CC9-49A7-A335-3270B2AA1113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DD0947-7568-4B3A-BEFC-5350229E92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76344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E7717D-7CC9-49A7-A335-3270B2AA1113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DD0947-7568-4B3A-BEFC-5350229E92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14943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74333"/>
            <a:ext cx="3680885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48201" y="609601"/>
            <a:ext cx="6169026" cy="5181600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445933"/>
            <a:ext cx="3680885" cy="1828800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E7717D-7CC9-49A7-A335-3270B2AA1113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DD0947-7568-4B3A-BEFC-5350229E92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53329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600200"/>
            <a:ext cx="6164653" cy="13716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36253" y="914400"/>
            <a:ext cx="3280974" cy="4572000"/>
          </a:xfrm>
          <a:prstGeom prst="roundRect">
            <a:avLst>
              <a:gd name="adj" fmla="val 4280"/>
            </a:avLst>
          </a:prstGeom>
          <a:ln w="50800" cap="sq" cmpd="dbl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2971800"/>
            <a:ext cx="6164653" cy="1828800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E7717D-7CC9-49A7-A335-3270B2AA1113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DD0947-7568-4B3A-BEFC-5350229E92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52985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1" y="609600"/>
            <a:ext cx="10131425" cy="14562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2142067"/>
            <a:ext cx="10131425" cy="36491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89660" y="5870575"/>
            <a:ext cx="1600200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EFE7717D-7CC9-49A7-A335-3270B2AA1113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5870575"/>
            <a:ext cx="7827659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66060" y="5870575"/>
            <a:ext cx="551167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8DD0947-7568-4B3A-BEFC-5350229E92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980268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58" r:id="rId1"/>
    <p:sldLayoutId id="2147483759" r:id="rId2"/>
    <p:sldLayoutId id="2147483760" r:id="rId3"/>
    <p:sldLayoutId id="2147483761" r:id="rId4"/>
    <p:sldLayoutId id="2147483762" r:id="rId5"/>
    <p:sldLayoutId id="2147483763" r:id="rId6"/>
    <p:sldLayoutId id="2147483764" r:id="rId7"/>
    <p:sldLayoutId id="2147483765" r:id="rId8"/>
    <p:sldLayoutId id="2147483766" r:id="rId9"/>
    <p:sldLayoutId id="2147483767" r:id="rId10"/>
    <p:sldLayoutId id="2147483768" r:id="rId11"/>
    <p:sldLayoutId id="2147483769" r:id="rId12"/>
    <p:sldLayoutId id="2147483770" r:id="rId13"/>
    <p:sldLayoutId id="2147483771" r:id="rId14"/>
    <p:sldLayoutId id="2147483772" r:id="rId15"/>
    <p:sldLayoutId id="2147483773" r:id="rId16"/>
    <p:sldLayoutId id="2147483774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9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8FB65A4-9DB1-4155-890F-9AC4767F2D4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71896" y="2498037"/>
            <a:ext cx="10913423" cy="1476334"/>
          </a:xfrm>
        </p:spPr>
        <p:txBody>
          <a:bodyPr>
            <a:normAutofit/>
          </a:bodyPr>
          <a:lstStyle/>
          <a:p>
            <a:pPr algn="ctr"/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стория возникновения обыкновенных дробей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E223A832-1520-406F-A047-B63292228F2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241476" y="4717868"/>
            <a:ext cx="3170711" cy="1324983"/>
          </a:xfrm>
        </p:spPr>
        <p:txBody>
          <a:bodyPr>
            <a:noAutofit/>
          </a:bodyPr>
          <a:lstStyle/>
          <a:p>
            <a:pPr algn="l">
              <a:lnSpc>
                <a:spcPct val="100000"/>
              </a:lnSpc>
            </a:pPr>
            <a:r>
              <a:rPr lang="ru-RU" altLang="ru-RU" cap="small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Выполнил </a:t>
            </a:r>
            <a:r>
              <a:rPr lang="ru-RU" altLang="ru-RU" cap="small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altLang="ru-RU" cap="small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ct val="100000"/>
              </a:lnSpc>
            </a:pPr>
            <a:r>
              <a:rPr lang="ru-RU" altLang="ru-RU" cap="small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Ученик </a:t>
            </a:r>
            <a:r>
              <a:rPr lang="ru-RU" altLang="ru-RU" cap="small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 «а» </a:t>
            </a:r>
            <a:r>
              <a:rPr lang="ru-RU" altLang="ru-RU" cap="small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класса</a:t>
            </a:r>
          </a:p>
          <a:p>
            <a:pPr algn="l">
              <a:lnSpc>
                <a:spcPct val="100000"/>
              </a:lnSpc>
            </a:pPr>
            <a:r>
              <a:rPr lang="ru-RU" altLang="ru-RU" cap="small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Руководитель: </a:t>
            </a:r>
            <a:r>
              <a:rPr lang="ru-RU" altLang="ru-RU" cap="small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Щукина Т. В</a:t>
            </a:r>
            <a:r>
              <a:rPr lang="ru-RU" altLang="ru-RU" sz="1400" cap="small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400" cap="small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406316" y="449179"/>
            <a:ext cx="790875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бюджетное общеобразовательное учреждение</a:t>
            </a:r>
          </a:p>
          <a:p>
            <a:pPr algn="ct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«Средняя школа №17 им. И.П. Склярова»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831927" y="3974371"/>
            <a:ext cx="569494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alt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Исследовательская работа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194414" y="6256606"/>
            <a:ext cx="20900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Г. Арзамас, 2020 г.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29054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411512" y="2162123"/>
            <a:ext cx="6680002" cy="42533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4718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97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C3EC7508-D395-4859-AFBF-20771C0FBF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8620" y="166256"/>
            <a:ext cx="11756572" cy="6533124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Цель:   Познакомиться с историей возникновения дробей.</a:t>
            </a:r>
          </a:p>
          <a:p>
            <a:pPr marL="0" indent="0">
              <a:buNone/>
            </a:pPr>
            <a:endParaRPr lang="ru-RU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 </a:t>
            </a:r>
          </a:p>
          <a:p>
            <a:pPr marL="514350" indent="-514350">
              <a:buAutoNum type="arabicPeriod"/>
            </a:pP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Что такое дробь.</a:t>
            </a:r>
          </a:p>
          <a:p>
            <a:pPr marL="514350" indent="-514350">
              <a:buAutoNum type="arabicPeriod" startAt="2"/>
            </a:pP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История возникновения дробей.</a:t>
            </a:r>
          </a:p>
          <a:p>
            <a:pPr marL="514350" indent="-514350">
              <a:buAutoNum type="arabicPeriod" startAt="2"/>
            </a:pP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Дроби на Руси.</a:t>
            </a:r>
          </a:p>
          <a:p>
            <a:pPr marL="514350" indent="-514350">
              <a:buAutoNum type="arabicPeriod" startAt="2"/>
            </a:pP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Обыкновенные дроби.</a:t>
            </a:r>
          </a:p>
          <a:p>
            <a:pPr marL="0" indent="0">
              <a:buNone/>
            </a:pPr>
            <a:endParaRPr lang="ru-RU" sz="3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Гипотеза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0" indent="0">
              <a:buNone/>
            </a:pPr>
            <a:r>
              <a:rPr lang="ru-RU" sz="2800" dirty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Разделяя между собой добычу после охоты, древние люди были вынуждены придумать дробную систему для равного распределения.</a:t>
            </a:r>
          </a:p>
          <a:p>
            <a:pPr marL="0" indent="0">
              <a:buNone/>
            </a:pP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Объект 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исследования: </a:t>
            </a:r>
          </a:p>
          <a:p>
            <a:pPr marL="0" indent="0">
              <a:buNone/>
            </a:pPr>
            <a:r>
              <a:rPr lang="ru-RU" sz="3200" dirty="0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Обыкновенные дроби.</a:t>
            </a:r>
            <a:endParaRPr lang="ru-RU" sz="3200" dirty="0">
              <a:solidFill>
                <a:schemeClr val="accent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Предмет 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исследования: </a:t>
            </a:r>
          </a:p>
          <a:p>
            <a:pPr marL="0" indent="0">
              <a:buNone/>
            </a:pPr>
            <a:r>
              <a:rPr lang="ru-RU" sz="3200" dirty="0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История возникновения обыкновенных дробей.</a:t>
            </a:r>
            <a:endParaRPr lang="ru-RU" sz="3200" dirty="0">
              <a:solidFill>
                <a:schemeClr val="accent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8027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2505" y="0"/>
            <a:ext cx="11726779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Что такое дробь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Дробь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математике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это число, состоящее из одной или нескольких частей (долей) единицы.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Чтобы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представить себе это, возьмем пирог и разделим его на несколько равных частей - допустим на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 (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 можно взять любое число). Каждый кусок пирога - это будет одна доля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Если мы запишем это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 1/2  или 1/3 или 1/4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читается "одна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вторая),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то это будет дробь.</a:t>
            </a:r>
          </a:p>
        </p:txBody>
      </p:sp>
      <p:pic>
        <p:nvPicPr>
          <p:cNvPr id="1030" name="Picture 6" descr="https://fsd.videouroki.net/products/conspekty/math5/24-doli-obyknoviennyie-drobi.files/image00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3322" y="4592054"/>
            <a:ext cx="5404345" cy="211354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56233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fs00.infourok.ru/images/doc/292/291328/1/img1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039" y="294523"/>
            <a:ext cx="8555288" cy="641646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66826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ello_html_17d02e9e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584" y="294022"/>
            <a:ext cx="3980448" cy="5866145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Рисунок 2" descr="hello_html_m3bd9b971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15977" y="4735930"/>
            <a:ext cx="4387266" cy="1937586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Прямоугольник 3"/>
          <p:cNvSpPr/>
          <p:nvPr/>
        </p:nvSpPr>
        <p:spPr>
          <a:xfrm>
            <a:off x="4555958" y="518845"/>
            <a:ext cx="7186864" cy="26314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470"/>
              </a:lnSpc>
              <a:spcAft>
                <a:spcPts val="0"/>
              </a:spcAft>
            </a:pPr>
            <a:r>
              <a:rPr lang="ru-RU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Дроби в Древней </a:t>
            </a:r>
            <a:r>
              <a:rPr lang="ru-RU" sz="28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Греции</a:t>
            </a:r>
          </a:p>
          <a:p>
            <a:pPr algn="ctr">
              <a:lnSpc>
                <a:spcPts val="1470"/>
              </a:lnSpc>
              <a:spcAft>
                <a:spcPts val="0"/>
              </a:spcAft>
            </a:pPr>
            <a:endParaRPr lang="ru-RU" sz="28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Египетские дроби продолжались использоваться в древней Греции и впоследствии математиками всего мира до средних веков, несмотря на имеющиеся к ним замечания древних </a:t>
            </a:r>
            <a:r>
              <a:rPr lang="ru-RU" sz="28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математиков. 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4620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ello_html_m42b6c2ad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963" y="1329017"/>
            <a:ext cx="4314825" cy="4534593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Рисунок 2" descr="hello_html_m7e55f602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69140" y="4869220"/>
            <a:ext cx="3717008" cy="198878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4990096" y="113601"/>
            <a:ext cx="6865020" cy="45858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2800" b="1" i="0" u="none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Дроби в Индии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2400" b="0" i="0" u="none" strike="noStrike" cap="none" normalizeH="0" baseline="0" dirty="0" smtClean="0">
              <a:ln>
                <a:noFill/>
              </a:ln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Современную систему записи дробей создали в Индии. Только там писали знаменатель сверху, а числитель снизу, и не писали дробной черты. Зато вся дробь помещалась в прямоугольную рамку. Иногда использовалось и «трехэтажное» выражение с тремя числами в одной рамке; в зависимости от контекста это могло обозначать неправильную дробь  или деление целого числа  на дробь  . Правила действий над дробями почти не отличались от современных.</a:t>
            </a:r>
            <a:endParaRPr kumimoji="0" lang="ru-RU" altLang="ru-RU" sz="2400" b="0" i="0" u="none" strike="noStrike" cap="none" normalizeH="0" baseline="0" dirty="0" smtClean="0">
              <a:ln>
                <a:noFill/>
              </a:ln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5133473" y="2590800"/>
            <a:ext cx="7700211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0491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89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DAF3A16-9A89-4319-8150-2ED9399365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11579" y="0"/>
            <a:ext cx="3485512" cy="878060"/>
          </a:xfrm>
        </p:spPr>
        <p:txBody>
          <a:bodyPr>
            <a:normAutofit/>
          </a:bodyPr>
          <a:lstStyle/>
          <a:p>
            <a:r>
              <a:rPr lang="ru-RU" dirty="0"/>
              <a:t>    </a:t>
            </a:r>
            <a:r>
              <a:rPr lang="ru-RU" sz="3200" b="1" cap="small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Дроби на </a:t>
            </a:r>
            <a:r>
              <a:rPr lang="ru-RU" sz="3200" b="1" cap="small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Руси</a:t>
            </a:r>
            <a:endParaRPr lang="ru-RU" sz="3200" b="1" cap="small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3F5EE5D-0AF5-4C90-BCDB-7E9F170669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8547" y="733226"/>
            <a:ext cx="5935577" cy="6010496"/>
          </a:xfrm>
          <a:blipFill dpi="0" rotWithShape="1">
            <a:blip r:embed="rId3">
              <a:alphaModFix amt="89000"/>
            </a:blip>
            <a:srcRect/>
            <a:tile tx="0" ty="0" sx="100000" sy="100000" flip="none" algn="tl"/>
          </a:blipFill>
          <a:ln>
            <a:gradFill>
              <a:gsLst>
                <a:gs pos="98000">
                  <a:schemeClr val="accent1">
                    <a:lumMod val="5000"/>
                    <a:lumOff val="95000"/>
                  </a:schemeClr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96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txBody>
          <a:bodyPr>
            <a:normAutofit fontScale="77500" lnSpcReduction="2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ru-RU" sz="26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31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31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/2 - половина, полтина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ru-RU" sz="31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1 /3 – треть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ru-RU" sz="31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1 /4 – четь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ru-RU" sz="31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1 /6 – </a:t>
            </a:r>
            <a:r>
              <a:rPr lang="ru-RU" sz="31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полтреть</a:t>
            </a:r>
            <a:endParaRPr lang="ru-RU" sz="3100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ru-RU" sz="31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1 /8 - </a:t>
            </a:r>
            <a:r>
              <a:rPr lang="ru-RU" sz="31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полчеть</a:t>
            </a:r>
            <a:endParaRPr lang="ru-RU" sz="3100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ru-RU" sz="31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1 /12 –</a:t>
            </a:r>
            <a:r>
              <a:rPr lang="ru-RU" sz="31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полполтреть</a:t>
            </a:r>
            <a:r>
              <a:rPr lang="ru-RU" sz="31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ru-RU" sz="31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1 /16 – </a:t>
            </a:r>
            <a:r>
              <a:rPr lang="ru-RU" sz="31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полполчеть</a:t>
            </a:r>
            <a:endParaRPr lang="ru-RU" sz="3100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ru-RU" sz="31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1 /24 – </a:t>
            </a:r>
            <a:r>
              <a:rPr lang="ru-RU" sz="31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полполполтреть</a:t>
            </a:r>
            <a:r>
              <a:rPr lang="ru-RU" sz="31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(малая треть)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ru-RU" sz="31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1 /32 – </a:t>
            </a:r>
            <a:r>
              <a:rPr lang="ru-RU" sz="31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полполполчеть</a:t>
            </a:r>
            <a:r>
              <a:rPr lang="ru-RU" sz="31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(малая четь)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ru-RU" sz="31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1 /5 – пятина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ru-RU" sz="31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1 /7 - </a:t>
            </a:r>
            <a:r>
              <a:rPr lang="ru-RU" sz="31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седьмина</a:t>
            </a:r>
            <a:endParaRPr lang="ru-RU" sz="3100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ru-RU" sz="31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1 /10 – </a:t>
            </a:r>
            <a:r>
              <a:rPr lang="ru-RU" sz="31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десятина</a:t>
            </a:r>
            <a:endParaRPr lang="ru-RU" sz="3100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144124" y="732142"/>
            <a:ext cx="588745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В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русских рукописных арифметиках XVII века дроби называли долями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позднее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«ломаными числами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». В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старых руководствах находим следующие названия дробей на Руси:</a:t>
            </a:r>
            <a:endParaRPr lang="ru-RU" sz="24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6320588" y="4435398"/>
            <a:ext cx="571098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Славянская нумерация употреблялась в России до XVI века, затем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страну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начала постепенно проникать десятичная позиционная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система счисления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Она окончательно вытеснила славянскую нумерацию при Петре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4098" name="Picture 2" descr="Русь изначальная в картинах"/>
          <p:cNvPicPr>
            <a:picLocks noChangeAspect="1" noChangeArrowheads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8375" y="732142"/>
            <a:ext cx="2015960" cy="2580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s://avatars.mds.yandex.net/get-zen_doc/1711766/pub_5e60a3de3ec32b0c10a56ac7_5e6353803a40b4062be8dc30/scale_120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33715" y="2249036"/>
            <a:ext cx="3858285" cy="21863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66454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91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id="{AA0C564F-C812-4ECE-932D-0CBA2E269A9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257" y="83975"/>
            <a:ext cx="4935894" cy="3701921"/>
          </a:xfr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50D29177-6BCD-462F-AA36-6B8AD861A99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5087" y="3004457"/>
            <a:ext cx="6651810" cy="3475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5619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88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47B7076-7D0F-433B-8330-48D0AD0998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34931" y="0"/>
            <a:ext cx="3722137" cy="1408922"/>
          </a:xfrm>
        </p:spPr>
        <p:txBody>
          <a:bodyPr>
            <a:normAutofit/>
          </a:bodyPr>
          <a:lstStyle/>
          <a:p>
            <a:pPr algn="ctr"/>
            <a:r>
              <a:rPr lang="ru-RU" sz="6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Вывод: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FFD94B9-70B5-48B0-AFC3-F9D19B088B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5172" y="1408922"/>
            <a:ext cx="10820400" cy="449252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Необходимость </a:t>
            </a:r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дробях возникла на очень ранней ступени развития человека. В жизни человеку приходилось не только считать предметы, но и измерять величины. </a:t>
            </a: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Поэтому </a:t>
            </a:r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обыкновенные дроби эта важная составляющая математики.</a:t>
            </a:r>
          </a:p>
        </p:txBody>
      </p:sp>
    </p:spTree>
    <p:extLst>
      <p:ext uri="{BB962C8B-B14F-4D97-AF65-F5344CB8AC3E}">
        <p14:creationId xmlns:p14="http://schemas.microsoft.com/office/powerpoint/2010/main" val="1064470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ебесная">
  <a:themeElements>
    <a:clrScheme name="Небесная">
      <a:dk1>
        <a:sysClr val="windowText" lastClr="000000"/>
      </a:dk1>
      <a:lt1>
        <a:sysClr val="window" lastClr="FFFFFF"/>
      </a:lt1>
      <a:dk2>
        <a:srgbClr val="18276C"/>
      </a:dk2>
      <a:lt2>
        <a:srgbClr val="EBEBEB"/>
      </a:lt2>
      <a:accent1>
        <a:srgbClr val="AC3EC1"/>
      </a:accent1>
      <a:accent2>
        <a:srgbClr val="477BD1"/>
      </a:accent2>
      <a:accent3>
        <a:srgbClr val="46B298"/>
      </a:accent3>
      <a:accent4>
        <a:srgbClr val="90BA4C"/>
      </a:accent4>
      <a:accent5>
        <a:srgbClr val="DD9D31"/>
      </a:accent5>
      <a:accent6>
        <a:srgbClr val="E25247"/>
      </a:accent6>
      <a:hlink>
        <a:srgbClr val="C573D2"/>
      </a:hlink>
      <a:folHlink>
        <a:srgbClr val="CCAEE8"/>
      </a:folHlink>
    </a:clrScheme>
    <a:fontScheme name="Небес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Небесная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82000"/>
                <a:alpha val="7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00000"/>
              </a:schemeClr>
            </a:gs>
            <a:gs pos="100000">
              <a:schemeClr val="phClr">
                <a:shade val="88000"/>
                <a:lumMod val="88000"/>
              </a:schemeClr>
            </a:gs>
          </a:gsLst>
          <a:lin ang="5400000" scaled="1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381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shade val="96000"/>
                <a:hueMod val="100000"/>
                <a:satMod val="180000"/>
                <a:lumMod val="110000"/>
              </a:schemeClr>
            </a:gs>
            <a:gs pos="100000">
              <a:schemeClr val="phClr">
                <a:shade val="96000"/>
                <a:satMod val="160000"/>
                <a:lumMod val="100000"/>
              </a:schemeClr>
            </a:gs>
          </a:gsLst>
          <a:lin ang="4740000" scaled="1"/>
        </a:gradFill>
        <a:blipFill>
          <a:blip xmlns:r="http://schemas.openxmlformats.org/officeDocument/2006/relationships" r:embed="rId1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elestial" id="{C4BB2A3D-0E93-4C5F-B0D2-9D3FCE089CC5}" vid="{42E5908D-19A2-46FD-89FA-638B126129E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TM03090434[[fn=Дерево]]</Template>
  <TotalTime>407</TotalTime>
  <Words>427</Words>
  <Application>Microsoft Office PowerPoint</Application>
  <PresentationFormat>Широкоэкранный</PresentationFormat>
  <Paragraphs>50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5" baseType="lpstr">
      <vt:lpstr>Arial</vt:lpstr>
      <vt:lpstr>Calibri</vt:lpstr>
      <vt:lpstr>Calibri Light</vt:lpstr>
      <vt:lpstr>Times New Roman</vt:lpstr>
      <vt:lpstr>Небесная</vt:lpstr>
      <vt:lpstr>История возникновения обыкновенных дробей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  Дроби на Руси</vt:lpstr>
      <vt:lpstr>Презентация PowerPoint</vt:lpstr>
      <vt:lpstr>Вывод:</vt:lpstr>
      <vt:lpstr>Спасибо за внимание.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Давно не виделись</cp:lastModifiedBy>
  <cp:revision>32</cp:revision>
  <dcterms:created xsi:type="dcterms:W3CDTF">2021-02-07T04:17:50Z</dcterms:created>
  <dcterms:modified xsi:type="dcterms:W3CDTF">2022-09-24T19:41:45Z</dcterms:modified>
</cp:coreProperties>
</file>