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0" r:id="rId2"/>
    <p:sldId id="257" r:id="rId3"/>
    <p:sldId id="258" r:id="rId4"/>
    <p:sldId id="259" r:id="rId5"/>
    <p:sldId id="262" r:id="rId6"/>
    <p:sldId id="266" r:id="rId7"/>
    <p:sldId id="267" r:id="rId8"/>
    <p:sldId id="261" r:id="rId9"/>
    <p:sldId id="263" r:id="rId10"/>
    <p:sldId id="264" r:id="rId11"/>
    <p:sldId id="268" r:id="rId12"/>
    <p:sldId id="269" r:id="rId13"/>
    <p:sldId id="270" r:id="rId14"/>
    <p:sldId id="271" r:id="rId15"/>
    <p:sldId id="272" r:id="rId16"/>
    <p:sldId id="265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25" autoAdjust="0"/>
    <p:restoredTop sz="94660"/>
  </p:normalViewPr>
  <p:slideViewPr>
    <p:cSldViewPr>
      <p:cViewPr varScale="1">
        <p:scale>
          <a:sx n="106" d="100"/>
          <a:sy n="106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FE5BFE-4E4E-464B-AD5E-71A5E7C1AE5D}" type="datetimeFigureOut">
              <a:rPr lang="ru-RU" smtClean="0"/>
              <a:t>22.12.2015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27E6D3-9F14-47AF-ABF9-2C4926A42BC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A7DD5-0AB3-4C92-8E2D-F1023F9FF1B1}" type="datetimeFigureOut">
              <a:rPr lang="ru-RU" smtClean="0"/>
              <a:pPr/>
              <a:t>22.12.2015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207C6-85B0-4067-8B38-F0B41FB780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A7DD5-0AB3-4C92-8E2D-F1023F9FF1B1}" type="datetimeFigureOut">
              <a:rPr lang="ru-RU" smtClean="0"/>
              <a:pPr/>
              <a:t>22.12.2015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207C6-85B0-4067-8B38-F0B41FB780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A7DD5-0AB3-4C92-8E2D-F1023F9FF1B1}" type="datetimeFigureOut">
              <a:rPr lang="ru-RU" smtClean="0"/>
              <a:pPr/>
              <a:t>22.12.2015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207C6-85B0-4067-8B38-F0B41FB780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A7DD5-0AB3-4C92-8E2D-F1023F9FF1B1}" type="datetimeFigureOut">
              <a:rPr lang="ru-RU" smtClean="0"/>
              <a:pPr/>
              <a:t>22.12.2015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207C6-85B0-4067-8B38-F0B41FB780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A7DD5-0AB3-4C92-8E2D-F1023F9FF1B1}" type="datetimeFigureOut">
              <a:rPr lang="ru-RU" smtClean="0"/>
              <a:pPr/>
              <a:t>22.12.2015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207C6-85B0-4067-8B38-F0B41FB780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A7DD5-0AB3-4C92-8E2D-F1023F9FF1B1}" type="datetimeFigureOut">
              <a:rPr lang="ru-RU" smtClean="0"/>
              <a:pPr/>
              <a:t>22.12.2015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207C6-85B0-4067-8B38-F0B41FB780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A7DD5-0AB3-4C92-8E2D-F1023F9FF1B1}" type="datetimeFigureOut">
              <a:rPr lang="ru-RU" smtClean="0"/>
              <a:pPr/>
              <a:t>22.12.2015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207C6-85B0-4067-8B38-F0B41FB780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A7DD5-0AB3-4C92-8E2D-F1023F9FF1B1}" type="datetimeFigureOut">
              <a:rPr lang="ru-RU" smtClean="0"/>
              <a:pPr/>
              <a:t>22.12.2015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207C6-85B0-4067-8B38-F0B41FB780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A7DD5-0AB3-4C92-8E2D-F1023F9FF1B1}" type="datetimeFigureOut">
              <a:rPr lang="ru-RU" smtClean="0"/>
              <a:pPr/>
              <a:t>22.12.2015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207C6-85B0-4067-8B38-F0B41FB780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A7DD5-0AB3-4C92-8E2D-F1023F9FF1B1}" type="datetimeFigureOut">
              <a:rPr lang="ru-RU" smtClean="0"/>
              <a:pPr/>
              <a:t>22.12.2015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207C6-85B0-4067-8B38-F0B41FB780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A7DD5-0AB3-4C92-8E2D-F1023F9FF1B1}" type="datetimeFigureOut">
              <a:rPr lang="ru-RU" smtClean="0"/>
              <a:pPr/>
              <a:t>22.12.2015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207C6-85B0-4067-8B38-F0B41FB780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1A7DD5-0AB3-4C92-8E2D-F1023F9FF1B1}" type="datetimeFigureOut">
              <a:rPr lang="ru-RU" smtClean="0"/>
              <a:pPr/>
              <a:t>22.12.2015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8207C6-85B0-4067-8B38-F0B41FB7801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Бабочки Сахалинской области</a:t>
            </a:r>
            <a:endParaRPr lang="ru-RU" dirty="0"/>
          </a:p>
        </p:txBody>
      </p:sp>
      <p:pic>
        <p:nvPicPr>
          <p:cNvPr id="4" name="Содержимое 3" descr="c884b3ea2f7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7664" y="1340767"/>
            <a:ext cx="5904656" cy="48418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Бражник винный или </a:t>
            </a:r>
            <a:r>
              <a:rPr lang="ru-RU" dirty="0" err="1" smtClean="0"/>
              <a:t>Эльпенор</a:t>
            </a:r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4" name="Содержимое 3" descr="DeilephilaElpenor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10685" b="15858"/>
          <a:stretch>
            <a:fillRect/>
          </a:stretch>
        </p:blipFill>
        <p:spPr>
          <a:xfrm>
            <a:off x="395536" y="2204864"/>
            <a:ext cx="4019097" cy="2952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860032" y="1916832"/>
            <a:ext cx="396044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  Размер бабочки - 26—32 мм. Гусеница этой красивой бабочки на голове имеет вырост, похожий на хобот, поэтому британцы называют ее «слоновьим» бражником. Передние крылья темно-бронзовые или оливково-зеленые, с возрастом тускнеют и становятся желтовато-зелеными. Задние крылья у основания черные, остальная часть темно-розовая. Зависающую в сумерках над цветком жимолости бабочку легко узнать по ее характерному полету.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Название получил в честь героя мифологии: </a:t>
            </a:r>
            <a:r>
              <a:rPr lang="ru-RU" sz="2400" dirty="0" err="1" smtClean="0"/>
              <a:t>Эльпенор</a:t>
            </a:r>
            <a:r>
              <a:rPr lang="ru-RU" sz="2400" dirty="0" smtClean="0"/>
              <a:t> - друг Одиссея, возвращавшийся с ним из Трои; погиб, упав с крыши дворца волшебницы Цирцеи. </a:t>
            </a:r>
            <a:endParaRPr lang="ru-RU" sz="2400" dirty="0"/>
          </a:p>
        </p:txBody>
      </p:sp>
      <p:pic>
        <p:nvPicPr>
          <p:cNvPr id="4" name="Содержимое 3" descr="Brazhnik_vinnyi_malyi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68443" y="1772816"/>
            <a:ext cx="3026485" cy="23762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Содержимое 3" descr="скачанные файл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700808"/>
            <a:ext cx="3222335" cy="23524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Содержимое 5" descr="12_-_возмущение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99792" y="4437112"/>
            <a:ext cx="2833687" cy="21288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648072"/>
          </a:xfrm>
        </p:spPr>
        <p:txBody>
          <a:bodyPr>
            <a:no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Интересные факты о бабочках</a:t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5040560"/>
          </a:xfrm>
        </p:spPr>
        <p:txBody>
          <a:bodyPr>
            <a:normAutofit fontScale="32500" lnSpcReduction="20000"/>
          </a:bodyPr>
          <a:lstStyle/>
          <a:p>
            <a:r>
              <a:rPr lang="ru-RU" sz="8000" u="sng" dirty="0" smtClean="0"/>
              <a:t>Лепидоптерология</a:t>
            </a:r>
            <a:r>
              <a:rPr lang="ru-RU" sz="8000" b="1" u="sng" dirty="0" smtClean="0"/>
              <a:t> </a:t>
            </a:r>
            <a:r>
              <a:rPr lang="ru-RU" sz="8000" dirty="0" smtClean="0"/>
              <a:t>– название науки о бабочках.</a:t>
            </a:r>
          </a:p>
          <a:p>
            <a:r>
              <a:rPr lang="ru-RU" sz="8000" dirty="0" smtClean="0"/>
              <a:t>В течение жизни самка бабочки откладывает 1000 яиц. </a:t>
            </a:r>
          </a:p>
          <a:p>
            <a:r>
              <a:rPr lang="ru-RU" sz="8000" dirty="0" smtClean="0"/>
              <a:t>Бабочки способны различать желтый, зеленый и красный цвета.</a:t>
            </a:r>
          </a:p>
          <a:p>
            <a:r>
              <a:rPr lang="ru-RU" sz="8000" dirty="0" smtClean="0"/>
              <a:t>Бабочки не слышат. Зато чувствуют вибрацию, которая помогает им распознать хищников.</a:t>
            </a:r>
          </a:p>
          <a:p>
            <a:r>
              <a:rPr lang="ru-RU" sz="8000" dirty="0" smtClean="0"/>
              <a:t>В Европе бабочками любуются, а в Китае, Индии, Южной Америке они являются лакомством.</a:t>
            </a:r>
          </a:p>
          <a:p>
            <a:r>
              <a:rPr lang="ru-RU" sz="8000" dirty="0" smtClean="0"/>
              <a:t>Летают бабочки со скоростью 60 км/ч. Самыми быстрыми считаются бабочки семейства бражников.</a:t>
            </a:r>
          </a:p>
          <a:p>
            <a:pPr>
              <a:buNone/>
            </a:pPr>
            <a:r>
              <a:rPr lang="ru-RU" sz="8000" dirty="0" smtClean="0"/>
              <a:t/>
            </a:r>
            <a:br>
              <a:rPr lang="ru-RU" sz="80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51520" y="548680"/>
            <a:ext cx="8229600" cy="4525963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Бабочки – прекрасные лекари от стрессов. </a:t>
            </a:r>
          </a:p>
          <a:p>
            <a:r>
              <a:rPr lang="ru-RU" dirty="0" smtClean="0"/>
              <a:t>На аппетит бабочки не жалуются: могут употреблять пищу, весом в 2 раза больше, чем их собственный вес.</a:t>
            </a:r>
          </a:p>
          <a:p>
            <a:r>
              <a:rPr lang="ru-RU" dirty="0" smtClean="0"/>
              <a:t>Есть также бабочки, которым не свойственно употреблять пищу из-за отсутствия рта. Такие бабочки живут энергией, накопленной ими в стадии гусениц.</a:t>
            </a:r>
          </a:p>
          <a:p>
            <a:r>
              <a:rPr lang="ru-RU" dirty="0" smtClean="0"/>
              <a:t>Датчики вкуса бабочек расположены в ногах. Поэтому бабочки распознают пищу, стоя на ней.</a:t>
            </a:r>
          </a:p>
          <a:p>
            <a:r>
              <a:rPr lang="ru-RU" dirty="0" smtClean="0"/>
              <a:t>У бабочек сложное строение глаз. Каждый глаз – это 6 тысяч мельчайших частей, линз.</a:t>
            </a:r>
          </a:p>
          <a:p>
            <a:r>
              <a:rPr lang="ru-RU" dirty="0" smtClean="0"/>
              <a:t>Скелет бабочки расположен на внешней стороне ее тела. Его название – </a:t>
            </a:r>
            <a:r>
              <a:rPr lang="ru-RU" dirty="0" err="1" smtClean="0"/>
              <a:t>экзоскелет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6" name="Содержимое 3" descr="скачанные файлы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64088" y="4437112"/>
            <a:ext cx="3203848" cy="215148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Рисунок 1" descr="Кроссворд «Бабочки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285860"/>
            <a:ext cx="6866573" cy="466057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900" dirty="0" smtClean="0"/>
              <a:t>Кроссворд</a:t>
            </a:r>
            <a:r>
              <a:rPr lang="ru-RU" b="1" dirty="0" smtClean="0"/>
              <a:t> </a:t>
            </a:r>
            <a:r>
              <a:rPr lang="ru-RU" sz="4900" dirty="0" smtClean="0"/>
              <a:t>«Бабочки»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928926" y="1357298"/>
            <a:ext cx="476862" cy="2428892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Гусеница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00430" y="1643050"/>
            <a:ext cx="476862" cy="214314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куколка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14612" y="2214554"/>
            <a:ext cx="27860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err="1" smtClean="0">
                <a:solidFill>
                  <a:srgbClr val="FF0000"/>
                </a:solidFill>
              </a:rPr>
              <a:t>ш</a:t>
            </a:r>
            <a:r>
              <a:rPr lang="ru-RU" sz="1600" b="1" dirty="0" smtClean="0">
                <a:solidFill>
                  <a:srgbClr val="FF0000"/>
                </a:solidFill>
              </a:rPr>
              <a:t>          л          о     </a:t>
            </a:r>
            <a:r>
              <a:rPr lang="ru-RU" sz="1600" b="1" dirty="0" err="1" smtClean="0">
                <a:solidFill>
                  <a:srgbClr val="FF0000"/>
                </a:solidFill>
              </a:rPr>
              <a:t>п</a:t>
            </a:r>
            <a:r>
              <a:rPr lang="ru-RU" sz="1600" b="1" dirty="0" smtClean="0">
                <a:solidFill>
                  <a:srgbClr val="FF0000"/>
                </a:solidFill>
              </a:rPr>
              <a:t>     </a:t>
            </a:r>
            <a:r>
              <a:rPr lang="ru-RU" sz="1600" b="1" dirty="0" err="1" smtClean="0">
                <a:solidFill>
                  <a:srgbClr val="FF0000"/>
                </a:solidFill>
              </a:rPr>
              <a:t>р</a:t>
            </a:r>
            <a:r>
              <a:rPr lang="ru-RU" sz="1600" b="1" dirty="0" smtClean="0">
                <a:solidFill>
                  <a:srgbClr val="FF0000"/>
                </a:solidFill>
              </a:rPr>
              <a:t>    я    </a:t>
            </a:r>
            <a:r>
              <a:rPr lang="ru-RU" sz="1600" b="1" dirty="0" err="1" smtClean="0">
                <a:solidFill>
                  <a:srgbClr val="FF0000"/>
                </a:solidFill>
              </a:rPr>
              <a:t>д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43570" y="2285992"/>
            <a:ext cx="476862" cy="214314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б</a:t>
            </a:r>
            <a:r>
              <a:rPr lang="ru-RU" sz="1600" b="1" dirty="0" smtClean="0">
                <a:solidFill>
                  <a:srgbClr val="FF0000"/>
                </a:solidFill>
              </a:rPr>
              <a:t>ражник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43504" y="2857496"/>
            <a:ext cx="31432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к    </a:t>
            </a:r>
            <a:r>
              <a:rPr lang="ru-RU" sz="1600" b="1" dirty="0" err="1" smtClean="0">
                <a:solidFill>
                  <a:srgbClr val="FF0000"/>
                </a:solidFill>
              </a:rPr>
              <a:t>р</a:t>
            </a:r>
            <a:r>
              <a:rPr lang="ru-RU" sz="1600" b="1" dirty="0" smtClean="0">
                <a:solidFill>
                  <a:srgbClr val="FF0000"/>
                </a:solidFill>
              </a:rPr>
              <a:t>           </a:t>
            </a:r>
            <a:r>
              <a:rPr lang="ru-RU" sz="1600" b="1" dirty="0" err="1" smtClean="0">
                <a:solidFill>
                  <a:srgbClr val="FF0000"/>
                </a:solidFill>
              </a:rPr>
              <a:t>п</a:t>
            </a:r>
            <a:r>
              <a:rPr lang="ru-RU" sz="1600" b="1" dirty="0" smtClean="0">
                <a:solidFill>
                  <a:srgbClr val="FF0000"/>
                </a:solidFill>
              </a:rPr>
              <a:t>     и    в     </a:t>
            </a:r>
            <a:r>
              <a:rPr lang="ru-RU" sz="1600" b="1" dirty="0" err="1" smtClean="0">
                <a:solidFill>
                  <a:srgbClr val="FF0000"/>
                </a:solidFill>
              </a:rPr>
              <a:t>н</a:t>
            </a:r>
            <a:r>
              <a:rPr lang="ru-RU" sz="1600" b="1" dirty="0" smtClean="0">
                <a:solidFill>
                  <a:srgbClr val="FF0000"/>
                </a:solidFill>
              </a:rPr>
              <a:t>    и    </a:t>
            </a:r>
            <a:r>
              <a:rPr lang="ru-RU" sz="1600" b="1" dirty="0" err="1" smtClean="0">
                <a:solidFill>
                  <a:srgbClr val="FF0000"/>
                </a:solidFill>
              </a:rPr>
              <a:t>ц</a:t>
            </a:r>
            <a:r>
              <a:rPr lang="ru-RU" sz="1600" b="1" dirty="0" smtClean="0">
                <a:solidFill>
                  <a:srgbClr val="FF0000"/>
                </a:solidFill>
              </a:rPr>
              <a:t>    а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14612" y="3429000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м        </a:t>
            </a:r>
            <a:r>
              <a:rPr lang="ru-RU" b="1" dirty="0" err="1" smtClean="0">
                <a:solidFill>
                  <a:srgbClr val="FF0000"/>
                </a:solidFill>
              </a:rPr>
              <a:t>х</a:t>
            </a:r>
            <a:r>
              <a:rPr lang="ru-RU" b="1" dirty="0" smtClean="0">
                <a:solidFill>
                  <a:srgbClr val="FF0000"/>
                </a:solidFill>
              </a:rPr>
              <a:t>           о  </a:t>
            </a:r>
            <a:r>
              <a:rPr lang="ru-RU" b="1" dirty="0" err="1" smtClean="0">
                <a:solidFill>
                  <a:srgbClr val="FF0000"/>
                </a:solidFill>
              </a:rPr>
              <a:t>н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57620" y="3786190"/>
            <a:ext cx="476862" cy="1842877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краска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14876" y="3429000"/>
            <a:ext cx="476862" cy="2643206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Грызущий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43504" y="3429000"/>
            <a:ext cx="12858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р</a:t>
            </a:r>
            <a:r>
              <a:rPr lang="ru-RU" sz="1600" b="1" dirty="0" smtClean="0">
                <a:solidFill>
                  <a:srgbClr val="FF0000"/>
                </a:solidFill>
              </a:rPr>
              <a:t>    е           а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00232" y="4071942"/>
            <a:ext cx="35004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 </a:t>
            </a:r>
            <a:r>
              <a:rPr lang="ru-RU" sz="1600" b="1" dirty="0" smtClean="0">
                <a:solidFill>
                  <a:srgbClr val="FF0000"/>
                </a:solidFill>
              </a:rPr>
              <a:t>  ч    е   </a:t>
            </a:r>
            <a:r>
              <a:rPr lang="ru-RU" sz="1600" b="1" dirty="0" err="1" smtClean="0">
                <a:solidFill>
                  <a:srgbClr val="FF0000"/>
                </a:solidFill>
              </a:rPr>
              <a:t>ш</a:t>
            </a:r>
            <a:r>
              <a:rPr lang="ru-RU" sz="1600" b="1" dirty="0" smtClean="0">
                <a:solidFill>
                  <a:srgbClr val="FF0000"/>
                </a:solidFill>
              </a:rPr>
              <a:t>     у    е    к           </a:t>
            </a:r>
            <a:r>
              <a:rPr lang="ru-RU" sz="1600" b="1" dirty="0" err="1" smtClean="0">
                <a:solidFill>
                  <a:srgbClr val="FF0000"/>
                </a:solidFill>
              </a:rPr>
              <a:t>ы</a:t>
            </a:r>
            <a:r>
              <a:rPr lang="ru-RU" sz="1600" b="1" dirty="0" smtClean="0">
                <a:solidFill>
                  <a:srgbClr val="FF0000"/>
                </a:solidFill>
              </a:rPr>
              <a:t>    л           е    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28926" y="4357694"/>
            <a:ext cx="476862" cy="1285884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ru-RU" sz="1600" b="1" dirty="0" err="1" smtClean="0">
                <a:solidFill>
                  <a:srgbClr val="FF0000"/>
                </a:solidFill>
              </a:rPr>
              <a:t>сики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00760" y="4071942"/>
            <a:ext cx="12858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о     к    о    </a:t>
            </a:r>
            <a:r>
              <a:rPr lang="ru-RU" sz="1600" b="1" dirty="0" err="1" smtClean="0">
                <a:solidFill>
                  <a:srgbClr val="FF0000"/>
                </a:solidFill>
              </a:rPr>
              <a:t>н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28728" y="5000636"/>
            <a:ext cx="2214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 б    е     л     я   </a:t>
            </a:r>
            <a:r>
              <a:rPr lang="ru-RU" sz="1600" b="1" dirty="0" err="1" smtClean="0">
                <a:solidFill>
                  <a:srgbClr val="FF0000"/>
                </a:solidFill>
              </a:rPr>
              <a:t>н</a:t>
            </a:r>
            <a:r>
              <a:rPr lang="ru-RU" sz="1600" b="1" dirty="0" smtClean="0">
                <a:solidFill>
                  <a:srgbClr val="FF0000"/>
                </a:solidFill>
              </a:rPr>
              <a:t>           а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14810" y="5286388"/>
            <a:ext cx="18573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err="1" smtClean="0">
                <a:solidFill>
                  <a:srgbClr val="FF0000"/>
                </a:solidFill>
              </a:rPr>
              <a:t>д</a:t>
            </a:r>
            <a:r>
              <a:rPr lang="ru-RU" sz="1600" b="1" dirty="0" smtClean="0">
                <a:solidFill>
                  <a:srgbClr val="FF0000"/>
                </a:solidFill>
              </a:rPr>
              <a:t>    м          </a:t>
            </a:r>
            <a:r>
              <a:rPr lang="ru-RU" sz="1600" b="1" dirty="0" err="1" smtClean="0">
                <a:solidFill>
                  <a:srgbClr val="FF0000"/>
                </a:solidFill>
              </a:rPr>
              <a:t>р</a:t>
            </a:r>
            <a:r>
              <a:rPr lang="ru-RU" sz="1600" b="1" dirty="0" smtClean="0">
                <a:solidFill>
                  <a:srgbClr val="FF0000"/>
                </a:solidFill>
              </a:rPr>
              <a:t>     а    л   </a:t>
            </a:r>
            <a:endParaRPr lang="ru-RU" sz="1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Вопросы: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052736"/>
            <a:ext cx="8229600" cy="6093296"/>
          </a:xfrm>
        </p:spPr>
        <p:txBody>
          <a:bodyPr>
            <a:normAutofit fontScale="32500" lnSpcReduction="20000"/>
          </a:bodyPr>
          <a:lstStyle/>
          <a:p>
            <a:pPr algn="just">
              <a:buNone/>
            </a:pPr>
            <a:r>
              <a:rPr lang="ru-RU" sz="5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горизонтали:</a:t>
            </a:r>
            <a:r>
              <a:rPr lang="ru-RU" sz="55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>
              <a:buNone/>
            </a:pP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3. 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Бабочка, из коконов которой уже 5 тыс. лет изготавливают ткань. </a:t>
            </a:r>
          </a:p>
          <a:p>
            <a:pPr algn="just">
              <a:buNone/>
            </a:pP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5. 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Бабочка с пестрым рисунком, распространенная в средней полосе, ее название напоминает о жгучем растении. </a:t>
            </a:r>
          </a:p>
          <a:p>
            <a:pPr algn="just">
              <a:buNone/>
            </a:pP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6. 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Крупная красивая бабочка, нуждающаяся в охране. </a:t>
            </a:r>
          </a:p>
          <a:p>
            <a:pPr algn="just">
              <a:buNone/>
            </a:pP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8. 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Кладка яиц тутового или дубового шелкопряда. </a:t>
            </a:r>
          </a:p>
          <a:p>
            <a:pPr algn="just">
              <a:buNone/>
            </a:pP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9.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 Другое название отряда бабочек. </a:t>
            </a:r>
          </a:p>
          <a:p>
            <a:pPr algn="just">
              <a:buNone/>
            </a:pP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11. 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Защитное образование куколки, сплетенное из шелковой нити. </a:t>
            </a:r>
          </a:p>
          <a:p>
            <a:pPr algn="just">
              <a:buNone/>
            </a:pP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12.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 Бабочка, гусеница которой питается листьями капусты. </a:t>
            </a:r>
          </a:p>
          <a:p>
            <a:pPr algn="just">
              <a:buNone/>
            </a:pP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13.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 Название бабочки и воинское звание, означающее в переводе с арабского «владыка морей».</a:t>
            </a:r>
          </a:p>
          <a:p>
            <a:pPr algn="just">
              <a:buNone/>
            </a:pPr>
            <a:r>
              <a:rPr lang="ru-RU" sz="5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вертикали:</a:t>
            </a:r>
            <a:r>
              <a:rPr lang="ru-RU" sz="55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>
              <a:buNone/>
            </a:pP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1. 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Личиночная стадия у бабочки, указывающая на родство членистоногих с кольчатыми червями.</a:t>
            </a:r>
          </a:p>
          <a:p>
            <a:pPr algn="just">
              <a:buNone/>
            </a:pP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2. 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Стадия развития, характерная только для насекомых с полным превращением. </a:t>
            </a:r>
          </a:p>
          <a:p>
            <a:pPr algn="just">
              <a:buNone/>
            </a:pP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4. 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Бабочка, питающаяся забродившим соком плодов.</a:t>
            </a:r>
          </a:p>
          <a:p>
            <a:pPr algn="just">
              <a:buNone/>
            </a:pP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7.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 То, что делает бабочку незаметной на ярком цветке, а иногда отпугивает птиц. </a:t>
            </a:r>
          </a:p>
          <a:p>
            <a:pPr algn="just">
              <a:buNone/>
            </a:pP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8.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 Тип ротового аппарата у гусеницы. </a:t>
            </a:r>
          </a:p>
          <a:p>
            <a:pPr algn="just">
              <a:buNone/>
            </a:pP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10.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Органы, которые отсутствуют у пауков, но хорошо развиты у бабочек, обеспечивая им хорошее обоняние.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08920"/>
            <a:ext cx="8229600" cy="1656184"/>
          </a:xfrm>
        </p:spPr>
        <p:txBody>
          <a:bodyPr>
            <a:normAutofit fontScale="90000"/>
          </a:bodyPr>
          <a:lstStyle/>
          <a:p>
            <a:r>
              <a:rPr lang="ru-RU" sz="4000" i="1" dirty="0" smtClean="0"/>
              <a:t>Все бабочки красивы и разнообразны.</a:t>
            </a:r>
            <a:br>
              <a:rPr lang="ru-RU" sz="4000" i="1" dirty="0" smtClean="0"/>
            </a:br>
            <a:r>
              <a:rPr lang="ru-RU" sz="4000" i="1" dirty="0" smtClean="0"/>
              <a:t>У каждой есть свой образ, характер и некоторые особенности.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Содержимое 3" descr="скачанные файлы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404664"/>
            <a:ext cx="2680733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Содержимое 3" descr="imag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36096" y="404664"/>
            <a:ext cx="2960057" cy="1844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Содержимое 6" descr="images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584" y="4437112"/>
            <a:ext cx="2884033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Содержимое 8" descr="images (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52120" y="4437112"/>
            <a:ext cx="2535326" cy="20302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Придумайте свой </a:t>
            </a:r>
            <a:r>
              <a:rPr lang="ru-RU" smtClean="0"/>
              <a:t>вид бабочки</a:t>
            </a:r>
            <a:endParaRPr lang="ru-RU" dirty="0"/>
          </a:p>
        </p:txBody>
      </p:sp>
      <p:pic>
        <p:nvPicPr>
          <p:cNvPr id="4" name="Содержимое 3" descr="скачанные файлы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0247" y="1700808"/>
            <a:ext cx="5842073" cy="424272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Капустница, или белянка капустная</a:t>
            </a:r>
            <a:endParaRPr lang="ru-RU" dirty="0"/>
          </a:p>
        </p:txBody>
      </p:sp>
      <p:pic>
        <p:nvPicPr>
          <p:cNvPr id="4" name="Содержимое 3" descr="265px-Pieris.brassicae.female.mounte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844824"/>
            <a:ext cx="4688747" cy="30963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5292080" y="1484784"/>
            <a:ext cx="324036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Эту бабочку часто можно видеть над огородами весной и летом. Крылья у нее белые с чёрными пятнами - такая окраска имеет защитное значение. Она появилась у капустницы в результате приспособления к условиям существования. У самки на передних крыльях вверху имеется по паре круглых черных пятнышек, которых нет у самца.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Павлиний глаз</a:t>
            </a:r>
            <a:endParaRPr lang="ru-RU" dirty="0"/>
          </a:p>
        </p:txBody>
      </p:sp>
      <p:pic>
        <p:nvPicPr>
          <p:cNvPr id="4" name="Содержимое 3" descr="скачанные файлы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484784"/>
            <a:ext cx="4127720" cy="33123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572000" y="2492896"/>
            <a:ext cx="424847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Крылья павлиньего глаза расписаны столь необычно, что его нельзя спутать ни с одной бабочкой в мире.</a:t>
            </a:r>
          </a:p>
          <a:p>
            <a:pPr algn="just"/>
            <a:r>
              <a:rPr lang="ru-RU" dirty="0" smtClean="0"/>
              <a:t>      В передней части каждого крыла на вишнёвом фоне расположено большое яркое глазчатое пятно. «Глаз» на заднем крыле образован сияющими синими пятнышками в округлом чёрном пятне, обрамлённом серебристо-пепельной и тёмной оправами.</a:t>
            </a:r>
          </a:p>
          <a:p>
            <a:pPr algn="just"/>
            <a:r>
              <a:rPr lang="ru-RU" dirty="0" smtClean="0"/>
              <a:t>      Внешне самец и самка очень похожи друг на друга.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Траурница</a:t>
            </a:r>
            <a:endParaRPr lang="ru-RU" dirty="0"/>
          </a:p>
        </p:txBody>
      </p:sp>
      <p:pic>
        <p:nvPicPr>
          <p:cNvPr id="4" name="Содержимое 3" descr="babochki_rossii_traurnica_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268760"/>
            <a:ext cx="4176464" cy="31979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4572000" y="2852936"/>
            <a:ext cx="4572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/>
              <a:t>«Тёмно-кофейные, блестящие, лаковые её крылья по изобилию цветной пыли кажутся бархатными, а к самому брюшку или туловищу покрыты как будто мхом или тоненькими волосками рыжеватого цвета. Края крыльев, и верхнего и нижнего, оторочены бледно-жёлтою, палевою, довольно широкою зубчатою каёмкою, вырезанною фестончиками... а вдоль палевой каймы, по обоим крыльям, размещены яркие синие пятнышки...»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                                 </a:t>
            </a:r>
            <a:r>
              <a:rPr lang="ru-RU" i="1" dirty="0" smtClean="0"/>
              <a:t>С. Т. Аксаков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Перламутровка </a:t>
            </a:r>
            <a:r>
              <a:rPr lang="ru-RU" dirty="0" err="1" smtClean="0"/>
              <a:t>эвфросина</a:t>
            </a:r>
            <a:endParaRPr lang="ru-RU" dirty="0"/>
          </a:p>
        </p:txBody>
      </p:sp>
      <p:pic>
        <p:nvPicPr>
          <p:cNvPr id="4" name="Содержимое 3" descr="collection-of-butterflies-boloria-euphrosyne-pearl-bordered-fritillary_8784739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2132856"/>
            <a:ext cx="4403567" cy="30243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5148064" y="1556792"/>
            <a:ext cx="352839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  Это бабочка из семейства </a:t>
            </a:r>
            <a:r>
              <a:rPr lang="en-US" dirty="0" err="1" smtClean="0"/>
              <a:t>Nymphalidae</a:t>
            </a:r>
            <a:r>
              <a:rPr lang="ru-RU" dirty="0" smtClean="0"/>
              <a:t>. </a:t>
            </a:r>
          </a:p>
          <a:p>
            <a:pPr algn="just"/>
            <a:r>
              <a:rPr lang="ru-RU" dirty="0" smtClean="0"/>
              <a:t>  Бабочка имеет оранжевую окраску с черными пятнами в верхней части крылышка. С внутренней стороны крылышек существует ряд серебристо-жемчужных отметин вдоль вершины поверхности. </a:t>
            </a:r>
          </a:p>
          <a:p>
            <a:pPr algn="just"/>
            <a:r>
              <a:rPr lang="ru-RU" dirty="0" smtClean="0"/>
              <a:t>      Самцы  имеют специальные пахучие железы на крыльях, так что их могут распознавать самки того же виды, и таким образом находится соответствующий партнер.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Шашечница </a:t>
            </a:r>
            <a:r>
              <a:rPr lang="ru-RU" dirty="0" err="1" smtClean="0"/>
              <a:t>Аталия</a:t>
            </a:r>
            <a:endParaRPr lang="ru-RU" dirty="0"/>
          </a:p>
        </p:txBody>
      </p:sp>
      <p:pic>
        <p:nvPicPr>
          <p:cNvPr id="5" name="Содержимое 4" descr="07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10093"/>
          <a:stretch>
            <a:fillRect/>
          </a:stretch>
        </p:blipFill>
        <p:spPr>
          <a:xfrm>
            <a:off x="323528" y="2060848"/>
            <a:ext cx="4172763" cy="30963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4860032" y="1772816"/>
            <a:ext cx="406794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 Крылья сверху рыжие, с сеткой темного рисунка. Задние крылья снизу беловатые, заметны крупные рыжие пятна. </a:t>
            </a:r>
          </a:p>
          <a:p>
            <a:pPr algn="just"/>
            <a:r>
              <a:rPr lang="ru-RU" dirty="0" smtClean="0"/>
              <a:t>      Обычный обитатель лесных полян и опушек, в степной зоне — по долинам крупных рек. </a:t>
            </a:r>
          </a:p>
          <a:p>
            <a:r>
              <a:rPr lang="ru-RU" dirty="0" smtClean="0"/>
              <a:t>       Бабочки летают в июне и начале</a:t>
            </a:r>
          </a:p>
          <a:p>
            <a:r>
              <a:rPr lang="ru-RU" dirty="0" smtClean="0"/>
              <a:t>июля. </a:t>
            </a:r>
          </a:p>
          <a:p>
            <a:pPr algn="just"/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     </a:t>
            </a:r>
            <a:r>
              <a:rPr lang="ru-RU" i="1" dirty="0" err="1" smtClean="0"/>
              <a:t>Аталия</a:t>
            </a:r>
            <a:r>
              <a:rPr lang="ru-RU" i="1" dirty="0" smtClean="0"/>
              <a:t> — жена царя, получившая верховную власть вопреки обычаям царских династий Ближнего Востока, не знавших женского правления.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/>
              <a:t> Пяденица крыжовниковая или арлекин </a:t>
            </a:r>
          </a:p>
        </p:txBody>
      </p:sp>
      <p:pic>
        <p:nvPicPr>
          <p:cNvPr id="4" name="Содержимое 3" descr="23610719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2060848"/>
            <a:ext cx="4002979" cy="317753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644008" y="1700808"/>
            <a:ext cx="410445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Бабочка была открыта в 1758 году. Хрупкая бабочка со слабым полетом. Фон крыльев варьирует от белого до сливочно-желтого. Рисунок крыльев также очень изменчив, но, как правило, присутствует волнистая желтая полоса на передних крыльях. А на желтом брюшке — черные пятна.</a:t>
            </a:r>
          </a:p>
          <a:p>
            <a:pPr algn="just"/>
            <a:r>
              <a:rPr lang="ru-RU" dirty="0" smtClean="0"/>
              <a:t>      Обитает на живых изгородях и в садах. Кормовое растение гусениц - крыжовник, смородина и другие кустарники. </a:t>
            </a:r>
          </a:p>
          <a:p>
            <a:pPr algn="just"/>
            <a:r>
              <a:rPr lang="ru-RU" dirty="0" smtClean="0"/>
              <a:t>      Летают бабочки в июне—августе, летают обычно ночью, но активны и в течение дня.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Языкан</a:t>
            </a:r>
            <a:r>
              <a:rPr lang="ru-RU" dirty="0" smtClean="0"/>
              <a:t> обыкновенный</a:t>
            </a:r>
            <a:endParaRPr lang="ru-RU" dirty="0"/>
          </a:p>
        </p:txBody>
      </p:sp>
      <p:pic>
        <p:nvPicPr>
          <p:cNvPr id="4" name="Содержимое 3" descr="220px-Macroglossum_stellatarum_MHN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340768"/>
            <a:ext cx="3312368" cy="48965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4644008" y="2132856"/>
            <a:ext cx="417646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 Передние крылышки обычно серые с едва заметным темным поперечным рисунком, задние – ярко-оранжевые, очерченные темной каймой. У этой бабочки толстое мускулистое туловище, длинные узкие крылья и хорошо развитые грудные мышцы. Именно благодаря такому строению тела </a:t>
            </a:r>
            <a:r>
              <a:rPr lang="ru-RU" dirty="0" err="1" smtClean="0"/>
              <a:t>языкан</a:t>
            </a:r>
            <a:r>
              <a:rPr lang="ru-RU" dirty="0" smtClean="0"/>
              <a:t> может двигаться с умопомрачительной скоростью и преодолевать огромные расстояния.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5" descr="10622946353_99ac03a821_z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4929"/>
          <a:stretch>
            <a:fillRect/>
          </a:stretch>
        </p:blipFill>
        <p:spPr>
          <a:xfrm>
            <a:off x="467544" y="2564904"/>
            <a:ext cx="2777620" cy="23762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323528" y="116632"/>
            <a:ext cx="831641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     Эту шуструю бабочку можно запросто принять за колибри: она так быстро летает, что не дает возможности толком себя рассмотреть. Но стоит какому-то цветку ей понравиться, как бабочка тут же зависает в воздухе и запускает в него свой хоботок.       </a:t>
            </a:r>
          </a:p>
          <a:p>
            <a:pPr algn="just"/>
            <a:endParaRPr lang="ru-RU" sz="2000" i="1" dirty="0" smtClean="0"/>
          </a:p>
          <a:p>
            <a:pPr algn="just"/>
            <a:r>
              <a:rPr lang="ru-RU" sz="2000" i="1" dirty="0" smtClean="0"/>
              <a:t>     </a:t>
            </a:r>
            <a:r>
              <a:rPr lang="ru-RU" sz="2000" i="1" dirty="0" err="1" smtClean="0"/>
              <a:t>Языкан</a:t>
            </a:r>
            <a:r>
              <a:rPr lang="ru-RU" sz="2000" i="1" dirty="0" smtClean="0"/>
              <a:t> обыкновенный – удивительная бабочка из семейства </a:t>
            </a:r>
            <a:r>
              <a:rPr lang="ru-RU" sz="2000" i="1" u="sng" dirty="0" smtClean="0"/>
              <a:t>бражников.</a:t>
            </a:r>
            <a:endParaRPr lang="ru-RU" sz="2000" dirty="0"/>
          </a:p>
        </p:txBody>
      </p:sp>
      <p:pic>
        <p:nvPicPr>
          <p:cNvPr id="10" name="Содержимое 3" descr="3700809747_8623eb076a_o.jpg"/>
          <p:cNvPicPr>
            <a:picLocks noChangeAspect="1"/>
          </p:cNvPicPr>
          <p:nvPr/>
        </p:nvPicPr>
        <p:blipFill>
          <a:blip r:embed="rId3" cstate="print"/>
          <a:srcRect t="2057" r="3231" b="3331"/>
          <a:stretch>
            <a:fillRect/>
          </a:stretch>
        </p:blipFill>
        <p:spPr>
          <a:xfrm>
            <a:off x="6012160" y="2492896"/>
            <a:ext cx="2880320" cy="33123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Содержимое 5" descr="9183974891_cefd0c27c7_z.jpg"/>
          <p:cNvPicPr>
            <a:picLocks noChangeAspect="1"/>
          </p:cNvPicPr>
          <p:nvPr/>
        </p:nvPicPr>
        <p:blipFill>
          <a:blip r:embed="rId4" cstate="print"/>
          <a:srcRect r="12174"/>
          <a:stretch>
            <a:fillRect/>
          </a:stretch>
        </p:blipFill>
        <p:spPr>
          <a:xfrm>
            <a:off x="2699792" y="4509120"/>
            <a:ext cx="2952328" cy="222983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586</Words>
  <Application>Microsoft Office PowerPoint</Application>
  <PresentationFormat>Экран (4:3)</PresentationFormat>
  <Paragraphs>79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Бабочки Сахалинской области</vt:lpstr>
      <vt:lpstr>Капустница, или белянка капустная</vt:lpstr>
      <vt:lpstr>Павлиний глаз</vt:lpstr>
      <vt:lpstr>Траурница</vt:lpstr>
      <vt:lpstr>Перламутровка эвфросина</vt:lpstr>
      <vt:lpstr>Шашечница Аталия</vt:lpstr>
      <vt:lpstr> Пяденица крыжовниковая или арлекин </vt:lpstr>
      <vt:lpstr>Языкан обыкновенный</vt:lpstr>
      <vt:lpstr>Слайд 9</vt:lpstr>
      <vt:lpstr>Бражник винный или Эльпенор </vt:lpstr>
      <vt:lpstr>Название получил в честь героя мифологии: Эльпенор - друг Одиссея, возвращавшийся с ним из Трои; погиб, упав с крыши дворца волшебницы Цирцеи. </vt:lpstr>
      <vt:lpstr> Интересные факты о бабочках </vt:lpstr>
      <vt:lpstr>Слайд 13</vt:lpstr>
      <vt:lpstr>Кроссворд «Бабочки» </vt:lpstr>
      <vt:lpstr>Вопросы:</vt:lpstr>
      <vt:lpstr>Все бабочки красивы и разнообразны. У каждой есть свой образ, характер и некоторые особенности.  </vt:lpstr>
      <vt:lpstr>Придумайте свой вид бабочки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Бабочки Сахалинской области</dc:title>
  <dc:creator>Админ</dc:creator>
  <cp:lastModifiedBy>lib06</cp:lastModifiedBy>
  <cp:revision>20</cp:revision>
  <dcterms:created xsi:type="dcterms:W3CDTF">2015-09-16T12:30:32Z</dcterms:created>
  <dcterms:modified xsi:type="dcterms:W3CDTF">2015-12-22T02:05:17Z</dcterms:modified>
</cp:coreProperties>
</file>