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2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D42A9D-4CDA-4DF2-A782-933F21E94FB1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94E453B-0169-4F81-8914-252D20DF0A99}">
      <dgm:prSet phldrT="[Текст]" phldr="1"/>
      <dgm:spPr/>
      <dgm:t>
        <a:bodyPr/>
        <a:lstStyle/>
        <a:p>
          <a:endParaRPr lang="ru-RU" dirty="0"/>
        </a:p>
      </dgm:t>
    </dgm:pt>
    <dgm:pt modelId="{DB82D7B7-436C-4FFE-84F2-58BD91250BBC}" type="parTrans" cxnId="{73155222-9DE4-4820-A4B3-EF90048D3DCD}">
      <dgm:prSet/>
      <dgm:spPr/>
      <dgm:t>
        <a:bodyPr/>
        <a:lstStyle/>
        <a:p>
          <a:endParaRPr lang="ru-RU"/>
        </a:p>
      </dgm:t>
    </dgm:pt>
    <dgm:pt modelId="{336AD0E7-C80B-4C5C-B130-7DFFEF016945}" type="sibTrans" cxnId="{73155222-9DE4-4820-A4B3-EF90048D3DCD}">
      <dgm:prSet/>
      <dgm:spPr/>
      <dgm:t>
        <a:bodyPr/>
        <a:lstStyle/>
        <a:p>
          <a:endParaRPr lang="ru-RU"/>
        </a:p>
      </dgm:t>
    </dgm:pt>
    <dgm:pt modelId="{2DBD665F-4B43-40C8-85F5-90A8ABC61C53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Обеспечивает чувство психологической защищенности;</a:t>
          </a:r>
          <a:endParaRPr lang="ru-RU" dirty="0"/>
        </a:p>
      </dgm:t>
    </dgm:pt>
    <dgm:pt modelId="{1461B3DB-1E0B-428F-9857-10CA2A0B0B6A}" type="parTrans" cxnId="{39CC6886-48A9-4710-97DA-45725A579585}">
      <dgm:prSet/>
      <dgm:spPr/>
      <dgm:t>
        <a:bodyPr/>
        <a:lstStyle/>
        <a:p>
          <a:endParaRPr lang="ru-RU"/>
        </a:p>
      </dgm:t>
    </dgm:pt>
    <dgm:pt modelId="{5B2F3CDE-7BFA-4053-8C89-B378C41464A7}" type="sibTrans" cxnId="{39CC6886-48A9-4710-97DA-45725A579585}">
      <dgm:prSet/>
      <dgm:spPr/>
      <dgm:t>
        <a:bodyPr/>
        <a:lstStyle/>
        <a:p>
          <a:endParaRPr lang="ru-RU"/>
        </a:p>
      </dgm:t>
    </dgm:pt>
    <dgm:pt modelId="{9038E249-B96A-47EA-944A-382A3DB9DEDE}">
      <dgm:prSet phldrT="[Текст]" phldr="1"/>
      <dgm:spPr/>
      <dgm:t>
        <a:bodyPr/>
        <a:lstStyle/>
        <a:p>
          <a:endParaRPr lang="ru-RU" dirty="0"/>
        </a:p>
      </dgm:t>
    </dgm:pt>
    <dgm:pt modelId="{F252E4AF-25D4-48F0-B2CC-89D509EEB078}" type="parTrans" cxnId="{3076313F-0539-4EAC-B92E-D763C7DA3069}">
      <dgm:prSet/>
      <dgm:spPr/>
      <dgm:t>
        <a:bodyPr/>
        <a:lstStyle/>
        <a:p>
          <a:endParaRPr lang="ru-RU"/>
        </a:p>
      </dgm:t>
    </dgm:pt>
    <dgm:pt modelId="{E4D8409D-AB02-43C0-9316-5CA8C0ACFC10}" type="sibTrans" cxnId="{3076313F-0539-4EAC-B92E-D763C7DA3069}">
      <dgm:prSet/>
      <dgm:spPr/>
      <dgm:t>
        <a:bodyPr/>
        <a:lstStyle/>
        <a:p>
          <a:endParaRPr lang="ru-RU"/>
        </a:p>
      </dgm:t>
    </dgm:pt>
    <dgm:pt modelId="{8CD2E432-B1EE-4E21-9731-16B8F0E37281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Является средством полноценного развития;</a:t>
          </a:r>
          <a:endParaRPr lang="ru-RU" dirty="0"/>
        </a:p>
      </dgm:t>
    </dgm:pt>
    <dgm:pt modelId="{1D4F4E1A-222F-4DF3-B914-8201DBAF3D09}" type="parTrans" cxnId="{0F780790-A34C-4694-A947-E2F84B6A9AF7}">
      <dgm:prSet/>
      <dgm:spPr/>
      <dgm:t>
        <a:bodyPr/>
        <a:lstStyle/>
        <a:p>
          <a:endParaRPr lang="ru-RU"/>
        </a:p>
      </dgm:t>
    </dgm:pt>
    <dgm:pt modelId="{9882DE5E-8CFB-402E-A6CE-4A84CDE59FA3}" type="sibTrans" cxnId="{0F780790-A34C-4694-A947-E2F84B6A9AF7}">
      <dgm:prSet/>
      <dgm:spPr/>
      <dgm:t>
        <a:bodyPr/>
        <a:lstStyle/>
        <a:p>
          <a:endParaRPr lang="ru-RU"/>
        </a:p>
      </dgm:t>
    </dgm:pt>
    <dgm:pt modelId="{A57B0888-7754-41BE-B5D0-23F4963A3CA9}">
      <dgm:prSet phldrT="[Текст]" phldr="1"/>
      <dgm:spPr/>
      <dgm:t>
        <a:bodyPr/>
        <a:lstStyle/>
        <a:p>
          <a:endParaRPr lang="ru-RU"/>
        </a:p>
      </dgm:t>
    </dgm:pt>
    <dgm:pt modelId="{E709E9E7-A23B-46BB-B690-8DD4993E7558}" type="parTrans" cxnId="{5B79FD7A-4848-4131-B0ED-03E316AD0346}">
      <dgm:prSet/>
      <dgm:spPr/>
      <dgm:t>
        <a:bodyPr/>
        <a:lstStyle/>
        <a:p>
          <a:endParaRPr lang="ru-RU"/>
        </a:p>
      </dgm:t>
    </dgm:pt>
    <dgm:pt modelId="{4CC06EC3-5F14-4A5B-B468-B4CE27813BC5}" type="sibTrans" cxnId="{5B79FD7A-4848-4131-B0ED-03E316AD0346}">
      <dgm:prSet/>
      <dgm:spPr/>
      <dgm:t>
        <a:bodyPr/>
        <a:lstStyle/>
        <a:p>
          <a:endParaRPr lang="ru-RU"/>
        </a:p>
      </dgm:t>
    </dgm:pt>
    <dgm:pt modelId="{2EC334B4-4B6D-4AFF-AE3F-775606CAFB18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Сочетает привычные и инновационные методы</a:t>
          </a:r>
          <a:endParaRPr lang="ru-RU" dirty="0"/>
        </a:p>
      </dgm:t>
    </dgm:pt>
    <dgm:pt modelId="{590AADF0-B94F-4272-8BF7-696B88FEDDB9}" type="parTrans" cxnId="{AA5FDA31-8E5C-497A-ACC4-DAA7CAB3DD2D}">
      <dgm:prSet/>
      <dgm:spPr/>
      <dgm:t>
        <a:bodyPr/>
        <a:lstStyle/>
        <a:p>
          <a:endParaRPr lang="ru-RU"/>
        </a:p>
      </dgm:t>
    </dgm:pt>
    <dgm:pt modelId="{462BB7AE-AB98-4233-B707-15ADE73A44DD}" type="sibTrans" cxnId="{AA5FDA31-8E5C-497A-ACC4-DAA7CAB3DD2D}">
      <dgm:prSet/>
      <dgm:spPr/>
      <dgm:t>
        <a:bodyPr/>
        <a:lstStyle/>
        <a:p>
          <a:endParaRPr lang="ru-RU"/>
        </a:p>
      </dgm:t>
    </dgm:pt>
    <dgm:pt modelId="{87F6DF9C-5242-43B2-BBC8-FA70E7D99996}" type="pres">
      <dgm:prSet presAssocID="{62D42A9D-4CDA-4DF2-A782-933F21E94FB1}" presName="linearFlow" presStyleCnt="0">
        <dgm:presLayoutVars>
          <dgm:dir/>
          <dgm:animLvl val="lvl"/>
          <dgm:resizeHandles val="exact"/>
        </dgm:presLayoutVars>
      </dgm:prSet>
      <dgm:spPr/>
    </dgm:pt>
    <dgm:pt modelId="{ED6B7BAA-586C-41FE-A32A-63968A45EB96}" type="pres">
      <dgm:prSet presAssocID="{294E453B-0169-4F81-8914-252D20DF0A99}" presName="composite" presStyleCnt="0"/>
      <dgm:spPr/>
    </dgm:pt>
    <dgm:pt modelId="{1FCC5A33-18A4-4977-BED5-861C0C3F7307}" type="pres">
      <dgm:prSet presAssocID="{294E453B-0169-4F81-8914-252D20DF0A99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2CB47B5A-E744-4CD5-A707-AC59A7310336}" type="pres">
      <dgm:prSet presAssocID="{294E453B-0169-4F81-8914-252D20DF0A99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F5CE6A-4DE6-40A0-B828-4164CF0678E2}" type="pres">
      <dgm:prSet presAssocID="{336AD0E7-C80B-4C5C-B130-7DFFEF016945}" presName="sp" presStyleCnt="0"/>
      <dgm:spPr/>
    </dgm:pt>
    <dgm:pt modelId="{FE11A96B-75AC-4AD9-BA5C-C7250E47FC4A}" type="pres">
      <dgm:prSet presAssocID="{9038E249-B96A-47EA-944A-382A3DB9DEDE}" presName="composite" presStyleCnt="0"/>
      <dgm:spPr/>
    </dgm:pt>
    <dgm:pt modelId="{FFF07245-E9DC-4E4E-9603-CEB5FCF3A6E9}" type="pres">
      <dgm:prSet presAssocID="{9038E249-B96A-47EA-944A-382A3DB9DEDE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027004CD-8A9B-4CAD-B2E4-956EA38E005C}" type="pres">
      <dgm:prSet presAssocID="{9038E249-B96A-47EA-944A-382A3DB9DEDE}" presName="descendantText" presStyleLbl="alignAcc1" presStyleIdx="1" presStyleCnt="3" custLinFactNeighborX="172" custLinFactNeighborY="-45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7A5DDB-D6E2-4308-A51A-5E6D602210B5}" type="pres">
      <dgm:prSet presAssocID="{E4D8409D-AB02-43C0-9316-5CA8C0ACFC10}" presName="sp" presStyleCnt="0"/>
      <dgm:spPr/>
    </dgm:pt>
    <dgm:pt modelId="{6FA833A2-994E-4CF9-9182-CA53D0BDC2AE}" type="pres">
      <dgm:prSet presAssocID="{A57B0888-7754-41BE-B5D0-23F4963A3CA9}" presName="composite" presStyleCnt="0"/>
      <dgm:spPr/>
    </dgm:pt>
    <dgm:pt modelId="{EA3BB89D-4921-4E3A-B449-C3DB5693153D}" type="pres">
      <dgm:prSet presAssocID="{A57B0888-7754-41BE-B5D0-23F4963A3CA9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58DE004E-49B3-44F2-848E-6D4BE4E26D9D}" type="pres">
      <dgm:prSet presAssocID="{A57B0888-7754-41BE-B5D0-23F4963A3CA9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74AA11-93A2-4796-8B49-31DD0711D23D}" type="presOf" srcId="{A57B0888-7754-41BE-B5D0-23F4963A3CA9}" destId="{EA3BB89D-4921-4E3A-B449-C3DB5693153D}" srcOrd="0" destOrd="0" presId="urn:microsoft.com/office/officeart/2005/8/layout/chevron2"/>
    <dgm:cxn modelId="{39CC6886-48A9-4710-97DA-45725A579585}" srcId="{294E453B-0169-4F81-8914-252D20DF0A99}" destId="{2DBD665F-4B43-40C8-85F5-90A8ABC61C53}" srcOrd="0" destOrd="0" parTransId="{1461B3DB-1E0B-428F-9857-10CA2A0B0B6A}" sibTransId="{5B2F3CDE-7BFA-4053-8C89-B378C41464A7}"/>
    <dgm:cxn modelId="{5504A842-B388-4C41-B8B0-5D8F24B16CD9}" type="presOf" srcId="{2DBD665F-4B43-40C8-85F5-90A8ABC61C53}" destId="{2CB47B5A-E744-4CD5-A707-AC59A7310336}" srcOrd="0" destOrd="0" presId="urn:microsoft.com/office/officeart/2005/8/layout/chevron2"/>
    <dgm:cxn modelId="{AA5FDA31-8E5C-497A-ACC4-DAA7CAB3DD2D}" srcId="{A57B0888-7754-41BE-B5D0-23F4963A3CA9}" destId="{2EC334B4-4B6D-4AFF-AE3F-775606CAFB18}" srcOrd="0" destOrd="0" parTransId="{590AADF0-B94F-4272-8BF7-696B88FEDDB9}" sibTransId="{462BB7AE-AB98-4233-B707-15ADE73A44DD}"/>
    <dgm:cxn modelId="{73155222-9DE4-4820-A4B3-EF90048D3DCD}" srcId="{62D42A9D-4CDA-4DF2-A782-933F21E94FB1}" destId="{294E453B-0169-4F81-8914-252D20DF0A99}" srcOrd="0" destOrd="0" parTransId="{DB82D7B7-436C-4FFE-84F2-58BD91250BBC}" sibTransId="{336AD0E7-C80B-4C5C-B130-7DFFEF016945}"/>
    <dgm:cxn modelId="{BB5EA5F4-AAC5-4C43-8E2D-7642DCFDD31B}" type="presOf" srcId="{294E453B-0169-4F81-8914-252D20DF0A99}" destId="{1FCC5A33-18A4-4977-BED5-861C0C3F7307}" srcOrd="0" destOrd="0" presId="urn:microsoft.com/office/officeart/2005/8/layout/chevron2"/>
    <dgm:cxn modelId="{5B79FD7A-4848-4131-B0ED-03E316AD0346}" srcId="{62D42A9D-4CDA-4DF2-A782-933F21E94FB1}" destId="{A57B0888-7754-41BE-B5D0-23F4963A3CA9}" srcOrd="2" destOrd="0" parTransId="{E709E9E7-A23B-46BB-B690-8DD4993E7558}" sibTransId="{4CC06EC3-5F14-4A5B-B468-B4CE27813BC5}"/>
    <dgm:cxn modelId="{8967EB6C-A4D5-42C4-B470-FE1F275B5050}" type="presOf" srcId="{2EC334B4-4B6D-4AFF-AE3F-775606CAFB18}" destId="{58DE004E-49B3-44F2-848E-6D4BE4E26D9D}" srcOrd="0" destOrd="0" presId="urn:microsoft.com/office/officeart/2005/8/layout/chevron2"/>
    <dgm:cxn modelId="{3076313F-0539-4EAC-B92E-D763C7DA3069}" srcId="{62D42A9D-4CDA-4DF2-A782-933F21E94FB1}" destId="{9038E249-B96A-47EA-944A-382A3DB9DEDE}" srcOrd="1" destOrd="0" parTransId="{F252E4AF-25D4-48F0-B2CC-89D509EEB078}" sibTransId="{E4D8409D-AB02-43C0-9316-5CA8C0ACFC10}"/>
    <dgm:cxn modelId="{F8D928F0-931C-44AB-B015-E41EB1E88B6E}" type="presOf" srcId="{8CD2E432-B1EE-4E21-9731-16B8F0E37281}" destId="{027004CD-8A9B-4CAD-B2E4-956EA38E005C}" srcOrd="0" destOrd="0" presId="urn:microsoft.com/office/officeart/2005/8/layout/chevron2"/>
    <dgm:cxn modelId="{0F780790-A34C-4694-A947-E2F84B6A9AF7}" srcId="{9038E249-B96A-47EA-944A-382A3DB9DEDE}" destId="{8CD2E432-B1EE-4E21-9731-16B8F0E37281}" srcOrd="0" destOrd="0" parTransId="{1D4F4E1A-222F-4DF3-B914-8201DBAF3D09}" sibTransId="{9882DE5E-8CFB-402E-A6CE-4A84CDE59FA3}"/>
    <dgm:cxn modelId="{0F67E2C2-018C-4F69-8139-A3C5D11B99A2}" type="presOf" srcId="{62D42A9D-4CDA-4DF2-A782-933F21E94FB1}" destId="{87F6DF9C-5242-43B2-BBC8-FA70E7D99996}" srcOrd="0" destOrd="0" presId="urn:microsoft.com/office/officeart/2005/8/layout/chevron2"/>
    <dgm:cxn modelId="{6E5AA671-13AB-4B28-B6EC-2F6B39BA7AAB}" type="presOf" srcId="{9038E249-B96A-47EA-944A-382A3DB9DEDE}" destId="{FFF07245-E9DC-4E4E-9603-CEB5FCF3A6E9}" srcOrd="0" destOrd="0" presId="urn:microsoft.com/office/officeart/2005/8/layout/chevron2"/>
    <dgm:cxn modelId="{9D2D83E2-5631-40A1-85F7-FCBB4AB5EEB3}" type="presParOf" srcId="{87F6DF9C-5242-43B2-BBC8-FA70E7D99996}" destId="{ED6B7BAA-586C-41FE-A32A-63968A45EB96}" srcOrd="0" destOrd="0" presId="urn:microsoft.com/office/officeart/2005/8/layout/chevron2"/>
    <dgm:cxn modelId="{19553FFE-FBFD-458D-B119-BD20AB1B325F}" type="presParOf" srcId="{ED6B7BAA-586C-41FE-A32A-63968A45EB96}" destId="{1FCC5A33-18A4-4977-BED5-861C0C3F7307}" srcOrd="0" destOrd="0" presId="urn:microsoft.com/office/officeart/2005/8/layout/chevron2"/>
    <dgm:cxn modelId="{C3E605AD-9CE8-4F73-A9BD-E5933A468901}" type="presParOf" srcId="{ED6B7BAA-586C-41FE-A32A-63968A45EB96}" destId="{2CB47B5A-E744-4CD5-A707-AC59A7310336}" srcOrd="1" destOrd="0" presId="urn:microsoft.com/office/officeart/2005/8/layout/chevron2"/>
    <dgm:cxn modelId="{17F1FB4B-FAFF-43D3-BFD8-3004C761AC79}" type="presParOf" srcId="{87F6DF9C-5242-43B2-BBC8-FA70E7D99996}" destId="{EEF5CE6A-4DE6-40A0-B828-4164CF0678E2}" srcOrd="1" destOrd="0" presId="urn:microsoft.com/office/officeart/2005/8/layout/chevron2"/>
    <dgm:cxn modelId="{F1FFA0F8-061C-4318-9A03-3AD12C09606B}" type="presParOf" srcId="{87F6DF9C-5242-43B2-BBC8-FA70E7D99996}" destId="{FE11A96B-75AC-4AD9-BA5C-C7250E47FC4A}" srcOrd="2" destOrd="0" presId="urn:microsoft.com/office/officeart/2005/8/layout/chevron2"/>
    <dgm:cxn modelId="{85831AD8-CA5B-44E3-B37A-4831235166B9}" type="presParOf" srcId="{FE11A96B-75AC-4AD9-BA5C-C7250E47FC4A}" destId="{FFF07245-E9DC-4E4E-9603-CEB5FCF3A6E9}" srcOrd="0" destOrd="0" presId="urn:microsoft.com/office/officeart/2005/8/layout/chevron2"/>
    <dgm:cxn modelId="{A9D02D94-8CE7-42DC-82E9-1A21DB37CFE3}" type="presParOf" srcId="{FE11A96B-75AC-4AD9-BA5C-C7250E47FC4A}" destId="{027004CD-8A9B-4CAD-B2E4-956EA38E005C}" srcOrd="1" destOrd="0" presId="urn:microsoft.com/office/officeart/2005/8/layout/chevron2"/>
    <dgm:cxn modelId="{DA7F005B-3B3A-4588-9CCE-8F4EBF686C87}" type="presParOf" srcId="{87F6DF9C-5242-43B2-BBC8-FA70E7D99996}" destId="{2A7A5DDB-D6E2-4308-A51A-5E6D602210B5}" srcOrd="3" destOrd="0" presId="urn:microsoft.com/office/officeart/2005/8/layout/chevron2"/>
    <dgm:cxn modelId="{1B19133D-12D0-41A2-AFD2-3FDFC78810AA}" type="presParOf" srcId="{87F6DF9C-5242-43B2-BBC8-FA70E7D99996}" destId="{6FA833A2-994E-4CF9-9182-CA53D0BDC2AE}" srcOrd="4" destOrd="0" presId="urn:microsoft.com/office/officeart/2005/8/layout/chevron2"/>
    <dgm:cxn modelId="{5F3960E3-ADE1-4A6A-9EB4-BD3B7E705B61}" type="presParOf" srcId="{6FA833A2-994E-4CF9-9182-CA53D0BDC2AE}" destId="{EA3BB89D-4921-4E3A-B449-C3DB5693153D}" srcOrd="0" destOrd="0" presId="urn:microsoft.com/office/officeart/2005/8/layout/chevron2"/>
    <dgm:cxn modelId="{9F552349-7137-4E90-B70E-027390611619}" type="presParOf" srcId="{6FA833A2-994E-4CF9-9182-CA53D0BDC2AE}" destId="{58DE004E-49B3-44F2-848E-6D4BE4E26D9D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&#1058;&#1072;&#1085;&#1077;&#1095;&#1082;&#1072;\&#1088;&#1072;&#1073;&#1086;&#1090;&#1072;%20&#1074;&#1080;&#1076;&#1077;&#1086;%202020\&#1055;&#1055;&#1056;&#1089;\&#1042;&#1080;&#1076;&#1077;&#1086;%20&#1087;&#1088;&#1077;&#1079;&#1077;&#1085;&#1090;&#1072;&#1094;&#1080;&#1103;%20&#1055;&#1055;&#1056;&#1057;%20&#1083;&#1086;&#1075;&#1086;&#1087;&#1077;&#1076;&#1080;&#1095;&#1077;&#1089;&#1082;&#1086;&#1075;&#1086;%20&#1082;&#1072;&#1073;&#1080;&#1085;&#1077;&#1090;&#1072;..mp4" TargetMode="Externa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2345" t="13086" r="25926" b="1975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14348" y="214290"/>
            <a:ext cx="792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м</a:t>
            </a:r>
            <a:r>
              <a:rPr lang="ru-RU" b="1" dirty="0" smtClean="0">
                <a:latin typeface="Monotype Corsiva" pitchFamily="66" charset="0"/>
              </a:rPr>
              <a:t>униципальное дошкольное образовательное автономное учреждение «Детский сад № 123 «Гармония» комбинированного вида г.Орска»</a:t>
            </a:r>
            <a:endParaRPr lang="ru-RU" b="1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3571876"/>
            <a:ext cx="83582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Развивающая предметно – пространственная среда логопедического кабинета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5286388"/>
            <a:ext cx="45416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Monotype Corsiva" pitchFamily="66" charset="0"/>
              </a:rPr>
              <a:t>учитель – </a:t>
            </a:r>
            <a:r>
              <a:rPr lang="ru-RU" b="1" dirty="0" smtClean="0">
                <a:solidFill>
                  <a:schemeClr val="tx2"/>
                </a:solidFill>
                <a:latin typeface="Monotype Corsiva" pitchFamily="66" charset="0"/>
              </a:rPr>
              <a:t>логопед </a:t>
            </a:r>
            <a:r>
              <a:rPr lang="en-US" b="1" dirty="0" smtClean="0">
                <a:solidFill>
                  <a:schemeClr val="tx2"/>
                </a:solidFill>
                <a:latin typeface="Monotype Corsiva" pitchFamily="66" charset="0"/>
              </a:rPr>
              <a:t>I</a:t>
            </a:r>
            <a:r>
              <a:rPr lang="ru-RU" b="1" dirty="0" smtClean="0">
                <a:solidFill>
                  <a:schemeClr val="tx2"/>
                </a:solidFill>
                <a:latin typeface="Monotype Corsiva" pitchFamily="66" charset="0"/>
              </a:rPr>
              <a:t> квалификационной категории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Monotype Corsiva" pitchFamily="66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Monotype Corsiva" pitchFamily="66" charset="0"/>
              </a:rPr>
              <a:t>Ефимова Елена Александровна</a:t>
            </a:r>
            <a:endParaRPr lang="ru-RU" b="1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C:\Users\Гармония\Desktop\новые фото\рппс ЛОГОПЕД\Новая папка\20180503_162102.jp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928662" y="1214422"/>
            <a:ext cx="2727371" cy="16405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C:\Users\Гармония\Desktop\новые фото\рппс ЛОГОПЕД\Новая папка\20180503_162108.jpg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429256" y="1214422"/>
            <a:ext cx="2877670" cy="16174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1557" t="15094" r="25943" b="245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 descr="C:\Users\user\Desktop\облачко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428736"/>
            <a:ext cx="4167200" cy="41672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071802" y="3071810"/>
            <a:ext cx="2857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Требования ФГОС к развивающей предметно – пространственной развивающей среде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C:\Users\user\Desktop\облачко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14290"/>
            <a:ext cx="2452688" cy="2452688"/>
          </a:xfrm>
          <a:prstGeom prst="rect">
            <a:avLst/>
          </a:prstGeom>
          <a:noFill/>
        </p:spPr>
      </p:pic>
      <p:pic>
        <p:nvPicPr>
          <p:cNvPr id="9" name="Picture 5" descr="C:\Users\user\Desktop\облачко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4405312"/>
            <a:ext cx="2452688" cy="2452688"/>
          </a:xfrm>
          <a:prstGeom prst="rect">
            <a:avLst/>
          </a:prstGeom>
          <a:noFill/>
        </p:spPr>
      </p:pic>
      <p:pic>
        <p:nvPicPr>
          <p:cNvPr id="10" name="Picture 5" descr="C:\Users\user\Desktop\облачко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214554"/>
            <a:ext cx="2452688" cy="2452688"/>
          </a:xfrm>
          <a:prstGeom prst="rect">
            <a:avLst/>
          </a:prstGeom>
          <a:noFill/>
        </p:spPr>
      </p:pic>
      <p:pic>
        <p:nvPicPr>
          <p:cNvPr id="11" name="Picture 5" descr="C:\Users\user\Desktop\облачко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4405312"/>
            <a:ext cx="2452688" cy="2452688"/>
          </a:xfrm>
          <a:prstGeom prst="rect">
            <a:avLst/>
          </a:prstGeom>
          <a:noFill/>
        </p:spPr>
      </p:pic>
      <p:pic>
        <p:nvPicPr>
          <p:cNvPr id="12" name="Picture 5" descr="C:\Users\user\Desktop\облачко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2285992"/>
            <a:ext cx="2452688" cy="2452688"/>
          </a:xfrm>
          <a:prstGeom prst="rect">
            <a:avLst/>
          </a:prstGeom>
          <a:noFill/>
        </p:spPr>
      </p:pic>
      <p:pic>
        <p:nvPicPr>
          <p:cNvPr id="13" name="Picture 5" descr="C:\Users\user\Desktop\облачко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214290"/>
            <a:ext cx="2452688" cy="2452688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3143240" y="285728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Актуальность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85918" y="1214422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Насыщенность среды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034" y="2928934"/>
            <a:ext cx="16430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Безопасность предметно – пространственной среды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00166" y="5429264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Полифункциональность материалов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57884" y="1214422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Доступность среды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29454" y="3357562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Вариативность среды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29322" y="5429264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Трансформируемость пространства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11557" t="15094" r="25943" b="245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14348" y="285728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условий, способствующих выявлению и преодолению нарушений речевого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1214422"/>
            <a:ext cx="721523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выявить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своевременно предупредить речевые нарушения;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преодолеть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недостатки в речевом развитии;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воспитывать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артикуляционные навыки звукопроизношения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слуховое восприятие;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нормализовать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звукопроизношение и слоговую структуру слова;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развивать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навыки звукового анализа и синтеза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лексико-грамматические категории и связную речь.</a:t>
            </a:r>
          </a:p>
          <a:p>
            <a:pPr>
              <a:lnSpc>
                <a:spcPct val="200000"/>
              </a:lnSpc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11557" t="15094" r="25943" b="245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11557" t="15094" r="25943" b="245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28728" y="571480"/>
            <a:ext cx="742955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Зоны логопедического кабинета</a:t>
            </a:r>
          </a:p>
          <a:p>
            <a:pPr algn="ctr">
              <a:lnSpc>
                <a:spcPct val="150000"/>
              </a:lnSpc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Зона коррекции звукопроизношения;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Рабочая зона учителя-логопеда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Учебно-образовательная зона;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Зона игрового сопровождения;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Зона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развития мелкой моторики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Зона развития речевого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дыхания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Зона хранения дидактического и методического материала;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Консультативно-информационная зона.</a:t>
            </a:r>
          </a:p>
          <a:p>
            <a:r>
              <a:rPr lang="ru-RU" sz="2400" dirty="0" smtClean="0"/>
              <a:t> </a:t>
            </a:r>
          </a:p>
          <a:p>
            <a:pPr algn="ctr"/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 l="11557" t="15094" r="25943" b="245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Видео презентация ППРС логопедического кабинета.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00100" y="571480"/>
            <a:ext cx="7381926" cy="5536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11557" t="15094" r="25943" b="245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" name="Схема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000100" y="285728"/>
            <a:ext cx="7072362" cy="661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Среда окружающая детей в кабинете: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11557" t="15094" r="25943" b="245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643042" y="1857364"/>
            <a:ext cx="6572296" cy="64633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157</Words>
  <PresentationFormat>Экран (4:3)</PresentationFormat>
  <Paragraphs>36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19</cp:revision>
  <dcterms:created xsi:type="dcterms:W3CDTF">2022-03-30T18:56:07Z</dcterms:created>
  <dcterms:modified xsi:type="dcterms:W3CDTF">2022-03-31T18:41:49Z</dcterms:modified>
</cp:coreProperties>
</file>