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70" r:id="rId10"/>
    <p:sldId id="271" r:id="rId11"/>
    <p:sldId id="272" r:id="rId12"/>
  </p:sldIdLst>
  <p:sldSz cx="10080625" cy="7559675"/>
  <p:notesSz cx="7772400" cy="100584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SimSun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86" y="33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2850" cy="376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1888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6708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6708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en-US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67088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6708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3CDCA7D1-39FB-4778-BD4E-4B0A17C5DB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482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848987E-C041-4857-A2E4-A6B91481E2F8}" type="slidenum">
              <a:rPr lang="en-US"/>
              <a:pPr/>
              <a:t>1</a:t>
            </a:fld>
            <a:endParaRPr lang="en-US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0BD69C1-4010-4874-BD63-1AE7D616F3D9}" type="slidenum">
              <a:rPr lang="en-US"/>
              <a:pPr/>
              <a:t>2</a:t>
            </a:fld>
            <a:endParaRPr lang="en-US"/>
          </a:p>
        </p:txBody>
      </p:sp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1AC41B7-9C4C-4371-B4C3-E3B1F42E5AA7}" type="slidenum">
              <a:rPr lang="en-US"/>
              <a:pPr/>
              <a:t>3</a:t>
            </a:fld>
            <a:endParaRPr lang="en-US"/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5AB00B6-8B99-4D23-9492-F2E4BDEB78D4}" type="slidenum">
              <a:rPr lang="en-US"/>
              <a:pPr/>
              <a:t>4</a:t>
            </a:fld>
            <a:endParaRPr lang="en-US"/>
          </a:p>
        </p:txBody>
      </p:sp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89969DF-E523-4BC4-838A-1B34A9AB8713}" type="slidenum">
              <a:rPr lang="en-US"/>
              <a:pPr/>
              <a:t>5</a:t>
            </a:fld>
            <a:endParaRPr lang="en-US"/>
          </a:p>
        </p:txBody>
      </p:sp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99B796C-2ECB-419E-A806-01B830E50296}" type="slidenum">
              <a:rPr lang="en-US"/>
              <a:pPr/>
              <a:t>6</a:t>
            </a:fld>
            <a:endParaRPr lang="en-US"/>
          </a:p>
        </p:txBody>
      </p:sp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6BCE452-04C1-49B0-BE76-0F4151DDF198}" type="slidenum">
              <a:rPr lang="en-US"/>
              <a:pPr/>
              <a:t>7</a:t>
            </a:fld>
            <a:endParaRPr lang="en-US"/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10BE34A-9A78-4E15-A7B2-5DCBA7949E5F}" type="slidenum">
              <a:rPr lang="en-US"/>
              <a:pPr/>
              <a:t>8</a:t>
            </a:fld>
            <a:endParaRPr lang="en-US"/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58299B-A665-4F0E-A9AB-D8DF4A0517AB}" type="slidenum">
              <a:rPr lang="en-US"/>
              <a:pPr/>
              <a:t>9</a:t>
            </a:fld>
            <a:endParaRPr lang="en-US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3475" cy="452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42FB62B-418C-43DF-AA92-1D85562D4D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963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B078BFE-EC53-410E-83E0-FA328EC8B1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4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2500" y="301625"/>
            <a:ext cx="2265363" cy="6450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6862" cy="6450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A81B9BF-95BD-4E26-B100-B1697EDE48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368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E34822C-34AD-4848-AB8C-8EDFE2480B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75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C008668-3562-4AEB-A4FC-98687F308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90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6112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1750" y="1768475"/>
            <a:ext cx="4456113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41A965B-B1BF-4973-857F-C0911E8DF1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4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E76B4B1-1DA3-49A3-B3E4-A06FE42CC4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97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DCC4C26-C4CB-489F-8B5E-FF208B7FB0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125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0D33097-C778-4962-B513-63E7EFA0EF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144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6F21976-7975-44EF-9FA5-B2DDCADF47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56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BE98946-BAD9-41A9-B2BF-064EC2FC93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1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4625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4625" cy="498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1562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89288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1562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D72C2625-12E8-4B65-B838-CAB0D3FD991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Present Simple ( + )</a:t>
            </a: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914400" y="1828800"/>
            <a:ext cx="38862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Singular: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am</a:t>
            </a:r>
            <a:r>
              <a:rPr lang="en-US" sz="3200"/>
              <a:t> a student.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He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She </a:t>
            </a:r>
            <a:r>
              <a:rPr lang="en-US" sz="3200">
                <a:solidFill>
                  <a:srgbClr val="800000"/>
                </a:solidFill>
              </a:rPr>
              <a:t>is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It</a:t>
            </a:r>
          </a:p>
          <a:p>
            <a:pPr>
              <a:buClrTx/>
              <a:buFontTx/>
              <a:buNone/>
            </a:pPr>
            <a:r>
              <a:rPr lang="en-US" sz="3200"/>
              <a:t>(My dad, This pen)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257800" y="1749425"/>
            <a:ext cx="43434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Plural: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We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students.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They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/>
              <a:t>(My parents, Volunteers, Dogs)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600200" y="6540500"/>
            <a:ext cx="77724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Remember: am – are – is – are,are,are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slideplayer.com/42/11449515/slides/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-10859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725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460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904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Present Simple ( ? )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14400" y="1828800"/>
            <a:ext cx="38862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Singular: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Am</a:t>
            </a:r>
            <a:r>
              <a:rPr lang="en-US" sz="3200"/>
              <a:t> </a:t>
            </a:r>
            <a:r>
              <a:rPr lang="en-US" sz="3200">
                <a:solidFill>
                  <a:srgbClr val="000080"/>
                </a:solidFill>
              </a:rPr>
              <a:t>I</a:t>
            </a:r>
            <a:r>
              <a:rPr lang="en-US" sz="3200"/>
              <a:t> a student?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</a:t>
            </a:r>
            <a:r>
              <a:rPr lang="en-US" sz="3200">
                <a:solidFill>
                  <a:srgbClr val="000080"/>
                </a:solidFill>
              </a:rPr>
              <a:t>you</a:t>
            </a:r>
            <a:r>
              <a:rPr lang="en-US" sz="3200"/>
              <a:t> very nice?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    he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Is</a:t>
            </a:r>
            <a:r>
              <a:rPr lang="en-US" sz="3200"/>
              <a:t> </a:t>
            </a:r>
            <a:r>
              <a:rPr lang="en-US" sz="3200">
                <a:solidFill>
                  <a:srgbClr val="000080"/>
                </a:solidFill>
              </a:rPr>
              <a:t>she</a:t>
            </a:r>
            <a:r>
              <a:rPr lang="en-US" sz="3200"/>
              <a:t> cool? 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    it</a:t>
            </a:r>
          </a:p>
          <a:p>
            <a:pPr>
              <a:buClrTx/>
              <a:buFontTx/>
              <a:buNone/>
            </a:pPr>
            <a:r>
              <a:rPr lang="en-US" sz="3200"/>
              <a:t>(my dad, this pen)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257800" y="1749425"/>
            <a:ext cx="43434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Plural: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Are </a:t>
            </a:r>
            <a:r>
              <a:rPr lang="en-US" sz="3200">
                <a:solidFill>
                  <a:srgbClr val="000080"/>
                </a:solidFill>
              </a:rPr>
              <a:t>we</a:t>
            </a:r>
            <a:r>
              <a:rPr lang="en-US" sz="3200"/>
              <a:t> students?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Are </a:t>
            </a:r>
            <a:r>
              <a:rPr lang="en-US" sz="3200">
                <a:solidFill>
                  <a:srgbClr val="000080"/>
                </a:solidFill>
              </a:rPr>
              <a:t>we</a:t>
            </a:r>
            <a:r>
              <a:rPr lang="en-US" sz="3200"/>
              <a:t> very nice?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Are </a:t>
            </a:r>
            <a:r>
              <a:rPr lang="en-US" sz="3200">
                <a:solidFill>
                  <a:srgbClr val="000080"/>
                </a:solidFill>
              </a:rPr>
              <a:t>they</a:t>
            </a:r>
            <a:r>
              <a:rPr lang="en-US" sz="3200"/>
              <a:t> cool?</a:t>
            </a:r>
          </a:p>
          <a:p>
            <a:pPr>
              <a:buClrTx/>
              <a:buFontTx/>
              <a:buNone/>
            </a:pPr>
            <a:r>
              <a:rPr lang="en-US" sz="3200"/>
              <a:t>(My parents, Volunteers, Dogs)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600200" y="6540500"/>
            <a:ext cx="50292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 flipV="1">
            <a:off x="1366838" y="2967038"/>
            <a:ext cx="238125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flipV="1">
            <a:off x="1600200" y="2967038"/>
            <a:ext cx="228600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H="1" flipV="1">
            <a:off x="1366838" y="3881438"/>
            <a:ext cx="238125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 flipV="1">
            <a:off x="1600200" y="3881438"/>
            <a:ext cx="228600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H="1" flipV="1">
            <a:off x="4110038" y="6624638"/>
            <a:ext cx="238125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 flipV="1">
            <a:off x="4343400" y="6624638"/>
            <a:ext cx="228600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506413" y="6432550"/>
            <a:ext cx="91440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Remember: </a:t>
            </a:r>
            <a:r>
              <a:rPr lang="en-US" sz="3200"/>
              <a:t>switch       </a:t>
            </a:r>
            <a:r>
              <a:rPr lang="en-US" sz="3200">
                <a:solidFill>
                  <a:srgbClr val="000080"/>
                </a:solidFill>
              </a:rPr>
              <a:t>the subject</a:t>
            </a:r>
            <a:r>
              <a:rPr lang="en-US" sz="3200"/>
              <a:t> and first verb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Present Simple ( - )</a:t>
            </a: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914400" y="1828800"/>
            <a:ext cx="38862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Singular: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am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a student.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He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She </a:t>
            </a:r>
            <a:r>
              <a:rPr lang="en-US" sz="3200">
                <a:solidFill>
                  <a:srgbClr val="800000"/>
                </a:solidFill>
              </a:rPr>
              <a:t>is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It</a:t>
            </a:r>
          </a:p>
          <a:p>
            <a:pPr>
              <a:buClrTx/>
              <a:buFontTx/>
              <a:buNone/>
            </a:pPr>
            <a:r>
              <a:rPr lang="en-US" sz="3200"/>
              <a:t>(My dad, This pen)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257800" y="1749425"/>
            <a:ext cx="43434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Plural: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We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students.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They </a:t>
            </a:r>
            <a:r>
              <a:rPr lang="en-US" sz="3200">
                <a:solidFill>
                  <a:srgbClr val="800000"/>
                </a:solidFill>
              </a:rPr>
              <a:t>are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/>
              <a:t>(My parents, Volunteers, Dogs)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600200" y="6540500"/>
            <a:ext cx="50292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600200" y="6540500"/>
            <a:ext cx="73152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Remember: am – are – is – are,are,are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Present Simple</a:t>
            </a: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7086600" y="1749425"/>
            <a:ext cx="25146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204913" y="1600200"/>
            <a:ext cx="679608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1. You ______ my best friend.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2. The dog ________ brown.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3. I ____ _____ sleepy, Mom. (-)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4. ______ the books well-written?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5. _____ it 9 o'clock?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6. We _____ _____ spies! (-)</a:t>
            </a:r>
          </a:p>
          <a:p>
            <a:pPr>
              <a:buClrTx/>
              <a:buFontTx/>
              <a:buNone/>
            </a:pPr>
            <a:endParaRPr lang="en-US" sz="320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543800" y="1514475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are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543800" y="2414588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is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651750" y="3313113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am not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7688263" y="4321175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Are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543800" y="5257800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Is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543800" y="6121400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are not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Past Simple ( + )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914400" y="1828800"/>
            <a:ext cx="38862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Singular: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was</a:t>
            </a:r>
            <a:r>
              <a:rPr lang="en-US" sz="3200"/>
              <a:t> a student.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He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She </a:t>
            </a:r>
            <a:r>
              <a:rPr lang="en-US" sz="3200">
                <a:solidFill>
                  <a:srgbClr val="800000"/>
                </a:solidFill>
              </a:rPr>
              <a:t>was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It</a:t>
            </a:r>
          </a:p>
          <a:p>
            <a:pPr>
              <a:buClrTx/>
              <a:buFontTx/>
              <a:buNone/>
            </a:pPr>
            <a:r>
              <a:rPr lang="en-US" sz="3200"/>
              <a:t>(My dad, This pen)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257800" y="1749425"/>
            <a:ext cx="43434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Plural: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We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students.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They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/>
              <a:t>(My parents, Volunteers, Dogs)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57200" y="6540500"/>
            <a:ext cx="91440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Remember: was – were – was – were,were,were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Past Simple ( ? )</a:t>
            </a: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914400" y="1828800"/>
            <a:ext cx="38862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Singular: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Was</a:t>
            </a:r>
            <a:r>
              <a:rPr lang="en-US" sz="3200"/>
              <a:t> </a:t>
            </a:r>
            <a:r>
              <a:rPr lang="en-US" sz="3200">
                <a:solidFill>
                  <a:srgbClr val="000080"/>
                </a:solidFill>
              </a:rPr>
              <a:t>I</a:t>
            </a:r>
            <a:r>
              <a:rPr lang="en-US" sz="3200"/>
              <a:t> a student?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</a:t>
            </a:r>
            <a:r>
              <a:rPr lang="en-US" sz="3200">
                <a:solidFill>
                  <a:srgbClr val="000080"/>
                </a:solidFill>
              </a:rPr>
              <a:t>you</a:t>
            </a:r>
            <a:r>
              <a:rPr lang="en-US" sz="3200"/>
              <a:t> very nice?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    he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Was</a:t>
            </a:r>
            <a:r>
              <a:rPr lang="en-US" sz="3200"/>
              <a:t> </a:t>
            </a:r>
            <a:r>
              <a:rPr lang="en-US" sz="3200">
                <a:solidFill>
                  <a:srgbClr val="000080"/>
                </a:solidFill>
              </a:rPr>
              <a:t>she</a:t>
            </a:r>
            <a:r>
              <a:rPr lang="en-US" sz="3200"/>
              <a:t> cool? 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    it</a:t>
            </a:r>
          </a:p>
          <a:p>
            <a:pPr>
              <a:buClrTx/>
              <a:buFontTx/>
              <a:buNone/>
            </a:pPr>
            <a:r>
              <a:rPr lang="en-US" sz="3200"/>
              <a:t>(my dad, this pen)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257800" y="1749425"/>
            <a:ext cx="43434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Plural: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Were </a:t>
            </a:r>
            <a:r>
              <a:rPr lang="en-US" sz="3200">
                <a:solidFill>
                  <a:srgbClr val="000080"/>
                </a:solidFill>
              </a:rPr>
              <a:t>we</a:t>
            </a:r>
            <a:r>
              <a:rPr lang="en-US" sz="3200"/>
              <a:t> students?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Were </a:t>
            </a:r>
            <a:r>
              <a:rPr lang="en-US" sz="3200">
                <a:solidFill>
                  <a:srgbClr val="000080"/>
                </a:solidFill>
              </a:rPr>
              <a:t>they</a:t>
            </a:r>
            <a:r>
              <a:rPr lang="en-US" sz="3200"/>
              <a:t> very nice?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Were </a:t>
            </a:r>
            <a:r>
              <a:rPr lang="en-US" sz="3200">
                <a:solidFill>
                  <a:srgbClr val="000080"/>
                </a:solidFill>
              </a:rPr>
              <a:t>they</a:t>
            </a:r>
            <a:r>
              <a:rPr lang="en-US" sz="3200"/>
              <a:t> cool?</a:t>
            </a:r>
          </a:p>
          <a:p>
            <a:pPr>
              <a:buClrTx/>
              <a:buFontTx/>
              <a:buNone/>
            </a:pPr>
            <a:r>
              <a:rPr lang="en-US" sz="3200"/>
              <a:t>(My parents, Volunteers, Dogs)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600200" y="6540500"/>
            <a:ext cx="50292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 flipH="1" flipV="1">
            <a:off x="1366838" y="2967038"/>
            <a:ext cx="238125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V="1">
            <a:off x="1600200" y="2967038"/>
            <a:ext cx="228600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 flipH="1" flipV="1">
            <a:off x="1366838" y="3881438"/>
            <a:ext cx="238125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V="1">
            <a:off x="1600200" y="3881438"/>
            <a:ext cx="228600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H="1" flipV="1">
            <a:off x="4110038" y="6624638"/>
            <a:ext cx="238125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4343400" y="6624638"/>
            <a:ext cx="228600" cy="23812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06413" y="6432550"/>
            <a:ext cx="91440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Remember: </a:t>
            </a:r>
            <a:r>
              <a:rPr lang="en-US" sz="3200"/>
              <a:t>switch       </a:t>
            </a:r>
            <a:r>
              <a:rPr lang="en-US" sz="3200">
                <a:solidFill>
                  <a:srgbClr val="000080"/>
                </a:solidFill>
              </a:rPr>
              <a:t>the subject</a:t>
            </a:r>
            <a:r>
              <a:rPr lang="en-US" sz="3200"/>
              <a:t> and first verb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Past Simple ( - )</a:t>
            </a: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14400" y="1828800"/>
            <a:ext cx="38862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Singular: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was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a student.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He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She </a:t>
            </a:r>
            <a:r>
              <a:rPr lang="en-US" sz="3200">
                <a:solidFill>
                  <a:srgbClr val="800000"/>
                </a:solidFill>
              </a:rPr>
              <a:t>was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It</a:t>
            </a:r>
          </a:p>
          <a:p>
            <a:pPr>
              <a:buClrTx/>
              <a:buFontTx/>
              <a:buNone/>
            </a:pPr>
            <a:r>
              <a:rPr lang="en-US" sz="3200"/>
              <a:t>(My dad, This pen)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257800" y="1749425"/>
            <a:ext cx="43434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80"/>
                </a:solidFill>
              </a:rPr>
              <a:t>Plural:</a:t>
            </a:r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We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students.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You</a:t>
            </a:r>
            <a:r>
              <a:rPr lang="en-US" sz="3200"/>
              <a:t>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very nice.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>
                <a:solidFill>
                  <a:srgbClr val="0000FF"/>
                </a:solidFill>
              </a:rPr>
              <a:t>They </a:t>
            </a:r>
            <a:r>
              <a:rPr lang="en-US" sz="3200">
                <a:solidFill>
                  <a:srgbClr val="800000"/>
                </a:solidFill>
              </a:rPr>
              <a:t>were</a:t>
            </a:r>
            <a:r>
              <a:rPr lang="en-US" sz="3200"/>
              <a:t> </a:t>
            </a:r>
            <a:r>
              <a:rPr lang="en-US" sz="3200">
                <a:solidFill>
                  <a:srgbClr val="FF0000"/>
                </a:solidFill>
              </a:rPr>
              <a:t>not</a:t>
            </a:r>
            <a:r>
              <a:rPr lang="en-US" sz="3200"/>
              <a:t> cool. </a:t>
            </a:r>
          </a:p>
          <a:p>
            <a:pPr>
              <a:buClrTx/>
              <a:buFontTx/>
              <a:buNone/>
            </a:pPr>
            <a:r>
              <a:rPr lang="en-US" sz="3200"/>
              <a:t>(My parents, Volunteers, Dogs)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600200" y="6540500"/>
            <a:ext cx="50292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600200" y="6540500"/>
            <a:ext cx="73152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>
                <a:solidFill>
                  <a:srgbClr val="800000"/>
                </a:solidFill>
              </a:rPr>
              <a:t>Remember: not goes after the first verb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-155575" y="338138"/>
            <a:ext cx="9070975" cy="1262062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Past Simple</a:t>
            </a: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7086600" y="1749425"/>
            <a:ext cx="2514600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204913" y="1600200"/>
            <a:ext cx="679608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1. You ______ my best friend.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2. The dog ________ brown.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3. I ____ _____ sleepy, Mom. (-)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4. ______ the books well-written?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5. _____ it 9 o'clock?</a:t>
            </a:r>
          </a:p>
          <a:p>
            <a:pPr>
              <a:buClrTx/>
              <a:buFontTx/>
              <a:buNone/>
            </a:pPr>
            <a:endParaRPr lang="en-US" sz="3200"/>
          </a:p>
          <a:p>
            <a:pPr>
              <a:buClrTx/>
              <a:buFontTx/>
              <a:buNone/>
            </a:pPr>
            <a:r>
              <a:rPr lang="en-US" sz="3200"/>
              <a:t>6. We _____ _____ spies! (-)</a:t>
            </a:r>
          </a:p>
          <a:p>
            <a:pPr>
              <a:buClrTx/>
              <a:buFontTx/>
              <a:buNone/>
            </a:pPr>
            <a:endParaRPr lang="en-US" sz="320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543800" y="1514475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were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7543800" y="2414588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was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7651750" y="3313113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was not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7688263" y="4321175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Were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7543800" y="5257800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Was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7543800" y="6121400"/>
            <a:ext cx="1828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sz="3200"/>
              <a:t>were not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3044825" y="252413"/>
            <a:ext cx="4270375" cy="66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38880" rIns="0" bIns="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en-US" sz="4400"/>
              <a:t>Practice</a:t>
            </a:r>
          </a:p>
        </p:txBody>
      </p:sp>
      <p:graphicFrame>
        <p:nvGraphicFramePr>
          <p:cNvPr id="1741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180150"/>
              </p:ext>
            </p:extLst>
          </p:nvPr>
        </p:nvGraphicFramePr>
        <p:xfrm>
          <a:off x="495300" y="1371600"/>
          <a:ext cx="9147175" cy="5543553"/>
        </p:xfrm>
        <a:graphic>
          <a:graphicData uri="http://schemas.openxmlformats.org/drawingml/2006/table">
            <a:tbl>
              <a:tblPr/>
              <a:tblGrid>
                <a:gridCol w="3048000"/>
                <a:gridCol w="3049588"/>
                <a:gridCol w="3049587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Past</a:t>
                      </a:r>
                    </a:p>
                  </a:txBody>
                  <a:tcPr marL="90000" marR="90000" marT="204048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Present</a:t>
                      </a:r>
                    </a:p>
                  </a:txBody>
                  <a:tcPr marL="90000" marR="90000" marT="204048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charset="-122"/>
                      </a:endParaRPr>
                    </a:p>
                  </a:txBody>
                  <a:tcPr marL="90000" marR="90000" marT="204048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1.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The book </a:t>
                      </a: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is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 scientific.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charset="-122"/>
                      </a:endParaRP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The explosions </a:t>
                      </a: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were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 loud.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2.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charset="-122"/>
                      </a:endParaRP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4.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Is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 that light the glow of the sun?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charset="-122"/>
                      </a:endParaRP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5.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6.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charset="-122"/>
                      </a:endParaRP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Matter </a:t>
                      </a: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was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 everywhere.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7.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charset="-122"/>
                      </a:endParaRP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Were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 you there?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</a:rPr>
                        <a:t>9.</a:t>
                      </a: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charset="-122"/>
                      </a:endParaRPr>
                    </a:p>
                  </a:txBody>
                  <a:tcPr marL="90000" marR="90000" marT="1352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34459</TotalTime>
  <Words>552</Words>
  <Application>Microsoft Office PowerPoint</Application>
  <PresentationFormat>Произвольный</PresentationFormat>
  <Paragraphs>172</Paragraphs>
  <Slides>11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Present Simple ( + )</vt:lpstr>
      <vt:lpstr>Present Simple ( ? )</vt:lpstr>
      <vt:lpstr>Present Simple ( - )</vt:lpstr>
      <vt:lpstr>Present Simple</vt:lpstr>
      <vt:lpstr>Past Simple ( + )</vt:lpstr>
      <vt:lpstr>Past Simple ( ? )</vt:lpstr>
      <vt:lpstr>Past Simple ( - )</vt:lpstr>
      <vt:lpstr>Past Simple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Past, Present, and Future Simple with the verb “to be”</dc:title>
  <dc:creator>Benjamin Johnson</dc:creator>
  <cp:lastModifiedBy>Татьяна Викторовна</cp:lastModifiedBy>
  <cp:revision>3</cp:revision>
  <cp:lastPrinted>1601-01-01T00:00:00Z</cp:lastPrinted>
  <dcterms:created xsi:type="dcterms:W3CDTF">2011-09-05T08:22:15Z</dcterms:created>
  <dcterms:modified xsi:type="dcterms:W3CDTF">2022-09-21T11:30:26Z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151776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