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5" r:id="rId6"/>
    <p:sldId id="263" r:id="rId7"/>
    <p:sldId id="264" r:id="rId8"/>
    <p:sldId id="260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81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CC7F7DF-842C-4321-9819-00E8D70321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66636" y="150596"/>
            <a:ext cx="7211728" cy="1745581"/>
          </a:xfrm>
          <a:effectLst>
            <a:outerShdw blurRad="50800" dist="38100" dir="8100000" algn="tr" rotWithShape="0">
              <a:schemeClr val="accent2">
                <a:lumMod val="75000"/>
                <a:alpha val="40000"/>
              </a:schemeClr>
            </a:outerShdw>
          </a:effectLst>
        </p:spPr>
        <p:txBody>
          <a:bodyPr anchor="b"/>
          <a:lstStyle>
            <a:lvl1pPr algn="ctr">
              <a:defRPr sz="6000" b="1"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579802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70E7FF2-5E44-4782-8248-42E249C3E4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217D6A68-7CBF-49D9-8219-579DF5F03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91D0E-DF25-442A-9363-C259F8E056D9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CEA29749-1D99-41EE-86CC-E6AE9E7F98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5DFF5341-695D-4980-98C3-6AC861AD3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5214F-0C71-4DD9-B9A0-89842C8665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3691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CAE34E92-F024-4BAB-BD86-EB5ECFDEBE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91D0E-DF25-442A-9363-C259F8E056D9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45AFA07D-CC83-4BEE-8CA9-801CABAAD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569EA21B-F57C-494B-80D5-D168140B2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5214F-0C71-4DD9-B9A0-89842C8665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6981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9D64FF6-4746-4E54-BDD9-3CA3FEFD0E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0B4DBA9-A0B2-428F-AA45-0C51D1EFE1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D86B119A-4B7C-4A16-BE75-AD636A554E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CB55F385-32AD-48D8-99B8-2A07D13D7E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91D0E-DF25-442A-9363-C259F8E056D9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61B685FF-7A00-4C1A-9529-9AD4CAFFA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BF75F75F-3491-4414-9695-E68087614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5214F-0C71-4DD9-B9A0-89842C8665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2033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6B2D033-2D2A-418D-B721-72A9CCD2E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A8FE4687-9686-4787-A3CA-7358441DFD7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859D0CF5-87BA-45EA-AB1E-68630430EF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27DEE9B3-12E0-4A44-BF05-B70E575314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91D0E-DF25-442A-9363-C259F8E056D9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FB1D789F-6ADF-4422-87F5-619FD1988A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44198794-9CB4-43A2-BB4E-16D6285AA9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5214F-0C71-4DD9-B9A0-89842C8665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2574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5721FE8-7BB2-49DE-A4B7-0CE9EF2DC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51D5FA07-7388-46C8-83B5-0936324991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C0037E7-C2B4-4E3F-BC4B-61A136163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91D0E-DF25-442A-9363-C259F8E056D9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C8311EA-0299-4CF7-954B-33ACEC93B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617C931-0314-41BA-8C73-A7E7878C1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5214F-0C71-4DD9-B9A0-89842C8665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267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21423F87-0370-4613-92DC-3D24A53090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656D39F1-2F27-4554-A750-1CCCC75D3F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DC7677E-7915-46A8-B6CA-D9ED02720B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91D0E-DF25-442A-9363-C259F8E056D9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DB7D289-4C84-4D73-89B2-7935CBD7C6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FE17227-9E03-48D4-8DFE-1F9F81AA4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5214F-0C71-4DD9-B9A0-89842C8665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7493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A92B351-1160-4CCE-82C8-C3B3E92A77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xmlns="" id="{EE5C7C8B-C9FE-4F5E-AF36-E22D420349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  <a:lvl3pPr>
              <a:defRPr>
                <a:solidFill>
                  <a:schemeClr val="accent2"/>
                </a:solidFill>
              </a:defRPr>
            </a:lvl3pPr>
            <a:lvl4pPr>
              <a:defRPr>
                <a:solidFill>
                  <a:schemeClr val="accent2"/>
                </a:solidFill>
              </a:defRPr>
            </a:lvl4pPr>
            <a:lvl5pPr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911728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A92B351-1160-4CCE-82C8-C3B3E92A7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6616700" cy="1325563"/>
          </a:xfrm>
        </p:spPr>
        <p:txBody>
          <a:bodyPr/>
          <a:lstStyle>
            <a:lvl1pPr>
              <a:defRPr b="1"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xmlns="" id="{EE5C7C8B-C9FE-4F5E-AF36-E22D420349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616700" cy="4351338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  <a:lvl3pPr>
              <a:defRPr>
                <a:solidFill>
                  <a:schemeClr val="accent2"/>
                </a:solidFill>
              </a:defRPr>
            </a:lvl3pPr>
            <a:lvl4pPr>
              <a:defRPr>
                <a:solidFill>
                  <a:schemeClr val="accent2"/>
                </a:solidFill>
              </a:defRPr>
            </a:lvl4pPr>
            <a:lvl5pPr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pic>
        <p:nvPicPr>
          <p:cNvPr id="4" name="Рисунок 3" descr="Изображение выглядит как растение, трава, пятно&#10;&#10;Автоматически созданное описание">
            <a:extLst>
              <a:ext uri="{FF2B5EF4-FFF2-40B4-BE49-F238E27FC236}">
                <a16:creationId xmlns:a16="http://schemas.microsoft.com/office/drawing/2014/main" xmlns="" id="{7FB52325-4949-45B5-90B6-284C5D1E25C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1063" y="0"/>
            <a:ext cx="46009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595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A92B351-1160-4CCE-82C8-C3B3E92A77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xmlns="" id="{EE5C7C8B-C9FE-4F5E-AF36-E22D420349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386455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  <a:lvl3pPr>
              <a:defRPr>
                <a:solidFill>
                  <a:schemeClr val="accent2"/>
                </a:solidFill>
              </a:defRPr>
            </a:lvl3pPr>
            <a:lvl4pPr>
              <a:defRPr>
                <a:solidFill>
                  <a:schemeClr val="accent2"/>
                </a:solidFill>
              </a:defRPr>
            </a:lvl4pPr>
            <a:lvl5pPr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pic>
        <p:nvPicPr>
          <p:cNvPr id="7" name="Рисунок 6" descr="Изображение выглядит как текст, трава, внешний, дерево&#10;&#10;Автоматически созданное описание">
            <a:extLst>
              <a:ext uri="{FF2B5EF4-FFF2-40B4-BE49-F238E27FC236}">
                <a16:creationId xmlns:a16="http://schemas.microsoft.com/office/drawing/2014/main" xmlns="" id="{A2B38166-0542-4C9F-A3D8-C495E9A075A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12080"/>
            <a:ext cx="12192000" cy="1645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505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4CCEE16-EE27-4790-B474-C91203C63E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7898" y="365125"/>
            <a:ext cx="6439302" cy="1325563"/>
          </a:xfrm>
        </p:spPr>
        <p:txBody>
          <a:bodyPr/>
          <a:lstStyle>
            <a:lvl1pPr>
              <a:defRPr b="1"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ADA5191-D355-468C-BD2A-7A447F1BD4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47898" y="1825625"/>
            <a:ext cx="6439302" cy="4351338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  <a:lvl3pPr>
              <a:defRPr>
                <a:solidFill>
                  <a:schemeClr val="accent2"/>
                </a:solidFill>
              </a:defRPr>
            </a:lvl3pPr>
            <a:lvl4pPr>
              <a:defRPr>
                <a:solidFill>
                  <a:schemeClr val="accent2"/>
                </a:solidFill>
              </a:defRPr>
            </a:lvl4pPr>
            <a:lvl5pPr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pic>
        <p:nvPicPr>
          <p:cNvPr id="8" name="Рисунок 7" descr="Изображение выглядит как небо, внешний, человек, чай&#10;&#10;Автоматически созданное описание">
            <a:extLst>
              <a:ext uri="{FF2B5EF4-FFF2-40B4-BE49-F238E27FC236}">
                <a16:creationId xmlns:a16="http://schemas.microsoft.com/office/drawing/2014/main" xmlns="" id="{6C858074-E0ED-4705-96A5-212B532E722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453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647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A92B351-1160-4CCE-82C8-C3B3E92A77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19B2007C-5A8A-4723-A276-5BFFEED47B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91D0E-DF25-442A-9363-C259F8E056D9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D5A23288-96E6-49A3-A666-0B38AD9EA5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BAE4A899-1A20-4E14-A676-4EDE7B8F6D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5214F-0C71-4DD9-B9A0-89842C8665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2006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3801064-EDC4-44AE-BA62-F5746598A2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90E6426-778C-421A-8B7F-1F7D1229B2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6D93944-7120-4189-95D7-F04AA885AA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91D0E-DF25-442A-9363-C259F8E056D9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2A34385-214E-4475-8273-02DB9EFD5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C3101DC-CD2C-4233-8130-C44DD9CFE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5214F-0C71-4DD9-B9A0-89842C8665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7869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D131650-BFD6-40CA-8B74-032C2E266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2747AFA-C3A1-41E1-BE31-8AC051C08C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305BD9D6-9396-42DB-B566-21F0020303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5913E415-DDCD-43F7-8DFA-14054F6CFB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91D0E-DF25-442A-9363-C259F8E056D9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84886AED-7E35-40C6-A456-666627FA54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9E6008A4-8AFD-4A6F-BA1E-80EE9585B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5214F-0C71-4DD9-B9A0-89842C8665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7624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FB3A437-784C-4684-89C6-08ECD09D6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B6050AD-91F2-4F76-AAF8-257877B24D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179372B2-41E0-47C3-ABA0-D536374BC6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70959CAD-069C-42B1-9BC7-8B396FB6935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5E4ED07C-A04C-4B8D-AC0E-695860DD15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95BCF5D1-2F37-4FF2-B3B8-AF2DA6AC2F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91D0E-DF25-442A-9363-C259F8E056D9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6D2DA352-7AFB-4384-AEA9-D230ABD92E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D9E5D61D-0D92-46F3-A16E-2B3020497F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5214F-0C71-4DD9-B9A0-89842C8665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045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hyperlink" Target="https://presentation-creation.ru/" TargetMode="Externa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0B793B0-5FFB-4A15-B950-A0BC073E01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357F507-4B51-4751-B393-39489CF451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7A25173-D369-4413-8B99-3A8ECC4993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191D0E-DF25-442A-9363-C259F8E056D9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0F2996B-B47E-484D-950D-D25B5E9D5F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C25F2AF-E04B-43D3-BD4F-9DC1F96940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25214F-0C71-4DD9-B9A0-89842C866553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7"/>
            <a:extLst>
              <a:ext uri="{FF2B5EF4-FFF2-40B4-BE49-F238E27FC236}">
                <a16:creationId xmlns:a16="http://schemas.microsoft.com/office/drawing/2014/main" xmlns="" id="{CF6B222B-0190-4374-A3A4-4C2B6D34789E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606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3" r:id="rId3"/>
    <p:sldLayoutId id="2147483662" r:id="rId4"/>
    <p:sldLayoutId id="2147483650" r:id="rId5"/>
    <p:sldLayoutId id="2147483660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9D245B1-BDCF-44AE-83AA-0CE18BD573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31578" y="647746"/>
            <a:ext cx="8191500" cy="1745581"/>
          </a:xfrm>
        </p:spPr>
        <p:txBody>
          <a:bodyPr>
            <a:normAutofit fontScale="90000"/>
          </a:bodyPr>
          <a:lstStyle/>
          <a:p>
            <a:r>
              <a:rPr lang="ru-RU" sz="7200" dirty="0" smtClean="0">
                <a:solidFill>
                  <a:schemeClr val="accent3">
                    <a:lumMod val="50000"/>
                  </a:schemeClr>
                </a:solidFill>
              </a:rPr>
              <a:t>Зерновые культуры</a:t>
            </a:r>
            <a:br>
              <a:rPr lang="ru-RU" sz="72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Выполнила </a:t>
            </a:r>
            <a:r>
              <a:rPr lang="ru-RU" sz="2000" smtClean="0">
                <a:solidFill>
                  <a:schemeClr val="accent3">
                    <a:lumMod val="50000"/>
                  </a:schemeClr>
                </a:solidFill>
              </a:rPr>
              <a:t>ученица </a:t>
            </a:r>
            <a:r>
              <a:rPr lang="ru-RU" sz="2000" smtClean="0">
                <a:solidFill>
                  <a:schemeClr val="accent3">
                    <a:lumMod val="50000"/>
                  </a:schemeClr>
                </a:solidFill>
              </a:rPr>
              <a:t>2- А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класса 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ТЛ имени академика Н. К.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</a:rPr>
              <a:t>Георгиу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</a:rPr>
              <a:t>г.Кишинёва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</a:rPr>
              <a:t>Ботнару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 Екатерина.</a:t>
            </a:r>
            <a:b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Учитель Плехова Н. П.</a:t>
            </a:r>
            <a:endParaRPr lang="ru-RU" sz="72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777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F12164DB-BD0E-485E-96B5-16CC3C36E3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>
                <a:solidFill>
                  <a:srgbClr val="00B050"/>
                </a:solidFill>
              </a:rPr>
              <a:t>ИСТОЧНИКИ ЖИЗНИ</a:t>
            </a:r>
            <a:endParaRPr lang="ru-RU" i="1" dirty="0">
              <a:solidFill>
                <a:srgbClr val="00B050"/>
              </a:solidFill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xmlns="" id="{0C5D4A90-A537-42A7-8BE5-F7452A8C44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i="1" dirty="0" smtClean="0">
                <a:solidFill>
                  <a:schemeClr val="accent3">
                    <a:lumMod val="50000"/>
                  </a:schemeClr>
                </a:solidFill>
              </a:rPr>
              <a:t>Культурные зерновые растения являются важнейшей отраслью сельского хозяйства. Они служат основным продуктом питания че-</a:t>
            </a:r>
            <a:r>
              <a:rPr lang="ru-RU" i="1" dirty="0" err="1" smtClean="0">
                <a:solidFill>
                  <a:schemeClr val="accent3">
                    <a:lumMod val="50000"/>
                  </a:schemeClr>
                </a:solidFill>
              </a:rPr>
              <a:t>ловека</a:t>
            </a:r>
            <a:r>
              <a:rPr lang="ru-RU" i="1" dirty="0" smtClean="0">
                <a:solidFill>
                  <a:schemeClr val="accent3">
                    <a:lumMod val="50000"/>
                  </a:schemeClr>
                </a:solidFill>
              </a:rPr>
              <a:t>, кормом для большинства сельскохозяйственных животных, сырьём для многих отраслей про-</a:t>
            </a:r>
            <a:r>
              <a:rPr lang="ru-RU" i="1" dirty="0" err="1" smtClean="0">
                <a:solidFill>
                  <a:schemeClr val="accent3">
                    <a:lumMod val="50000"/>
                  </a:schemeClr>
                </a:solidFill>
              </a:rPr>
              <a:t>мышленности</a:t>
            </a:r>
            <a:r>
              <a:rPr lang="ru-RU" i="1" dirty="0" smtClean="0">
                <a:solidFill>
                  <a:schemeClr val="accent3">
                    <a:lumMod val="50000"/>
                  </a:schemeClr>
                </a:solidFill>
              </a:rPr>
              <a:t>. Какие культуры от-носятся к зерновым, какова их </a:t>
            </a:r>
            <a:r>
              <a:rPr lang="ru-RU" i="1" dirty="0" err="1" smtClean="0">
                <a:solidFill>
                  <a:schemeClr val="accent3">
                    <a:lumMod val="50000"/>
                  </a:schemeClr>
                </a:solidFill>
              </a:rPr>
              <a:t>осо-бенность</a:t>
            </a:r>
            <a:r>
              <a:rPr lang="ru-RU" i="1" dirty="0" smtClean="0">
                <a:solidFill>
                  <a:schemeClr val="accent3">
                    <a:lumMod val="50000"/>
                  </a:schemeClr>
                </a:solidFill>
              </a:rPr>
              <a:t> и значение для человека, рассмотрим в этой презентации: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562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пшеница.jpg"/>
          <p:cNvPicPr>
            <a:picLocks noChangeAspect="1"/>
          </p:cNvPicPr>
          <p:nvPr/>
        </p:nvPicPr>
        <p:blipFill>
          <a:blip r:embed="rId2" cstate="print">
            <a:lum bright="70000" contrast="-70000"/>
          </a:blip>
          <a:stretch>
            <a:fillRect/>
          </a:stretch>
        </p:blipFill>
        <p:spPr>
          <a:xfrm>
            <a:off x="0" y="-1"/>
            <a:ext cx="12192000" cy="5264573"/>
          </a:xfrm>
          <a:prstGeom prst="rect">
            <a:avLst/>
          </a:prstGeo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FD47F43D-D3C4-4C91-B1EF-586550A1BA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240" y="151765"/>
            <a:ext cx="10515600" cy="996315"/>
          </a:xfrm>
        </p:spPr>
        <p:txBody>
          <a:bodyPr/>
          <a:lstStyle/>
          <a:p>
            <a:pPr algn="ctr"/>
            <a:r>
              <a:rPr lang="ru-RU" i="1" u="sng" dirty="0" smtClean="0">
                <a:solidFill>
                  <a:srgbClr val="FFC000"/>
                </a:solidFill>
              </a:rPr>
              <a:t>ПШЕНИЦА</a:t>
            </a:r>
            <a:endParaRPr lang="ru-RU" i="1" u="sng" dirty="0">
              <a:solidFill>
                <a:srgbClr val="FFC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665480" y="1256665"/>
            <a:ext cx="10515600" cy="3386455"/>
          </a:xfrm>
        </p:spPr>
        <p:txBody>
          <a:bodyPr>
            <a:normAutofit fontScale="85000" lnSpcReduction="20000"/>
          </a:bodyPr>
          <a:lstStyle/>
          <a:p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В 12-ом </a:t>
            </a:r>
            <a:r>
              <a:rPr lang="ru-RU" b="1" i="1" dirty="0" err="1" smtClean="0">
                <a:solidFill>
                  <a:schemeClr val="accent3">
                    <a:lumMod val="50000"/>
                  </a:schemeClr>
                </a:solidFill>
              </a:rPr>
              <a:t>тысячилетии</a:t>
            </a: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 до н. э. первобытные люди начали употреблять в пищу дикое растение, ставшее родоначальником современной пшеницы. Пшеницу возделывают с VII—VI тысячелетий до нашей эры. </a:t>
            </a:r>
          </a:p>
          <a:p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Это самое первое «хлебное» растение, которое посеял человек. </a:t>
            </a:r>
            <a:r>
              <a:rPr lang="ru-RU" b="1" i="1" dirty="0" err="1" smtClean="0">
                <a:solidFill>
                  <a:schemeClr val="accent3">
                    <a:lumMod val="50000"/>
                  </a:schemeClr>
                </a:solidFill>
              </a:rPr>
              <a:t>Пшени-ца</a:t>
            </a: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 растёт в поле.</a:t>
            </a:r>
          </a:p>
          <a:p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 Осенью её срезают машинами - жнут. Другой машиной выбивают – вы-</a:t>
            </a:r>
            <a:r>
              <a:rPr lang="ru-RU" b="1" i="1" dirty="0" err="1" smtClean="0">
                <a:solidFill>
                  <a:schemeClr val="accent3">
                    <a:lumMod val="50000"/>
                  </a:schemeClr>
                </a:solidFill>
              </a:rPr>
              <a:t>молачивают</a:t>
            </a: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 - из колосьев зёрна. Потом зёрна везут на мельницу. Там их растирают - мелют. Получается белая мука. Из муки делают тесто, а из теста - хлеб, булки, печенье. </a:t>
            </a:r>
          </a:p>
          <a:p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Ещё делают манную крупу - мелют зёрна не очень мелко, а крупинками.</a:t>
            </a:r>
            <a:endParaRPr lang="ru-RU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0740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рожь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26556" y="2824480"/>
            <a:ext cx="6065444" cy="4033520"/>
          </a:xfrm>
          <a:prstGeom prst="rect">
            <a:avLst/>
          </a:prstGeom>
        </p:spPr>
      </p:pic>
      <p:pic>
        <p:nvPicPr>
          <p:cNvPr id="7" name="Рисунок 6" descr="рожь.jpg"/>
          <p:cNvPicPr>
            <a:picLocks noChangeAspect="1"/>
          </p:cNvPicPr>
          <p:nvPr/>
        </p:nvPicPr>
        <p:blipFill>
          <a:blip r:embed="rId3" cstate="print">
            <a:lum bright="70000" contrast="-70000"/>
          </a:blip>
          <a:stretch>
            <a:fillRect/>
          </a:stretch>
        </p:blipFill>
        <p:spPr>
          <a:xfrm>
            <a:off x="0" y="0"/>
            <a:ext cx="12192000" cy="762000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92000"/>
              </a:srgbClr>
            </a:outerShdw>
          </a:effectLst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4A50536E-475C-4FEB-9AAB-7A91B7CF94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69920" y="0"/>
            <a:ext cx="5217160" cy="914400"/>
          </a:xfrm>
        </p:spPr>
        <p:txBody>
          <a:bodyPr/>
          <a:lstStyle/>
          <a:p>
            <a:pPr algn="ctr"/>
            <a:r>
              <a:rPr lang="ru-RU" i="1" u="sng" dirty="0" smtClean="0">
                <a:solidFill>
                  <a:srgbClr val="FFC000"/>
                </a:solidFill>
              </a:rPr>
              <a:t>РОЖЬ</a:t>
            </a:r>
            <a:endParaRPr lang="ru-RU" i="1" u="sng" dirty="0">
              <a:solidFill>
                <a:srgbClr val="FFC000"/>
              </a:solidFill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1D281627-ED2B-4B7C-A10A-8F6A4F1AD943}"/>
              </a:ext>
            </a:extLst>
          </p:cNvPr>
          <p:cNvSpPr txBox="1">
            <a:spLocks/>
          </p:cNvSpPr>
          <p:nvPr/>
        </p:nvSpPr>
        <p:spPr>
          <a:xfrm>
            <a:off x="1529443" y="2749630"/>
            <a:ext cx="9133114" cy="207000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u-RU" sz="13800" dirty="0">
              <a:solidFill>
                <a:schemeClr val="accent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1553" y="772160"/>
            <a:ext cx="11858047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	</a:t>
            </a:r>
            <a:r>
              <a:rPr lang="ru-RU" sz="2200" b="1" i="1" dirty="0" smtClean="0">
                <a:solidFill>
                  <a:schemeClr val="accent3">
                    <a:lumMod val="50000"/>
                  </a:schemeClr>
                </a:solidFill>
              </a:rPr>
              <a:t>Самые ранние письменные  напоминания о возделывании ржи в Европе </a:t>
            </a:r>
          </a:p>
          <a:p>
            <a:pPr algn="ctr"/>
            <a:r>
              <a:rPr lang="ru-RU" sz="2200" b="1" i="1" dirty="0" smtClean="0">
                <a:solidFill>
                  <a:schemeClr val="accent3">
                    <a:lumMod val="50000"/>
                  </a:schemeClr>
                </a:solidFill>
              </a:rPr>
              <a:t>встречаются в летописях I в. н. э.,</a:t>
            </a:r>
          </a:p>
          <a:p>
            <a:pPr algn="ctr"/>
            <a:endParaRPr lang="ru-RU" sz="1200" b="1" i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ru-RU" sz="2200" b="1" i="1" dirty="0" smtClean="0">
                <a:solidFill>
                  <a:schemeClr val="accent3">
                    <a:lumMod val="50000"/>
                  </a:schemeClr>
                </a:solidFill>
              </a:rPr>
              <a:t>Из всех «хлебных» растений рожь меньше всего страдает от морозов.</a:t>
            </a:r>
          </a:p>
          <a:p>
            <a:pPr algn="ctr"/>
            <a:r>
              <a:rPr lang="ru-RU" sz="2200" b="1" i="1" dirty="0" smtClean="0">
                <a:solidFill>
                  <a:schemeClr val="accent3">
                    <a:lumMod val="50000"/>
                  </a:schemeClr>
                </a:solidFill>
              </a:rPr>
              <a:t>	</a:t>
            </a:r>
          </a:p>
          <a:p>
            <a:pPr algn="ctr"/>
            <a:r>
              <a:rPr lang="ru-RU" sz="2200" b="1" i="1" dirty="0" smtClean="0">
                <a:solidFill>
                  <a:schemeClr val="accent3">
                    <a:lumMod val="50000"/>
                  </a:schemeClr>
                </a:solidFill>
              </a:rPr>
              <a:t>У ржи колос и листья почти не поражаются вредными грибками. </a:t>
            </a:r>
          </a:p>
          <a:p>
            <a:pPr algn="ctr"/>
            <a:r>
              <a:rPr lang="ru-RU" sz="2200" b="1" i="1" dirty="0" smtClean="0">
                <a:solidFill>
                  <a:schemeClr val="accent3">
                    <a:lumMod val="50000"/>
                  </a:schemeClr>
                </a:solidFill>
              </a:rPr>
              <a:t>	Пшенице и другим зерновым сильно вредят сорняки. </a:t>
            </a:r>
          </a:p>
          <a:p>
            <a:pPr algn="ctr"/>
            <a:r>
              <a:rPr lang="ru-RU" sz="2200" b="1" i="1" dirty="0" smtClean="0">
                <a:solidFill>
                  <a:schemeClr val="accent3">
                    <a:lumMod val="50000"/>
                  </a:schemeClr>
                </a:solidFill>
              </a:rPr>
              <a:t>А рожь быстро растёт и сама справляется </a:t>
            </a:r>
          </a:p>
          <a:p>
            <a:pPr algn="ctr"/>
            <a:r>
              <a:rPr lang="ru-RU" sz="2200" b="1" i="1" dirty="0" smtClean="0">
                <a:solidFill>
                  <a:schemeClr val="accent3">
                    <a:lumMod val="50000"/>
                  </a:schemeClr>
                </a:solidFill>
              </a:rPr>
              <a:t>со многими сорными травами.,</a:t>
            </a:r>
          </a:p>
          <a:p>
            <a:pPr algn="ctr"/>
            <a:r>
              <a:rPr lang="ru-RU" sz="2200" b="1" i="1" dirty="0" smtClean="0">
                <a:solidFill>
                  <a:schemeClr val="accent3">
                    <a:lumMod val="50000"/>
                  </a:schemeClr>
                </a:solidFill>
              </a:rPr>
              <a:t>	</a:t>
            </a:r>
          </a:p>
          <a:p>
            <a:pPr algn="ctr"/>
            <a:r>
              <a:rPr lang="ru-RU" sz="2200" b="1" i="1" dirty="0" smtClean="0">
                <a:solidFill>
                  <a:schemeClr val="accent3">
                    <a:lumMod val="50000"/>
                  </a:schemeClr>
                </a:solidFill>
              </a:rPr>
              <a:t>Чёрный хлеб пекут из зёрен ржаной муки. </a:t>
            </a:r>
          </a:p>
          <a:p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3" name="Рисунок 12" descr="рожь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98240" y="4491279"/>
            <a:ext cx="4475671" cy="29763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81834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Рисунок 53" descr="г.jpg"/>
          <p:cNvPicPr>
            <a:picLocks noChangeAspect="1"/>
          </p:cNvPicPr>
          <p:nvPr/>
        </p:nvPicPr>
        <p:blipFill>
          <a:blip r:embed="rId2" cstate="print">
            <a:lum bright="30000" contrast="-7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Рисунок 51" descr="греч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06673" y="4067016"/>
            <a:ext cx="3987487" cy="2655728"/>
          </a:xfrm>
          <a:prstGeom prst="ellipse">
            <a:avLst/>
          </a:prstGeom>
          <a:ln w="63500" cap="rnd">
            <a:solidFill>
              <a:schemeClr val="accent2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66C7E88-1E72-410C-AD5A-8C667C7AD1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5560" y="-193040"/>
            <a:ext cx="4058920" cy="1325563"/>
          </a:xfrm>
        </p:spPr>
        <p:txBody>
          <a:bodyPr/>
          <a:lstStyle/>
          <a:p>
            <a:pPr algn="ctr"/>
            <a:r>
              <a:rPr lang="ru-RU" i="1" u="sng" dirty="0" smtClean="0">
                <a:solidFill>
                  <a:schemeClr val="bg2">
                    <a:lumMod val="50000"/>
                  </a:schemeClr>
                </a:solidFill>
              </a:rPr>
              <a:t>Гречиха</a:t>
            </a:r>
            <a:endParaRPr lang="ru-RU" i="1" u="sng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7" name="Нижний колонтитул 4">
            <a:extLst>
              <a:ext uri="{FF2B5EF4-FFF2-40B4-BE49-F238E27FC236}">
                <a16:creationId xmlns:a16="http://schemas.microsoft.com/office/drawing/2014/main" xmlns="" id="{C7FE3D02-6B6A-4702-8136-E949A564ABF9}"/>
              </a:ext>
            </a:extLst>
          </p:cNvPr>
          <p:cNvSpPr txBox="1">
            <a:spLocks/>
          </p:cNvSpPr>
          <p:nvPr/>
        </p:nvSpPr>
        <p:spPr>
          <a:xfrm>
            <a:off x="3962400" y="6440529"/>
            <a:ext cx="4267200" cy="365126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32080" y="873760"/>
            <a:ext cx="13613729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b="1" i="1" dirty="0" smtClean="0">
                <a:solidFill>
                  <a:schemeClr val="accent3">
                    <a:lumMod val="50000"/>
                  </a:schemeClr>
                </a:solidFill>
              </a:rPr>
              <a:t>Впервые гречиху стали выращивать в Индии 4 тысячи лет назад. Там её называли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b="1" i="1" dirty="0" smtClean="0">
                <a:solidFill>
                  <a:schemeClr val="accent3">
                    <a:lumMod val="50000"/>
                  </a:schemeClr>
                </a:solidFill>
              </a:rPr>
              <a:t> чёрной пшеницей. Из Индии гречиху завезли в Грецию. </a:t>
            </a:r>
          </a:p>
          <a:p>
            <a:endParaRPr lang="ru-RU" sz="2200" b="1" i="1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2200" b="1" i="1" dirty="0" smtClean="0">
                <a:solidFill>
                  <a:schemeClr val="accent3">
                    <a:lumMod val="50000"/>
                  </a:schemeClr>
                </a:solidFill>
              </a:rPr>
              <a:t>* Когда цветёт гречиха, на поле не видно ни зелени, ни земли - сплошной бело-розовый ковёр. </a:t>
            </a:r>
          </a:p>
          <a:p>
            <a:r>
              <a:rPr lang="ru-RU" sz="2200" b="1" i="1" dirty="0" smtClean="0">
                <a:solidFill>
                  <a:schemeClr val="accent3">
                    <a:lumMod val="50000"/>
                  </a:schemeClr>
                </a:solidFill>
              </a:rPr>
              <a:t>И от этого дивного ковра исходит медовый аромат. </a:t>
            </a:r>
          </a:p>
          <a:p>
            <a:r>
              <a:rPr lang="ru-RU" sz="2200" b="1" i="1" dirty="0" smtClean="0">
                <a:solidFill>
                  <a:schemeClr val="accent3">
                    <a:lumMod val="50000"/>
                  </a:schemeClr>
                </a:solidFill>
              </a:rPr>
              <a:t>Пройдёт немного времени, и на месте цветков появятся мелкие трёхгранные плоды-орешки.</a:t>
            </a:r>
          </a:p>
          <a:p>
            <a:r>
              <a:rPr lang="ru-RU" sz="2200" b="1" i="1" dirty="0" smtClean="0">
                <a:solidFill>
                  <a:schemeClr val="accent3">
                    <a:lumMod val="50000"/>
                  </a:schemeClr>
                </a:solidFill>
              </a:rPr>
              <a:t> Если снять с них бурую кожицу, увидишь ту самую гречневую крупу, из которой варят кашу.</a:t>
            </a:r>
          </a:p>
          <a:p>
            <a:endParaRPr lang="ru-RU" sz="2200" b="1" i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Arial" charset="0"/>
              <a:buChar char="•"/>
            </a:pPr>
            <a:r>
              <a:rPr lang="ru-RU" sz="2200" b="1" i="1" dirty="0" smtClean="0">
                <a:solidFill>
                  <a:schemeClr val="accent3">
                    <a:lumMod val="50000"/>
                  </a:schemeClr>
                </a:solidFill>
              </a:rPr>
              <a:t>Растение это ценят не только люди. Над цветущим гречишным </a:t>
            </a:r>
          </a:p>
          <a:p>
            <a:r>
              <a:rPr lang="ru-RU" sz="2200" b="1" i="1" dirty="0" smtClean="0">
                <a:solidFill>
                  <a:schemeClr val="accent3">
                    <a:lumMod val="50000"/>
                  </a:schemeClr>
                </a:solidFill>
              </a:rPr>
              <a:t>полем целый день кружат пчёлы. </a:t>
            </a:r>
          </a:p>
          <a:p>
            <a:r>
              <a:rPr lang="ru-RU" sz="2200" b="1" i="1" dirty="0" smtClean="0">
                <a:solidFill>
                  <a:schemeClr val="accent3">
                    <a:lumMod val="50000"/>
                  </a:schemeClr>
                </a:solidFill>
              </a:rPr>
              <a:t>Гречишный мёд легко отличить от мёда других сортов: </a:t>
            </a:r>
          </a:p>
          <a:p>
            <a:r>
              <a:rPr lang="ru-RU" sz="2200" b="1" i="1" dirty="0" smtClean="0">
                <a:solidFill>
                  <a:schemeClr val="accent3">
                    <a:lumMod val="50000"/>
                  </a:schemeClr>
                </a:solidFill>
              </a:rPr>
              <a:t>он самый тёмный. И самый полезный.</a:t>
            </a:r>
          </a:p>
          <a:p>
            <a:endParaRPr lang="ru-RU" sz="2200" dirty="0" smtClean="0"/>
          </a:p>
          <a:p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2632419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овсянка1.jpg"/>
          <p:cNvPicPr>
            <a:picLocks noChangeAspect="1"/>
          </p:cNvPicPr>
          <p:nvPr/>
        </p:nvPicPr>
        <p:blipFill>
          <a:blip r:embed="rId2" cstate="print">
            <a:lum bright="70000" contrast="-7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E8739B8-7FE6-4C32-8C7A-0CB5642258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8040" y="0"/>
            <a:ext cx="10515600" cy="1325563"/>
          </a:xfrm>
        </p:spPr>
        <p:txBody>
          <a:bodyPr/>
          <a:lstStyle/>
          <a:p>
            <a:pPr algn="ctr"/>
            <a:r>
              <a:rPr lang="ru-RU" i="1" u="sng" dirty="0" smtClean="0">
                <a:solidFill>
                  <a:srgbClr val="FFC000"/>
                </a:solidFill>
              </a:rPr>
              <a:t>ОВЁС</a:t>
            </a:r>
            <a:endParaRPr lang="ru-RU" i="1" u="sng" dirty="0">
              <a:solidFill>
                <a:srgbClr val="FFC000"/>
              </a:solidFill>
            </a:endParaRPr>
          </a:p>
        </p:txBody>
      </p:sp>
      <p:sp>
        <p:nvSpPr>
          <p:cNvPr id="18" name="Объект 2">
            <a:extLst>
              <a:ext uri="{FF2B5EF4-FFF2-40B4-BE49-F238E27FC236}">
                <a16:creationId xmlns:a16="http://schemas.microsoft.com/office/drawing/2014/main" xmlns="" id="{93005937-86E8-44F9-8652-F55D25CB7EB1}"/>
              </a:ext>
            </a:extLst>
          </p:cNvPr>
          <p:cNvSpPr txBox="1">
            <a:spLocks/>
          </p:cNvSpPr>
          <p:nvPr/>
        </p:nvSpPr>
        <p:spPr>
          <a:xfrm>
            <a:off x="1101721" y="2657474"/>
            <a:ext cx="2809876" cy="2667001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3201" y="1209040"/>
            <a:ext cx="11988799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2000" b="1" i="1" dirty="0" smtClean="0">
                <a:solidFill>
                  <a:schemeClr val="accent3">
                    <a:lumMod val="50000"/>
                  </a:schemeClr>
                </a:solidFill>
              </a:rPr>
              <a:t>Овёс посевной - один из важнейших культурных злаков, </a:t>
            </a:r>
          </a:p>
          <a:p>
            <a:r>
              <a:rPr lang="ru-RU" sz="2000" b="1" i="1" dirty="0" smtClean="0">
                <a:solidFill>
                  <a:schemeClr val="accent3">
                    <a:lumMod val="50000"/>
                  </a:schemeClr>
                </a:solidFill>
              </a:rPr>
              <a:t>который начали возделывать ещё во II тысячелетии до нашей эры</a:t>
            </a:r>
          </a:p>
          <a:p>
            <a:endParaRPr lang="ru-RU" sz="2000" b="1" i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Arial" charset="0"/>
              <a:buChar char="•"/>
            </a:pPr>
            <a:r>
              <a:rPr lang="ru-RU" sz="2000" b="1" i="1" dirty="0" smtClean="0">
                <a:solidFill>
                  <a:schemeClr val="accent3">
                    <a:lumMod val="50000"/>
                  </a:schemeClr>
                </a:solidFill>
              </a:rPr>
              <a:t>Сеять овёс стали намного позже, чем пшеницу. </a:t>
            </a:r>
          </a:p>
          <a:p>
            <a:r>
              <a:rPr lang="ru-RU" sz="2000" b="1" i="1" dirty="0" smtClean="0">
                <a:solidFill>
                  <a:schemeClr val="accent3">
                    <a:lumMod val="50000"/>
                  </a:schemeClr>
                </a:solidFill>
              </a:rPr>
              <a:t>И неслучайно: хорошего хлеба из его зерна не получить. </a:t>
            </a:r>
          </a:p>
          <a:p>
            <a:r>
              <a:rPr lang="ru-RU" sz="2000" b="1" i="1" dirty="0" smtClean="0">
                <a:solidFill>
                  <a:schemeClr val="accent3">
                    <a:lumMod val="50000"/>
                  </a:schemeClr>
                </a:solidFill>
              </a:rPr>
              <a:t>Люди оценили это растение, лишь когда начали приручать лошадей. </a:t>
            </a:r>
          </a:p>
          <a:p>
            <a:r>
              <a:rPr lang="ru-RU" sz="2000" b="1" i="1" dirty="0" smtClean="0">
                <a:solidFill>
                  <a:schemeClr val="accent3">
                    <a:lumMod val="50000"/>
                  </a:schemeClr>
                </a:solidFill>
              </a:rPr>
              <a:t>Оказалось, лучший корм для них - овёс.</a:t>
            </a:r>
          </a:p>
          <a:p>
            <a:endParaRPr lang="ru-RU" sz="2000" b="1" i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Arial" charset="0"/>
              <a:buChar char="•"/>
            </a:pPr>
            <a:r>
              <a:rPr lang="ru-RU" sz="2000" b="1" i="1" dirty="0" smtClean="0">
                <a:solidFill>
                  <a:schemeClr val="accent3">
                    <a:lumMod val="50000"/>
                  </a:schemeClr>
                </a:solidFill>
              </a:rPr>
              <a:t>Овёс очень неприхотлив - может расти и на юге, и у полярного круга.</a:t>
            </a:r>
          </a:p>
          <a:p>
            <a:r>
              <a:rPr lang="ru-RU" sz="2000" b="1" i="1" dirty="0" smtClean="0">
                <a:solidFill>
                  <a:schemeClr val="accent3">
                    <a:lumMod val="50000"/>
                  </a:schemeClr>
                </a:solidFill>
              </a:rPr>
              <a:t> Было бы достаточно влаги. </a:t>
            </a:r>
          </a:p>
          <a:p>
            <a:r>
              <a:rPr lang="ru-RU" sz="2000" b="1" i="1" dirty="0" smtClean="0">
                <a:solidFill>
                  <a:schemeClr val="accent3">
                    <a:lumMod val="50000"/>
                  </a:schemeClr>
                </a:solidFill>
              </a:rPr>
              <a:t>Про овёс так и говорят: «Брось его в грязь - будет он князь».</a:t>
            </a:r>
          </a:p>
          <a:p>
            <a:endParaRPr lang="ru-RU" sz="2000" b="1" i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Arial" charset="0"/>
              <a:buChar char="•"/>
            </a:pPr>
            <a:r>
              <a:rPr lang="ru-RU" sz="2000" b="1" i="1" dirty="0" smtClean="0">
                <a:solidFill>
                  <a:schemeClr val="accent3">
                    <a:lumMod val="50000"/>
                  </a:schemeClr>
                </a:solidFill>
              </a:rPr>
              <a:t>Овёс ценят за высокую питательность зерна. </a:t>
            </a:r>
          </a:p>
          <a:p>
            <a:r>
              <a:rPr lang="ru-RU" sz="2000" b="1" i="1" dirty="0" smtClean="0">
                <a:solidFill>
                  <a:schemeClr val="accent3">
                    <a:lumMod val="50000"/>
                  </a:schemeClr>
                </a:solidFill>
              </a:rPr>
              <a:t>В нём много белка, жиров, витаминов. </a:t>
            </a:r>
          </a:p>
          <a:p>
            <a:r>
              <a:rPr lang="ru-RU" sz="2000" b="1" i="1" dirty="0" smtClean="0">
                <a:solidFill>
                  <a:schemeClr val="accent3">
                    <a:lumMod val="50000"/>
                  </a:schemeClr>
                </a:solidFill>
              </a:rPr>
              <a:t>Поэтому овсяной кашей стараются кормить детей.</a:t>
            </a:r>
          </a:p>
          <a:p>
            <a:r>
              <a:rPr lang="ru-RU" sz="2000" b="1" i="1" dirty="0" smtClean="0">
                <a:solidFill>
                  <a:schemeClr val="accent3">
                    <a:lumMod val="50000"/>
                  </a:schemeClr>
                </a:solidFill>
              </a:rPr>
              <a:t> А овсяное печенье любят и взрослые, и дети.</a:t>
            </a:r>
          </a:p>
          <a:p>
            <a:endParaRPr lang="ru-RU" sz="2000" dirty="0"/>
          </a:p>
        </p:txBody>
      </p:sp>
      <p:pic>
        <p:nvPicPr>
          <p:cNvPr id="20" name="Рисунок 19" descr="овсян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9123" y="2580640"/>
            <a:ext cx="3802877" cy="3484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54337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кукуруза1.jpg"/>
          <p:cNvPicPr>
            <a:picLocks noChangeAspect="1"/>
          </p:cNvPicPr>
          <p:nvPr/>
        </p:nvPicPr>
        <p:blipFill>
          <a:blip r:embed="rId2" cstate="print">
            <a:lum bright="70000" contrast="-7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38AA0356-EF16-46C2-BB37-7B39C08878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6280" y="-182880"/>
            <a:ext cx="2677160" cy="1325563"/>
          </a:xfrm>
        </p:spPr>
        <p:txBody>
          <a:bodyPr/>
          <a:lstStyle/>
          <a:p>
            <a:r>
              <a:rPr lang="ru-RU" i="1" u="sng" dirty="0" smtClean="0">
                <a:solidFill>
                  <a:srgbClr val="FFFF00"/>
                </a:solidFill>
              </a:rPr>
              <a:t>КУКУРУЗА</a:t>
            </a:r>
            <a:endParaRPr lang="ru-RU" i="1" u="sng" dirty="0">
              <a:solidFill>
                <a:srgbClr val="FFFF00"/>
              </a:solidFill>
            </a:endParaRPr>
          </a:p>
        </p:txBody>
      </p:sp>
      <p:pic>
        <p:nvPicPr>
          <p:cNvPr id="5" name="Рисунок 4" descr="кукуруз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76640" y="132080"/>
            <a:ext cx="3373120" cy="3373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304800" y="1005840"/>
            <a:ext cx="12157495" cy="53553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*Одомашнили кукурузу около девяти тысяч лет назад!</a:t>
            </a:r>
          </a:p>
          <a:p>
            <a:endParaRPr lang="ru-RU" b="1" i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Arial" charset="0"/>
              <a:buChar char="•"/>
            </a:pP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Кукуруза в большинстве стран называется кукурузой, это происходит от </a:t>
            </a:r>
          </a:p>
          <a:p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испанского слова «маис».</a:t>
            </a:r>
          </a:p>
          <a:p>
            <a:endParaRPr lang="ru-RU" b="1" i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Arial" charset="0"/>
              <a:buChar char="•"/>
            </a:pP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Так вот, считается, что впервые узнали о ней на юге Мексики</a:t>
            </a:r>
          </a:p>
          <a:p>
            <a:pPr>
              <a:buFont typeface="Arial" charset="0"/>
              <a:buChar char="•"/>
            </a:pPr>
            <a:endParaRPr lang="ru-RU" b="1" i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Arial" charset="0"/>
              <a:buChar char="•"/>
            </a:pP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Кукуруза всегда будет иметь четное количество рядов в каждом початке.</a:t>
            </a:r>
          </a:p>
          <a:p>
            <a:pPr>
              <a:buFont typeface="Arial" charset="0"/>
              <a:buChar char="•"/>
            </a:pPr>
            <a:endParaRPr lang="ru-RU" b="1" i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Arial" charset="0"/>
              <a:buChar char="•"/>
            </a:pP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За исключением Антарктиды, кукуруза производится на всех континентах мира.</a:t>
            </a:r>
          </a:p>
          <a:p>
            <a:pPr>
              <a:buFont typeface="Arial" charset="0"/>
              <a:buChar char="•"/>
            </a:pPr>
            <a:endParaRPr lang="ru-RU" b="1" i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Arial" charset="0"/>
              <a:buChar char="•"/>
            </a:pP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Существует более 3500 (трёх с половиной тысяч) различных применений для кукурузных продуктов.</a:t>
            </a:r>
          </a:p>
          <a:p>
            <a:pPr>
              <a:buFont typeface="Arial" charset="0"/>
              <a:buChar char="•"/>
            </a:pPr>
            <a:endParaRPr lang="ru-RU" b="1" i="1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*Соки и безалкогольные напитки, такие как </a:t>
            </a:r>
            <a:r>
              <a:rPr lang="ru-RU" b="1" i="1" dirty="0" err="1" smtClean="0">
                <a:solidFill>
                  <a:schemeClr val="accent3">
                    <a:lumMod val="50000"/>
                  </a:schemeClr>
                </a:solidFill>
              </a:rPr>
              <a:t>Coca-Cola</a:t>
            </a: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 и </a:t>
            </a:r>
            <a:r>
              <a:rPr lang="ru-RU" b="1" i="1" dirty="0" err="1" smtClean="0">
                <a:solidFill>
                  <a:schemeClr val="accent3">
                    <a:lumMod val="50000"/>
                  </a:schemeClr>
                </a:solidFill>
              </a:rPr>
              <a:t>Pepsi</a:t>
            </a: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, содержат кукурузные </a:t>
            </a:r>
            <a:r>
              <a:rPr lang="ru-RU" b="1" i="1" dirty="0" err="1" smtClean="0">
                <a:solidFill>
                  <a:schemeClr val="accent3">
                    <a:lumMod val="50000"/>
                  </a:schemeClr>
                </a:solidFill>
              </a:rPr>
              <a:t>подсластители</a:t>
            </a: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endParaRPr lang="ru-RU" b="1" i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Arial" charset="0"/>
              <a:buChar char="•"/>
            </a:pP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Кукуруза может быть разных цветов, включая черноватый, голубовато-серый, фиолетовый, зеленый, красный, </a:t>
            </a:r>
          </a:p>
          <a:p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белый и наиболее распространенный желтый.</a:t>
            </a:r>
          </a:p>
          <a:p>
            <a:endParaRPr lang="ru-RU" b="1" i="1" dirty="0" smtClean="0">
              <a:solidFill>
                <a:schemeClr val="accent3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0813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51AF71BF-F8D2-4811-95A9-8FE5422ECA55}"/>
              </a:ext>
            </a:extLst>
          </p:cNvPr>
          <p:cNvSpPr/>
          <p:nvPr/>
        </p:nvSpPr>
        <p:spPr>
          <a:xfrm>
            <a:off x="1718898" y="1308100"/>
            <a:ext cx="9114202" cy="1729740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9">
            <a:extLst>
              <a:ext uri="{FF2B5EF4-FFF2-40B4-BE49-F238E27FC236}">
                <a16:creationId xmlns:a16="http://schemas.microsoft.com/office/drawing/2014/main" xmlns="" id="{22AA1D7B-04DF-461A-8CE3-D6A784B412D4}"/>
              </a:ext>
            </a:extLst>
          </p:cNvPr>
          <p:cNvSpPr txBox="1">
            <a:spLocks/>
          </p:cNvSpPr>
          <p:nvPr/>
        </p:nvSpPr>
        <p:spPr>
          <a:xfrm>
            <a:off x="2034862" y="1693291"/>
            <a:ext cx="8319752" cy="115026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7200" b="1" i="1" u="sng" smtClean="0">
                <a:solidFill>
                  <a:schemeClr val="accent3">
                    <a:lumMod val="50000"/>
                  </a:schemeClr>
                </a:solidFill>
              </a:rPr>
              <a:t>СПАСИБО</a:t>
            </a:r>
          </a:p>
          <a:p>
            <a:pPr algn="ctr"/>
            <a:r>
              <a:rPr lang="ru-RU" sz="7200" b="1" i="1" u="sng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7200" b="1" i="1" u="sng" dirty="0" smtClean="0">
                <a:solidFill>
                  <a:schemeClr val="accent3">
                    <a:lumMod val="50000"/>
                  </a:schemeClr>
                </a:solidFill>
              </a:rPr>
              <a:t>за внимание!</a:t>
            </a:r>
            <a:endParaRPr lang="ru-RU" sz="7200" b="1" i="1" u="sng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Текст 11">
            <a:extLst>
              <a:ext uri="{FF2B5EF4-FFF2-40B4-BE49-F238E27FC236}">
                <a16:creationId xmlns:a16="http://schemas.microsoft.com/office/drawing/2014/main" xmlns="" id="{814FC8A0-8BA4-41D0-B1B3-2A4DE721E85A}"/>
              </a:ext>
            </a:extLst>
          </p:cNvPr>
          <p:cNvSpPr txBox="1">
            <a:spLocks/>
          </p:cNvSpPr>
          <p:nvPr/>
        </p:nvSpPr>
        <p:spPr>
          <a:xfrm>
            <a:off x="2788498" y="3028119"/>
            <a:ext cx="6975002" cy="170572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16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494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533</Words>
  <Application>Microsoft Office PowerPoint</Application>
  <PresentationFormat>Широкоэкранный</PresentationFormat>
  <Paragraphs>70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Тема Office</vt:lpstr>
      <vt:lpstr>Зерновые культуры Выполнила ученица 2- А класса   ТЛ имени академика Н. К. Георгиу г.Кишинёва Ботнару Екатерина. Учитель Плехова Н. П.</vt:lpstr>
      <vt:lpstr>ИСТОЧНИКИ ЖИЗНИ</vt:lpstr>
      <vt:lpstr>ПШЕНИЦА</vt:lpstr>
      <vt:lpstr>РОЖЬ</vt:lpstr>
      <vt:lpstr>Гречиха</vt:lpstr>
      <vt:lpstr>ОВЁС</vt:lpstr>
      <vt:lpstr>КУКУРУЗА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Сельское хозяйство</dc:title>
  <dc:creator>User Obstinate</dc:creator>
  <cp:lastModifiedBy>Учетная запись Майкрософт</cp:lastModifiedBy>
  <cp:revision>25</cp:revision>
  <dcterms:created xsi:type="dcterms:W3CDTF">2021-05-07T06:59:03Z</dcterms:created>
  <dcterms:modified xsi:type="dcterms:W3CDTF">2022-09-25T03:27:56Z</dcterms:modified>
</cp:coreProperties>
</file>