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7073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15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497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10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9740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118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614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724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3245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8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07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00C4A-CA47-4E07-96AC-8EBC30546D5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E37E9-C8C3-4E92-B8BB-E54AAF7E0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493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1%82%D1%80%D0%BE%D0%B8%D1%82%D0%B5%D0%BB%D1%8C%D0%BD%D1%8B%D0%B5_%D0%BC%D0%B0%D1%82%D0%B5%D1%80%D0%B8%D0%B0%D0%BB%D1%8B" TargetMode="External"/><Relationship Id="rId2" Type="http://schemas.openxmlformats.org/officeDocument/2006/relationships/hyperlink" Target="http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.wikipedia.org/wiki/%D0%90%D1%81%D1%84%D0%B0%D0%BB%D1%8C%D1%82%D0%BE%D0%B1%D0%B5%D1%82%D0%BE%D0%BD" TargetMode="External"/><Relationship Id="rId4" Type="http://schemas.openxmlformats.org/officeDocument/2006/relationships/hyperlink" Target="http://ru.wikipedia.org/wiki/%D0%A6%D0%B5%D0%BC%D0%B5%D0%BD%D1%8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.wikipedia.org/wiki/2005_%D0%B3%D0%BE%D0%B4" TargetMode="Externa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les.ub.ua/news/news/6/836970_27089_13356098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863" y="332655"/>
            <a:ext cx="8406409" cy="6126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Инновационные строительные материалы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44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Многокомпонентные полимерные жидкие теплоизоляционные покрытия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4076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Теплоизоляционная штукатурная смесь UMKA</a:t>
            </a:r>
            <a:r>
              <a:rPr lang="ru-RU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ru-RU" dirty="0"/>
              <a:t> </a:t>
            </a:r>
            <a:r>
              <a:rPr lang="ru-RU" dirty="0" smtClean="0"/>
              <a:t>применяется </a:t>
            </a:r>
            <a:r>
              <a:rPr lang="ru-RU" dirty="0"/>
              <a:t>для наружных и внутренних работ по минеральным основаниям (ячеистый газо- и пенобетон, </a:t>
            </a:r>
            <a:r>
              <a:rPr lang="ru-RU" dirty="0" err="1"/>
              <a:t>керамоблок</a:t>
            </a:r>
            <a:r>
              <a:rPr lang="ru-RU" dirty="0"/>
              <a:t>, ракушечник, перлитобетон, кирпич, бетон и т.п.). Для оштукатуривания фасадов, интерьеров, откосов, балконов, полуподвальных и подвальных помещений. Пригодна для нанесения как вручную, так и штукатурными станциями. Не требует армирования. Толщина слоя – от 10 до 100 мм, имеет законченный вид "барашек". Обеспечивает тепло-, </a:t>
            </a:r>
            <a:r>
              <a:rPr lang="ru-RU" dirty="0" err="1"/>
              <a:t>гидро</a:t>
            </a:r>
            <a:r>
              <a:rPr lang="ru-RU" dirty="0"/>
              <a:t>- и звукоизоляцию ограждающих конструкций.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664448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Жидкая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теплоизоляция КОРУНД</a:t>
            </a:r>
            <a:r>
              <a:rPr lang="ru-RU" dirty="0"/>
              <a:t>  </a:t>
            </a:r>
            <a:r>
              <a:rPr lang="ru-RU" dirty="0" smtClean="0"/>
              <a:t>эффективна </a:t>
            </a:r>
            <a:r>
              <a:rPr lang="ru-RU" dirty="0"/>
              <a:t>при  решении поставленных задач при теплоизоляции ограждающих конструкций зданий, кровель (где исключает полностью образование сосулек), стен изнутри, оконных откосов, трубопроводов горячего и холодного водоснабжения, паропроводов, воздуховодов, дымовых труб, все возможных резервуаров, трейлеров, кораблей и т. п. Керамическая теплоизоляция </a:t>
            </a:r>
            <a:r>
              <a:rPr lang="ru-RU" b="1" dirty="0"/>
              <a:t>КОРУНД</a:t>
            </a:r>
            <a:r>
              <a:rPr lang="ru-RU" dirty="0"/>
              <a:t> решает задачи при температурах от – 60 С до + 200 С (кратковременно до +260 С). По результатам лабораторного искусственного старения, и конечно же по фактам эксплуатационных практик средний срок службы теплоизоляционных утеплителей  </a:t>
            </a:r>
            <a:r>
              <a:rPr lang="ru-RU" b="1" dirty="0"/>
              <a:t>КОРУНД</a:t>
            </a:r>
            <a:r>
              <a:rPr lang="ru-RU" dirty="0"/>
              <a:t> от 10 до 30 лет в зависимости от условий эксплуатации. </a:t>
            </a:r>
          </a:p>
        </p:txBody>
      </p:sp>
    </p:spTree>
    <p:extLst>
      <p:ext uri="{BB962C8B-B14F-4D97-AF65-F5344CB8AC3E}">
        <p14:creationId xmlns:p14="http://schemas.microsoft.com/office/powerpoint/2010/main" xmlns="" val="5926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Самоочищающаяся фасадная краска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9448" y="836712"/>
            <a:ext cx="82809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sz="1700" dirty="0"/>
              <a:t>Эффект </a:t>
            </a:r>
            <a:r>
              <a:rPr lang="ru-RU" sz="1700" dirty="0" smtClean="0"/>
              <a:t>лотоса® </a:t>
            </a:r>
            <a:r>
              <a:rPr lang="ru-RU" sz="1700" dirty="0"/>
              <a:t>(</a:t>
            </a:r>
            <a:r>
              <a:rPr lang="ru-RU" sz="1700" dirty="0" err="1"/>
              <a:t>Lotus</a:t>
            </a:r>
            <a:r>
              <a:rPr lang="ru-RU" sz="1700" dirty="0"/>
              <a:t> </a:t>
            </a:r>
            <a:r>
              <a:rPr lang="ru-RU" sz="1700" dirty="0" err="1" smtClean="0"/>
              <a:t>Effect</a:t>
            </a:r>
            <a:r>
              <a:rPr lang="ru-RU" sz="1700" dirty="0" smtClean="0"/>
              <a:t>®) </a:t>
            </a:r>
            <a:r>
              <a:rPr lang="ru-RU" sz="1700" dirty="0"/>
              <a:t>был открыт профессором Вильгельмом </a:t>
            </a:r>
            <a:r>
              <a:rPr lang="ru-RU" sz="1700" dirty="0" err="1"/>
              <a:t>Бартлоттом</a:t>
            </a:r>
            <a:r>
              <a:rPr lang="ru-RU" sz="1700" dirty="0"/>
              <a:t> из университета г. Бонна. Это биологическое открытие вызвало огромный интерес во всем мире. За свои исследования профессор </a:t>
            </a:r>
            <a:r>
              <a:rPr lang="ru-RU" sz="1700" dirty="0" err="1"/>
              <a:t>Бартлотт</a:t>
            </a:r>
            <a:r>
              <a:rPr lang="ru-RU" sz="1700" dirty="0"/>
              <a:t> был неоднократно удостоен престижных наград за успехи в области науки </a:t>
            </a:r>
            <a:r>
              <a:rPr lang="ru-RU" sz="1700" dirty="0" smtClean="0"/>
              <a:t>(премия </a:t>
            </a:r>
            <a:r>
              <a:rPr lang="ru-RU" sz="1700" dirty="0"/>
              <a:t>им. К.-Х. </a:t>
            </a:r>
            <a:r>
              <a:rPr lang="ru-RU" sz="1700" dirty="0" err="1"/>
              <a:t>Бекуртса</a:t>
            </a:r>
            <a:r>
              <a:rPr lang="ru-RU" sz="1700" dirty="0"/>
              <a:t>, исследовательская премия Ф. Морриса), номинирован на получение награды Президента ФРГ.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sz="1700" dirty="0"/>
              <a:t>Поиски профессора </a:t>
            </a:r>
            <a:r>
              <a:rPr lang="ru-RU" sz="1700" dirty="0" err="1"/>
              <a:t>Бартлотта</a:t>
            </a:r>
            <a:r>
              <a:rPr lang="ru-RU" sz="1700" dirty="0"/>
              <a:t> возможностей технического применения своего открытия первыми в мире реализовали специалисты научно-исследовательского центра фирмы ISPO </a:t>
            </a:r>
            <a:r>
              <a:rPr lang="ru-RU" sz="1700" dirty="0" err="1"/>
              <a:t>GmbH</a:t>
            </a:r>
            <a:r>
              <a:rPr lang="ru-RU" sz="1700" dirty="0"/>
              <a:t>, занимающегося разработкой новых строительных продуктов, прежде всего на силиконовой основе. Успешное сочетание эффекта Лотоса с преимуществами проверенных силиконовых красок этой фирмы позволило получить краску </a:t>
            </a:r>
            <a:r>
              <a:rPr lang="ru-RU" sz="1700" dirty="0" err="1"/>
              <a:t>ispo</a:t>
            </a:r>
            <a:r>
              <a:rPr lang="ru-RU" sz="1700" dirty="0"/>
              <a:t> LOTUSAN, образующую на поверхности фасада микроструктуру, аналогичную микроструктуре листьев Лотоса. В результате появился уникальный на сегодняшний день по своим защитным и техническим характеристикам продукт</a:t>
            </a:r>
            <a:r>
              <a:rPr lang="ru-RU" sz="1700" dirty="0" smtClean="0"/>
              <a:t>.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sz="1700" dirty="0" err="1"/>
              <a:t>Лотусан</a:t>
            </a:r>
            <a:r>
              <a:rPr lang="ru-RU" sz="1700" dirty="0"/>
              <a:t> позволяет получить долговечные, превосходные по своим характеристикам фасадные покрытия, защищающие фасад более надежно и более продолжительный срок, чем любые другие известные на сегодняшний день краски</a:t>
            </a:r>
            <a:r>
              <a:rPr lang="ru-RU" sz="1700" dirty="0" smtClean="0"/>
              <a:t>.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sz="1700" dirty="0" smtClean="0"/>
              <a:t>Фасад </a:t>
            </a:r>
            <a:r>
              <a:rPr lang="ru-RU" sz="1700" dirty="0"/>
              <a:t>остается сухим и чистым, и , следовательно, дольше сохраняет свою первоначальную целостность, внешнюю привлекательность и свежесть цветового восприятия.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6750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Микроструктура  листьев лотоса при 7000-кратном  увеличени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Точное  воспроизведение  Эффекта Лотоса при  применении краски  Лотусан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0587" y="3933056"/>
            <a:ext cx="3753381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Микроструктура </a:t>
            </a:r>
            <a:r>
              <a:rPr lang="ru-RU" sz="1600" dirty="0"/>
              <a:t>листьев лотоса при 7000-кратном увеличении. На снимке четко видна уникальная микроструктура листьев, благодаря которой поверхность, контактирующая с водой и грязью, минимизирована. Вода полностью стекает с листьев, смывая осажденную на них грязь. Именно поэтому цветок Лотоса в азиатских религиях почитается как символ чистоты.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3971" y="3933056"/>
            <a:ext cx="3750477" cy="20928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/>
              <a:t>Точное воспроизведение Эффекта Лотоса ® при применении краски </a:t>
            </a:r>
            <a:r>
              <a:rPr lang="ru-RU" sz="1600" dirty="0" err="1"/>
              <a:t>Лотусан</a:t>
            </a:r>
            <a:r>
              <a:rPr lang="ru-RU" sz="1600" dirty="0"/>
              <a:t>.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При таком же увеличении можно увидеть структуру поверхности, покрытой краской </a:t>
            </a:r>
            <a:r>
              <a:rPr lang="ru-RU" sz="1600" dirty="0" err="1"/>
              <a:t>Лотусан</a:t>
            </a:r>
            <a:r>
              <a:rPr lang="ru-RU" sz="1600" dirty="0"/>
              <a:t>, она практически идентична структуре поверхности листьев лотоса.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3147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3639" y="521311"/>
            <a:ext cx="856895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Конструкционные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Теплоизоляционные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Акустические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 smtClean="0"/>
              <a:t>Гидроизоляционные</a:t>
            </a:r>
            <a:endParaRPr lang="ru-RU" sz="2000" dirty="0"/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Герметизирующие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ru-RU" sz="2000" dirty="0"/>
              <a:t>Отделочные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900" b="1" dirty="0" smtClean="0"/>
              <a:t>Конструкционные</a:t>
            </a:r>
            <a:r>
              <a:rPr lang="ru-RU" sz="1900" dirty="0"/>
              <a:t> материалы. Это те материалы, которые испытывают силовую нагрузку. Самые распространенные материалы - это стали, дерево и пр.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900" b="1" dirty="0"/>
              <a:t>Теплоизоляционные</a:t>
            </a:r>
            <a:r>
              <a:rPr lang="ru-RU" sz="1900" dirty="0"/>
              <a:t> материалы. </a:t>
            </a:r>
            <a:r>
              <a:rPr lang="ru-RU" sz="1900" dirty="0" smtClean="0"/>
              <a:t>Эти </a:t>
            </a:r>
            <a:r>
              <a:rPr lang="ru-RU" sz="1900" dirty="0"/>
              <a:t>материалы предназначены для препятствия переходу тепла из одной области в другую. </a:t>
            </a:r>
            <a:endParaRPr lang="ru-RU" sz="190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900" b="1" dirty="0" smtClean="0"/>
              <a:t>Акустические </a:t>
            </a:r>
            <a:r>
              <a:rPr lang="ru-RU" sz="1900" b="1" dirty="0"/>
              <a:t>строительные</a:t>
            </a:r>
            <a:r>
              <a:rPr lang="ru-RU" sz="1900" dirty="0"/>
              <a:t> материалы. </a:t>
            </a:r>
            <a:r>
              <a:rPr lang="ru-RU" sz="1900" dirty="0" smtClean="0"/>
              <a:t>Такие </a:t>
            </a:r>
            <a:r>
              <a:rPr lang="ru-RU" sz="1900" dirty="0"/>
              <a:t>материалы предназначены для звукоизоляции между, к примеру, двумя перегородками.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900" b="1" dirty="0"/>
              <a:t>Гидроизоляционные</a:t>
            </a:r>
            <a:r>
              <a:rPr lang="ru-RU" sz="1900" dirty="0"/>
              <a:t> материалы. Используются в основном для крыш домов. Как понятно, основное </a:t>
            </a:r>
            <a:r>
              <a:rPr lang="ru-RU" sz="1900" dirty="0" smtClean="0"/>
              <a:t>назначение </a:t>
            </a:r>
            <a:r>
              <a:rPr lang="ru-RU" sz="1900" dirty="0"/>
              <a:t>их – это недопущение воды внутрь дома.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900" b="1" dirty="0"/>
              <a:t>Герметизирующие</a:t>
            </a:r>
            <a:r>
              <a:rPr lang="ru-RU" sz="1900" dirty="0"/>
              <a:t>, используются в основном для заделки различного рода трещин, стыков между двумя объектами.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900" b="1" dirty="0"/>
              <a:t>Отделочные</a:t>
            </a:r>
            <a:r>
              <a:rPr lang="ru-RU" sz="1900" dirty="0"/>
              <a:t> материалы призваны улучшить качество основного изделия и повысить его декоративные и другие характеристики.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70684" y="44349"/>
            <a:ext cx="5658985" cy="43088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Классификация строительных материалов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www.fimip.ru/shared/projects/1857/thumb/PRJ001857_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0688"/>
            <a:ext cx="2471795" cy="168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818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696744" cy="5040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Технологические инновации в строительстве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www.stroyka.ru/upload/medialibrary/289/289d5b8cf9a62ff37a34ea2277949fe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998"/>
          <a:stretch/>
        </p:blipFill>
        <p:spPr bwMode="auto">
          <a:xfrm>
            <a:off x="201831" y="1052736"/>
            <a:ext cx="8736797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887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859216" cy="70609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Инновационные строительные материалы</a:t>
            </a: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Источник. ABARUS </a:t>
            </a:r>
            <a:r>
              <a:rPr lang="ru-RU" sz="20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Market</a:t>
            </a:r>
            <a:r>
              <a:rPr lang="ru-RU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0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Research</a:t>
            </a:r>
            <a:r>
              <a:rPr lang="ru-RU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по данным ФСГС РФ (Росстат).</a:t>
            </a:r>
          </a:p>
        </p:txBody>
      </p:sp>
      <p:pic>
        <p:nvPicPr>
          <p:cNvPr id="2050" name="Picture 2" descr="http://www.stroyka.ru/upload/medialibrary/351/351a411a86cf722421895a1a7beb89a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049"/>
          <a:stretch/>
        </p:blipFill>
        <p:spPr bwMode="auto">
          <a:xfrm>
            <a:off x="899592" y="1043859"/>
            <a:ext cx="7574598" cy="5661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49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1008112" cy="56207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Бетон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/>
              <a:t>Бето́н</a:t>
            </a:r>
            <a:r>
              <a:rPr lang="ru-RU" dirty="0"/>
              <a:t>, </a:t>
            </a:r>
            <a:r>
              <a:rPr lang="ru-RU" dirty="0" err="1"/>
              <a:t>бетониум</a:t>
            </a:r>
            <a:r>
              <a:rPr lang="ru-RU" dirty="0"/>
              <a:t> (от </a:t>
            </a:r>
            <a:r>
              <a:rPr lang="ru-RU" dirty="0">
                <a:hlinkClick r:id="rId2" tooltip="Французский язык"/>
              </a:rPr>
              <a:t>фр.</a:t>
            </a:r>
            <a:r>
              <a:rPr lang="ru-RU" dirty="0"/>
              <a:t> </a:t>
            </a:r>
            <a:r>
              <a:rPr lang="ru-RU" i="1" dirty="0" err="1"/>
              <a:t>bétonium</a:t>
            </a:r>
            <a:r>
              <a:rPr lang="ru-RU" dirty="0"/>
              <a:t>) — искусственный каменный </a:t>
            </a:r>
            <a:r>
              <a:rPr lang="ru-RU" dirty="0">
                <a:hlinkClick r:id="rId3" tooltip="Строительные материалы"/>
              </a:rPr>
              <a:t>строительный материал</a:t>
            </a:r>
            <a:r>
              <a:rPr lang="ru-RU" dirty="0"/>
              <a:t>, получаемый в результате формования и затвердевания рационально подобранной и уплотненной смеси, состоящей из вяжущего вещества (</a:t>
            </a:r>
            <a:r>
              <a:rPr lang="ru-RU" dirty="0">
                <a:hlinkClick r:id="rId4" tooltip="Цемент"/>
              </a:rPr>
              <a:t>цемент</a:t>
            </a:r>
            <a:r>
              <a:rPr lang="ru-RU" dirty="0"/>
              <a:t> или др.), крупных и мелких заполнителей, воды. В ряде случаев может содержать специальные добавки, а также отсутствовать вода (например в </a:t>
            </a:r>
            <a:r>
              <a:rPr lang="ru-RU" dirty="0">
                <a:hlinkClick r:id="rId5" tooltip="Асфальтобетон"/>
              </a:rPr>
              <a:t>асфальтобетоне</a:t>
            </a:r>
            <a:r>
              <a:rPr lang="ru-RU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402578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88640"/>
            <a:ext cx="2808312" cy="4900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Прозрачный бетон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25364"/>
            <a:ext cx="8496944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sz="1900" dirty="0"/>
              <a:t>Создателем прозрачного бетона является А. </a:t>
            </a:r>
            <a:r>
              <a:rPr lang="ru-RU" sz="1900" dirty="0" err="1"/>
              <a:t>Лошонци</a:t>
            </a:r>
            <a:r>
              <a:rPr lang="ru-RU" sz="1900" dirty="0"/>
              <a:t>. Он открыл собственную компанию и занялся изготовлением прозрачного бетона в больших объемах. Еще один термин, который применяется для обозначения прозрачного бетона – </a:t>
            </a:r>
            <a:r>
              <a:rPr lang="ru-RU" sz="1900" dirty="0" err="1"/>
              <a:t>литрокон</a:t>
            </a:r>
            <a:r>
              <a:rPr lang="ru-RU" sz="1900" dirty="0"/>
              <a:t>. Есть и третье название — </a:t>
            </a:r>
            <a:r>
              <a:rPr lang="ru-RU" sz="1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люцем</a:t>
            </a:r>
            <a:r>
              <a:rPr lang="ru-RU" sz="1900" dirty="0"/>
              <a:t> – сочетание мелкого зернистого бетона и стекловолокон. Это такой тип композиционного бетона, что пропускает сквозь себя свет, оставаясь при этом по свойствам обычным бетоном.</a:t>
            </a:r>
          </a:p>
        </p:txBody>
      </p:sp>
      <p:pic>
        <p:nvPicPr>
          <p:cNvPr id="3074" name="Picture 2" descr="Прозрачный бетон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2736305" cy="2052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Прозрачный бетон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35805"/>
            <a:ext cx="2505494" cy="2505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8" name="Picture 6" descr="Прозрачный бетон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9712" y="3140968"/>
            <a:ext cx="2857500" cy="2324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457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Гидроизоляционный материал «РИФ»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36712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dirty="0" smtClean="0"/>
              <a:t>Эффективный</a:t>
            </a:r>
            <a:r>
              <a:rPr lang="ru-RU" dirty="0"/>
              <a:t>, уникальный и высококачественный, экологически чистый </a:t>
            </a:r>
            <a:r>
              <a:rPr lang="ru-RU" dirty="0" err="1"/>
              <a:t>нанополимерминеральный</a:t>
            </a:r>
            <a:r>
              <a:rPr lang="ru-RU" dirty="0"/>
              <a:t> гидроизоляционный материал «РИФ», полученный в результате применения отечественных технологий, основной особенностью которого, является способность микрочастиц увеличиваться в десятки раз при соприкосновении с жидкостями, а при высыхании, обратимость его в первоначальное состояние</a:t>
            </a:r>
            <a:r>
              <a:rPr lang="ru-RU" dirty="0" smtClean="0"/>
              <a:t>.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dirty="0" smtClean="0"/>
              <a:t>Материал </a:t>
            </a:r>
            <a:r>
              <a:rPr lang="ru-RU" dirty="0"/>
              <a:t>«IZO-РИФ» предназначен для гидроизоляции фундаментов и стен зданий и сооружений. При соблюдении технологии применения, материал «IZO-РИФ» создаст надежный барьер между фундаментом и грунтовыми водами, как для промышленных так и для жилых зданий</a:t>
            </a:r>
            <a:r>
              <a:rPr lang="ru-RU" dirty="0" smtClean="0"/>
              <a:t>.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dirty="0" smtClean="0"/>
              <a:t>Чрезвычайно </a:t>
            </a:r>
            <a:r>
              <a:rPr lang="ru-RU" dirty="0"/>
              <a:t>своевременна и актуальна возможность приготовления из сухой смеси «IZO-РИФ» гидроизоляционной пасты, для ремонта и ликвидации протечек в действующих инженерных конструкциях и сооружениях (метро, тоннели, подземные резервуары и т.д.) методом нагнетания за обделочное пространство</a:t>
            </a:r>
            <a:r>
              <a:rPr lang="ru-RU" dirty="0" smtClean="0"/>
              <a:t>.</a:t>
            </a:r>
          </a:p>
          <a:p>
            <a:pPr marL="285750" indent="-285750" algn="just">
              <a:buBlip>
                <a:blip r:embed="rId2"/>
              </a:buBlip>
            </a:pPr>
            <a:r>
              <a:rPr lang="ru-RU" dirty="0" smtClean="0"/>
              <a:t>Материал </a:t>
            </a:r>
            <a:r>
              <a:rPr lang="ru-RU" dirty="0"/>
              <a:t>«IZO-РИФ» применяется для гидроизоляции дна и стенок водохранилищ, каналов, дамб, бассейнов, водоемов, резервуаров. Представляет особый интерес возможность использования композита «IZO-РИФ» для быстрого возведения временных дамб или иных защитных устройств, остро необходимых во время весенних паводков или при наводнениях, применив его в специально расфасованных мешках по 25-50кг.</a:t>
            </a:r>
          </a:p>
        </p:txBody>
      </p:sp>
    </p:spTree>
    <p:extLst>
      <p:ext uri="{BB962C8B-B14F-4D97-AF65-F5344CB8AC3E}">
        <p14:creationId xmlns:p14="http://schemas.microsoft.com/office/powerpoint/2010/main" xmlns="" val="239956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Полимочевина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08720"/>
            <a:ext cx="842493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sz="18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Полимочевина</a:t>
            </a:r>
            <a:r>
              <a:rPr lang="ru-RU" sz="1850" dirty="0"/>
              <a:t> уникальное по универсальности покрытие. Она может быть использована для  гидроизоляции, защиты от абразивного износа и в качестве финишного покрытия. </a:t>
            </a:r>
            <a:endParaRPr lang="ru-RU" sz="1850" dirty="0" smtClean="0"/>
          </a:p>
          <a:p>
            <a:pPr marL="285750" indent="-285750" algn="just">
              <a:buBlip>
                <a:blip r:embed="rId2"/>
              </a:buBlip>
            </a:pPr>
            <a:r>
              <a:rPr lang="ru-RU" sz="1850" dirty="0"/>
              <a:t>Впервые полимочевина упоминается в технической литературе 80-х годов 20 века. Тогда специалисты компании </a:t>
            </a:r>
            <a:r>
              <a:rPr lang="ru-RU" sz="1850" dirty="0" err="1"/>
              <a:t>Texaco</a:t>
            </a:r>
            <a:r>
              <a:rPr lang="ru-RU" sz="1850" dirty="0"/>
              <a:t> </a:t>
            </a:r>
            <a:r>
              <a:rPr lang="ru-RU" sz="1850" dirty="0" err="1"/>
              <a:t>Chemical</a:t>
            </a:r>
            <a:r>
              <a:rPr lang="ru-RU" sz="1850" dirty="0"/>
              <a:t>, развивая технологию RIM (реакционное инжекционное формование), которая и по сегодняшний день активно применяется в автомобилестроении при производстве крупногабаритных </a:t>
            </a:r>
            <a:r>
              <a:rPr lang="ru-RU" sz="1850" dirty="0" smtClean="0"/>
              <a:t>деталей. В </a:t>
            </a:r>
            <a:r>
              <a:rPr lang="ru-RU" sz="1850" dirty="0"/>
              <a:t>дальнейшем специалисты этой компании разработали систему применения новой химической технологии в совершенно иной области - напыления полимерных покрытий.  В течении нескольких лет продолжалась серьёзная работа по усовершенствованию химической формулы продукта, создания соответствующего оборудования и устранения выявляемых опытным путём недостатков. Новый полимер получил название «полимочевина» (</a:t>
            </a:r>
            <a:r>
              <a:rPr lang="ru-RU" sz="1850" dirty="0" err="1"/>
              <a:t>polyurea</a:t>
            </a:r>
            <a:r>
              <a:rPr lang="ru-RU" sz="1850" dirty="0"/>
              <a:t>), а новая технология - «напыляемые полимочевинные </a:t>
            </a:r>
            <a:r>
              <a:rPr lang="ru-RU" sz="1850" dirty="0" err="1"/>
              <a:t>эластомерные</a:t>
            </a:r>
            <a:r>
              <a:rPr lang="ru-RU" sz="1850" dirty="0"/>
              <a:t> покрытия» (</a:t>
            </a:r>
            <a:r>
              <a:rPr lang="ru-RU" sz="1850" dirty="0" err="1"/>
              <a:t>spray</a:t>
            </a:r>
            <a:r>
              <a:rPr lang="ru-RU" sz="1850" dirty="0"/>
              <a:t> </a:t>
            </a:r>
            <a:r>
              <a:rPr lang="ru-RU" sz="1850" dirty="0" err="1"/>
              <a:t>polyurea</a:t>
            </a:r>
            <a:r>
              <a:rPr lang="ru-RU" sz="1850" dirty="0"/>
              <a:t> </a:t>
            </a:r>
            <a:r>
              <a:rPr lang="ru-RU" sz="1850" dirty="0" err="1"/>
              <a:t>elastomer</a:t>
            </a:r>
            <a:r>
              <a:rPr lang="ru-RU" sz="1850" dirty="0"/>
              <a:t> </a:t>
            </a:r>
            <a:r>
              <a:rPr lang="ru-RU" sz="1850" dirty="0" err="1"/>
              <a:t>coatings</a:t>
            </a:r>
            <a:r>
              <a:rPr lang="ru-RU" sz="1850" dirty="0"/>
              <a:t>).</a:t>
            </a:r>
            <a:endParaRPr lang="ru-RU" sz="1850" dirty="0" smtClean="0"/>
          </a:p>
          <a:p>
            <a:pPr marL="285750" indent="-285750" algn="just">
              <a:buBlip>
                <a:blip r:embed="rId2"/>
              </a:buBlip>
            </a:pPr>
            <a:r>
              <a:rPr lang="ru-RU" sz="18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Полимочевина</a:t>
            </a:r>
            <a:r>
              <a:rPr lang="ru-RU" sz="1850" dirty="0" smtClean="0"/>
              <a:t> </a:t>
            </a:r>
            <a:r>
              <a:rPr lang="ru-RU" sz="1850" dirty="0"/>
              <a:t>- представляет собой монолитное </a:t>
            </a:r>
            <a:r>
              <a:rPr lang="ru-RU" sz="1850" dirty="0" err="1"/>
              <a:t>эластомерное</a:t>
            </a:r>
            <a:r>
              <a:rPr lang="ru-RU" sz="1850" dirty="0"/>
              <a:t> толстослойное покрытие в виде пленки, образующейся в результате напыления двухкомпонентной </a:t>
            </a:r>
            <a:r>
              <a:rPr lang="ru-RU" sz="1850" dirty="0" err="1"/>
              <a:t>высокореактивной</a:t>
            </a:r>
            <a:r>
              <a:rPr lang="ru-RU" sz="1850" dirty="0"/>
              <a:t> системы на различные поверхности.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63568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188640"/>
            <a:ext cx="1512168" cy="418058"/>
          </a:xfrm>
        </p:spPr>
        <p:txBody>
          <a:bodyPr>
            <a:normAutofit fontScale="90000"/>
          </a:bodyPr>
          <a:lstStyle/>
          <a:p>
            <a:r>
              <a:rPr lang="ru-RU" sz="25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Эковата</a:t>
            </a:r>
            <a:endParaRPr lang="ru-RU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6065" y="62068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2"/>
              </a:buBlip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ЭКОВАТА</a:t>
            </a:r>
            <a:r>
              <a:rPr lang="ru-RU" dirty="0"/>
              <a:t> представляет собой рыхлый, легкий теплозвукоизоляционный материал, состоящий на 81% из целлюлозного волокна и на 19% из специальных добавок: антисептиков (борной кислоты) и антипиренов (буры). Ее не едят мыши и крысы, она не поддерживает горение, не боится попадания влаги и после высыхания сохраняет все свои свойства. </a:t>
            </a:r>
            <a:r>
              <a:rPr lang="ru-RU" dirty="0" smtClean="0"/>
              <a:t>Она </a:t>
            </a:r>
            <a:r>
              <a:rPr lang="ru-RU" dirty="0"/>
              <a:t>не требует наличия пароизоляционных пленок.</a:t>
            </a:r>
          </a:p>
        </p:txBody>
      </p:sp>
      <p:pic>
        <p:nvPicPr>
          <p:cNvPr id="4098" name="Picture 2" descr="http://vk-stroykarkas.ru/%D1%8D%D0%BA%D0%BE%D0%B2%D0%B0%D1%82%D0%B0.%D1%84%D0%BE%D1%82%D0%B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75014"/>
            <a:ext cx="3810000" cy="2962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ecovata.net/files/1268229041_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9716" y="2156494"/>
            <a:ext cx="4043707" cy="3097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229200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sz="1600" dirty="0"/>
              <a:t>В настоящее время целлюлозное утепление популярно в США, Канаде, ряде европейских стран, набирает популярность в Японии и других странах азиатского бассейна. В Финляндии, стране с 5-миллионным населением, производство утеплителя составляет 25 000 тонн в год (это более 1 млн м² изолированных помещений) — доля </a:t>
            </a:r>
            <a:r>
              <a:rPr lang="ru-RU" sz="1600" dirty="0" err="1"/>
              <a:t>эковаты</a:t>
            </a:r>
            <a:r>
              <a:rPr lang="ru-RU" sz="1600" dirty="0"/>
              <a:t> на рынке утеплителей для индивидуального строительства доходит до 70 %. В США только в </a:t>
            </a:r>
            <a:r>
              <a:rPr lang="ru-RU" sz="1600" dirty="0">
                <a:hlinkClick r:id="rId5" tooltip="2005 год"/>
              </a:rPr>
              <a:t>2005 году</a:t>
            </a:r>
            <a:r>
              <a:rPr lang="ru-RU" sz="1600" dirty="0"/>
              <a:t> более 340 000 зданий было построено с применением целлюлозного утеплителя.</a:t>
            </a:r>
          </a:p>
        </p:txBody>
      </p:sp>
    </p:spTree>
    <p:extLst>
      <p:ext uri="{BB962C8B-B14F-4D97-AF65-F5344CB8AC3E}">
        <p14:creationId xmlns:p14="http://schemas.microsoft.com/office/powerpoint/2010/main" xmlns="" val="42595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616</Words>
  <Application>Microsoft Office PowerPoint</Application>
  <PresentationFormat>On-screen Show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Тема Office</vt:lpstr>
      <vt:lpstr>Инновационные строительные материалы</vt:lpstr>
      <vt:lpstr>Slide 2</vt:lpstr>
      <vt:lpstr>Технологические инновации в строительстве</vt:lpstr>
      <vt:lpstr>Инновационные строительные материалы Источник. ABARUS Market Research по данным ФСГС РФ (Росстат).</vt:lpstr>
      <vt:lpstr>Бетон</vt:lpstr>
      <vt:lpstr>Прозрачный бетон</vt:lpstr>
      <vt:lpstr>Гидроизоляционный материал «РИФ»</vt:lpstr>
      <vt:lpstr>Полимочевина</vt:lpstr>
      <vt:lpstr>Эковата</vt:lpstr>
      <vt:lpstr>Многокомпонентные полимерные жидкие теплоизоляционные покрытия</vt:lpstr>
      <vt:lpstr>Самоочищающаяся фасадная краска</vt:lpstr>
      <vt:lpstr>Slide 12</vt:lpstr>
    </vt:vector>
  </TitlesOfParts>
  <Company>ГОУ ВПО СГТУ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Инновационные строительные материалы</dc:title>
  <dc:creator>Тимохин Денис Константинович</dc:creator>
  <cp:lastModifiedBy>Windows User</cp:lastModifiedBy>
  <cp:revision>14</cp:revision>
  <dcterms:created xsi:type="dcterms:W3CDTF">2013-02-27T04:31:34Z</dcterms:created>
  <dcterms:modified xsi:type="dcterms:W3CDTF">2018-02-06T05:13:05Z</dcterms:modified>
</cp:coreProperties>
</file>