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15"/>
  </p:notesMasterIdLst>
  <p:sldIdLst>
    <p:sldId id="345" r:id="rId6"/>
    <p:sldId id="349" r:id="rId7"/>
    <p:sldId id="350" r:id="rId8"/>
    <p:sldId id="319" r:id="rId9"/>
    <p:sldId id="320" r:id="rId10"/>
    <p:sldId id="321" r:id="rId11"/>
    <p:sldId id="346" r:id="rId12"/>
    <p:sldId id="347" r:id="rId13"/>
    <p:sldId id="34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53E"/>
    <a:srgbClr val="883230"/>
    <a:srgbClr val="351413"/>
    <a:srgbClr val="642F04"/>
    <a:srgbClr val="212911"/>
    <a:srgbClr val="1A210D"/>
    <a:srgbClr val="460046"/>
    <a:srgbClr val="800080"/>
    <a:srgbClr val="AE5DFF"/>
    <a:srgbClr val="D4D3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337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665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665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68324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94049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06133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33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33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33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011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984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492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785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923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593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0915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292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857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149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5478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1029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3652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3218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44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1129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4333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850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4157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5885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805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3625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8702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8756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8421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639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165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05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9140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601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6940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250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9997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313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668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8900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294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214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5732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1494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9561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0164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085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379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234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44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3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14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93324" y="3717032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38" name="docshapegroup1"/>
          <p:cNvGrpSpPr>
            <a:grpSpLocks/>
          </p:cNvGrpSpPr>
          <p:nvPr/>
        </p:nvGrpSpPr>
        <p:grpSpPr bwMode="auto">
          <a:xfrm>
            <a:off x="64843" y="1"/>
            <a:ext cx="9035878" cy="6182238"/>
            <a:chOff x="0" y="799"/>
            <a:chExt cx="16931" cy="9887"/>
          </a:xfrm>
        </p:grpSpPr>
        <p:pic>
          <p:nvPicPr>
            <p:cNvPr id="1064" name="docshap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" y="799"/>
              <a:ext cx="5809" cy="9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9" name="docshape3"/>
            <p:cNvSpPr>
              <a:spLocks noChangeArrowheads="1"/>
            </p:cNvSpPr>
            <p:nvPr/>
          </p:nvSpPr>
          <p:spPr bwMode="auto">
            <a:xfrm>
              <a:off x="5547" y="799"/>
              <a:ext cx="11384" cy="9473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docshape4"/>
            <p:cNvSpPr>
              <a:spLocks noChangeArrowheads="1"/>
            </p:cNvSpPr>
            <p:nvPr/>
          </p:nvSpPr>
          <p:spPr bwMode="auto">
            <a:xfrm>
              <a:off x="0" y="10120"/>
              <a:ext cx="372" cy="566"/>
            </a:xfrm>
            <a:prstGeom prst="rect">
              <a:avLst/>
            </a:prstGeom>
            <a:solidFill>
              <a:srgbClr val="FBE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docshape5"/>
            <p:cNvSpPr>
              <a:spLocks/>
            </p:cNvSpPr>
            <p:nvPr/>
          </p:nvSpPr>
          <p:spPr bwMode="auto">
            <a:xfrm>
              <a:off x="11986" y="2328"/>
              <a:ext cx="1391" cy="1084"/>
            </a:xfrm>
            <a:custGeom>
              <a:avLst/>
              <a:gdLst>
                <a:gd name="T0" fmla="+- 0 13377 11987"/>
                <a:gd name="T1" fmla="*/ T0 w 1391"/>
                <a:gd name="T2" fmla="+- 0 2329 2329"/>
                <a:gd name="T3" fmla="*/ 2329 h 1084"/>
                <a:gd name="T4" fmla="+- 0 12528 11987"/>
                <a:gd name="T5" fmla="*/ T4 w 1391"/>
                <a:gd name="T6" fmla="+- 0 2329 2329"/>
                <a:gd name="T7" fmla="*/ 2329 h 1084"/>
                <a:gd name="T8" fmla="+- 0 11987 11987"/>
                <a:gd name="T9" fmla="*/ T8 w 1391"/>
                <a:gd name="T10" fmla="+- 0 2870 2329"/>
                <a:gd name="T11" fmla="*/ 2870 h 1084"/>
                <a:gd name="T12" fmla="+- 0 12528 11987"/>
                <a:gd name="T13" fmla="*/ T12 w 1391"/>
                <a:gd name="T14" fmla="+- 0 3412 2329"/>
                <a:gd name="T15" fmla="*/ 3412 h 1084"/>
                <a:gd name="T16" fmla="+- 0 13377 11987"/>
                <a:gd name="T17" fmla="*/ T16 w 1391"/>
                <a:gd name="T18" fmla="+- 0 3412 2329"/>
                <a:gd name="T19" fmla="*/ 3412 h 1084"/>
                <a:gd name="T20" fmla="+- 0 12836 11987"/>
                <a:gd name="T21" fmla="*/ T20 w 1391"/>
                <a:gd name="T22" fmla="+- 0 2870 2329"/>
                <a:gd name="T23" fmla="*/ 2870 h 1084"/>
                <a:gd name="T24" fmla="+- 0 13377 11987"/>
                <a:gd name="T25" fmla="*/ T24 w 1391"/>
                <a:gd name="T26" fmla="+- 0 2329 2329"/>
                <a:gd name="T27" fmla="*/ 2329 h 108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84">
                  <a:moveTo>
                    <a:pt x="1390" y="0"/>
                  </a:moveTo>
                  <a:lnTo>
                    <a:pt x="541" y="0"/>
                  </a:lnTo>
                  <a:lnTo>
                    <a:pt x="0" y="541"/>
                  </a:lnTo>
                  <a:lnTo>
                    <a:pt x="541" y="1083"/>
                  </a:lnTo>
                  <a:lnTo>
                    <a:pt x="1390" y="1083"/>
                  </a:lnTo>
                  <a:lnTo>
                    <a:pt x="849" y="541"/>
                  </a:lnTo>
                  <a:lnTo>
                    <a:pt x="1390" y="0"/>
                  </a:lnTo>
                  <a:close/>
                </a:path>
              </a:pathLst>
            </a:custGeom>
            <a:solidFill>
              <a:srgbClr val="FBE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2" name="docshape6"/>
            <p:cNvSpPr>
              <a:spLocks/>
            </p:cNvSpPr>
            <p:nvPr/>
          </p:nvSpPr>
          <p:spPr bwMode="auto">
            <a:xfrm>
              <a:off x="11986" y="2328"/>
              <a:ext cx="1391" cy="1084"/>
            </a:xfrm>
            <a:custGeom>
              <a:avLst/>
              <a:gdLst>
                <a:gd name="T0" fmla="+- 0 13377 11987"/>
                <a:gd name="T1" fmla="*/ T0 w 1391"/>
                <a:gd name="T2" fmla="+- 0 2329 2329"/>
                <a:gd name="T3" fmla="*/ 2329 h 1084"/>
                <a:gd name="T4" fmla="+- 0 12528 11987"/>
                <a:gd name="T5" fmla="*/ T4 w 1391"/>
                <a:gd name="T6" fmla="+- 0 2329 2329"/>
                <a:gd name="T7" fmla="*/ 2329 h 1084"/>
                <a:gd name="T8" fmla="+- 0 11987 11987"/>
                <a:gd name="T9" fmla="*/ T8 w 1391"/>
                <a:gd name="T10" fmla="+- 0 2870 2329"/>
                <a:gd name="T11" fmla="*/ 2870 h 1084"/>
                <a:gd name="T12" fmla="+- 0 12528 11987"/>
                <a:gd name="T13" fmla="*/ T12 w 1391"/>
                <a:gd name="T14" fmla="+- 0 3412 2329"/>
                <a:gd name="T15" fmla="*/ 3412 h 1084"/>
                <a:gd name="T16" fmla="+- 0 13377 11987"/>
                <a:gd name="T17" fmla="*/ T16 w 1391"/>
                <a:gd name="T18" fmla="+- 0 3412 2329"/>
                <a:gd name="T19" fmla="*/ 3412 h 1084"/>
                <a:gd name="T20" fmla="+- 0 12836 11987"/>
                <a:gd name="T21" fmla="*/ T20 w 1391"/>
                <a:gd name="T22" fmla="+- 0 2870 2329"/>
                <a:gd name="T23" fmla="*/ 2870 h 1084"/>
                <a:gd name="T24" fmla="+- 0 13377 11987"/>
                <a:gd name="T25" fmla="*/ T24 w 1391"/>
                <a:gd name="T26" fmla="+- 0 2329 2329"/>
                <a:gd name="T27" fmla="*/ 2329 h 108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84">
                  <a:moveTo>
                    <a:pt x="1390" y="0"/>
                  </a:moveTo>
                  <a:lnTo>
                    <a:pt x="541" y="0"/>
                  </a:lnTo>
                  <a:lnTo>
                    <a:pt x="0" y="541"/>
                  </a:lnTo>
                  <a:lnTo>
                    <a:pt x="541" y="1083"/>
                  </a:lnTo>
                  <a:lnTo>
                    <a:pt x="1390" y="1083"/>
                  </a:lnTo>
                  <a:lnTo>
                    <a:pt x="849" y="541"/>
                  </a:lnTo>
                  <a:lnTo>
                    <a:pt x="1390" y="0"/>
                  </a:lnTo>
                  <a:close/>
                </a:path>
              </a:pathLst>
            </a:custGeom>
            <a:noFill/>
            <a:ln w="15149">
              <a:solidFill>
                <a:srgbClr val="FBE3B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3" name="docshape7"/>
            <p:cNvSpPr>
              <a:spLocks/>
            </p:cNvSpPr>
            <p:nvPr/>
          </p:nvSpPr>
          <p:spPr bwMode="auto">
            <a:xfrm>
              <a:off x="12841" y="2324"/>
              <a:ext cx="1391" cy="1083"/>
            </a:xfrm>
            <a:custGeom>
              <a:avLst/>
              <a:gdLst>
                <a:gd name="T0" fmla="+- 0 14232 12841"/>
                <a:gd name="T1" fmla="*/ T0 w 1391"/>
                <a:gd name="T2" fmla="+- 0 2324 2324"/>
                <a:gd name="T3" fmla="*/ 2324 h 1083"/>
                <a:gd name="T4" fmla="+- 0 13382 12841"/>
                <a:gd name="T5" fmla="*/ T4 w 1391"/>
                <a:gd name="T6" fmla="+- 0 2324 2324"/>
                <a:gd name="T7" fmla="*/ 2324 h 1083"/>
                <a:gd name="T8" fmla="+- 0 12841 12841"/>
                <a:gd name="T9" fmla="*/ T8 w 1391"/>
                <a:gd name="T10" fmla="+- 0 2865 2324"/>
                <a:gd name="T11" fmla="*/ 2865 h 1083"/>
                <a:gd name="T12" fmla="+- 0 13382 12841"/>
                <a:gd name="T13" fmla="*/ T12 w 1391"/>
                <a:gd name="T14" fmla="+- 0 3406 2324"/>
                <a:gd name="T15" fmla="*/ 3406 h 1083"/>
                <a:gd name="T16" fmla="+- 0 14232 12841"/>
                <a:gd name="T17" fmla="*/ T16 w 1391"/>
                <a:gd name="T18" fmla="+- 0 3406 2324"/>
                <a:gd name="T19" fmla="*/ 3406 h 1083"/>
                <a:gd name="T20" fmla="+- 0 13691 12841"/>
                <a:gd name="T21" fmla="*/ T20 w 1391"/>
                <a:gd name="T22" fmla="+- 0 2865 2324"/>
                <a:gd name="T23" fmla="*/ 2865 h 1083"/>
                <a:gd name="T24" fmla="+- 0 14232 12841"/>
                <a:gd name="T25" fmla="*/ T24 w 1391"/>
                <a:gd name="T26" fmla="+- 0 2324 2324"/>
                <a:gd name="T27" fmla="*/ 2324 h 108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83">
                  <a:moveTo>
                    <a:pt x="1391" y="0"/>
                  </a:moveTo>
                  <a:lnTo>
                    <a:pt x="541" y="0"/>
                  </a:lnTo>
                  <a:lnTo>
                    <a:pt x="0" y="541"/>
                  </a:lnTo>
                  <a:lnTo>
                    <a:pt x="541" y="1082"/>
                  </a:lnTo>
                  <a:lnTo>
                    <a:pt x="1391" y="1082"/>
                  </a:lnTo>
                  <a:lnTo>
                    <a:pt x="850" y="541"/>
                  </a:lnTo>
                  <a:lnTo>
                    <a:pt x="1391" y="0"/>
                  </a:lnTo>
                  <a:close/>
                </a:path>
              </a:pathLst>
            </a:custGeom>
            <a:solidFill>
              <a:srgbClr val="F7B9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4" name="docshape8"/>
            <p:cNvSpPr>
              <a:spLocks/>
            </p:cNvSpPr>
            <p:nvPr/>
          </p:nvSpPr>
          <p:spPr bwMode="auto">
            <a:xfrm>
              <a:off x="12841" y="2324"/>
              <a:ext cx="1391" cy="1083"/>
            </a:xfrm>
            <a:custGeom>
              <a:avLst/>
              <a:gdLst>
                <a:gd name="T0" fmla="+- 0 14232 12841"/>
                <a:gd name="T1" fmla="*/ T0 w 1391"/>
                <a:gd name="T2" fmla="+- 0 2324 2324"/>
                <a:gd name="T3" fmla="*/ 2324 h 1083"/>
                <a:gd name="T4" fmla="+- 0 13382 12841"/>
                <a:gd name="T5" fmla="*/ T4 w 1391"/>
                <a:gd name="T6" fmla="+- 0 2324 2324"/>
                <a:gd name="T7" fmla="*/ 2324 h 1083"/>
                <a:gd name="T8" fmla="+- 0 12841 12841"/>
                <a:gd name="T9" fmla="*/ T8 w 1391"/>
                <a:gd name="T10" fmla="+- 0 2865 2324"/>
                <a:gd name="T11" fmla="*/ 2865 h 1083"/>
                <a:gd name="T12" fmla="+- 0 13382 12841"/>
                <a:gd name="T13" fmla="*/ T12 w 1391"/>
                <a:gd name="T14" fmla="+- 0 3406 2324"/>
                <a:gd name="T15" fmla="*/ 3406 h 1083"/>
                <a:gd name="T16" fmla="+- 0 14232 12841"/>
                <a:gd name="T17" fmla="*/ T16 w 1391"/>
                <a:gd name="T18" fmla="+- 0 3406 2324"/>
                <a:gd name="T19" fmla="*/ 3406 h 1083"/>
                <a:gd name="T20" fmla="+- 0 13691 12841"/>
                <a:gd name="T21" fmla="*/ T20 w 1391"/>
                <a:gd name="T22" fmla="+- 0 2865 2324"/>
                <a:gd name="T23" fmla="*/ 2865 h 1083"/>
                <a:gd name="T24" fmla="+- 0 14232 12841"/>
                <a:gd name="T25" fmla="*/ T24 w 1391"/>
                <a:gd name="T26" fmla="+- 0 2324 2324"/>
                <a:gd name="T27" fmla="*/ 2324 h 108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83">
                  <a:moveTo>
                    <a:pt x="1391" y="0"/>
                  </a:moveTo>
                  <a:lnTo>
                    <a:pt x="541" y="0"/>
                  </a:lnTo>
                  <a:lnTo>
                    <a:pt x="0" y="541"/>
                  </a:lnTo>
                  <a:lnTo>
                    <a:pt x="541" y="1082"/>
                  </a:lnTo>
                  <a:lnTo>
                    <a:pt x="1391" y="1082"/>
                  </a:lnTo>
                  <a:lnTo>
                    <a:pt x="850" y="541"/>
                  </a:lnTo>
                  <a:lnTo>
                    <a:pt x="1391" y="0"/>
                  </a:lnTo>
                  <a:close/>
                </a:path>
              </a:pathLst>
            </a:custGeom>
            <a:noFill/>
            <a:ln w="15149">
              <a:solidFill>
                <a:srgbClr val="F7B9B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7" name="docshape9"/>
            <p:cNvSpPr>
              <a:spLocks/>
            </p:cNvSpPr>
            <p:nvPr/>
          </p:nvSpPr>
          <p:spPr bwMode="auto">
            <a:xfrm>
              <a:off x="13704" y="2312"/>
              <a:ext cx="1391" cy="1103"/>
            </a:xfrm>
            <a:custGeom>
              <a:avLst/>
              <a:gdLst>
                <a:gd name="T0" fmla="+- 0 15096 13705"/>
                <a:gd name="T1" fmla="*/ T0 w 1391"/>
                <a:gd name="T2" fmla="+- 0 2313 2313"/>
                <a:gd name="T3" fmla="*/ 2313 h 1103"/>
                <a:gd name="T4" fmla="+- 0 14256 13705"/>
                <a:gd name="T5" fmla="*/ T4 w 1391"/>
                <a:gd name="T6" fmla="+- 0 2313 2313"/>
                <a:gd name="T7" fmla="*/ 2313 h 1103"/>
                <a:gd name="T8" fmla="+- 0 13705 13705"/>
                <a:gd name="T9" fmla="*/ T8 w 1391"/>
                <a:gd name="T10" fmla="+- 0 2864 2313"/>
                <a:gd name="T11" fmla="*/ 2864 h 1103"/>
                <a:gd name="T12" fmla="+- 0 14256 13705"/>
                <a:gd name="T13" fmla="*/ T12 w 1391"/>
                <a:gd name="T14" fmla="+- 0 3416 2313"/>
                <a:gd name="T15" fmla="*/ 3416 h 1103"/>
                <a:gd name="T16" fmla="+- 0 15096 13705"/>
                <a:gd name="T17" fmla="*/ T16 w 1391"/>
                <a:gd name="T18" fmla="+- 0 3416 2313"/>
                <a:gd name="T19" fmla="*/ 3416 h 1103"/>
                <a:gd name="T20" fmla="+- 0 14544 13705"/>
                <a:gd name="T21" fmla="*/ T20 w 1391"/>
                <a:gd name="T22" fmla="+- 0 2864 2313"/>
                <a:gd name="T23" fmla="*/ 2864 h 1103"/>
                <a:gd name="T24" fmla="+- 0 15096 13705"/>
                <a:gd name="T25" fmla="*/ T24 w 1391"/>
                <a:gd name="T26" fmla="+- 0 2313 2313"/>
                <a:gd name="T27" fmla="*/ 2313 h 11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103">
                  <a:moveTo>
                    <a:pt x="1391" y="0"/>
                  </a:moveTo>
                  <a:lnTo>
                    <a:pt x="551" y="0"/>
                  </a:lnTo>
                  <a:lnTo>
                    <a:pt x="0" y="551"/>
                  </a:lnTo>
                  <a:lnTo>
                    <a:pt x="551" y="1103"/>
                  </a:lnTo>
                  <a:lnTo>
                    <a:pt x="1391" y="1103"/>
                  </a:lnTo>
                  <a:lnTo>
                    <a:pt x="839" y="551"/>
                  </a:lnTo>
                  <a:lnTo>
                    <a:pt x="1391" y="0"/>
                  </a:lnTo>
                  <a:close/>
                </a:path>
              </a:pathLst>
            </a:custGeom>
            <a:solidFill>
              <a:srgbClr val="F99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8" name="docshape10"/>
            <p:cNvSpPr>
              <a:spLocks/>
            </p:cNvSpPr>
            <p:nvPr/>
          </p:nvSpPr>
          <p:spPr bwMode="auto">
            <a:xfrm>
              <a:off x="13704" y="2312"/>
              <a:ext cx="1391" cy="1103"/>
            </a:xfrm>
            <a:custGeom>
              <a:avLst/>
              <a:gdLst>
                <a:gd name="T0" fmla="+- 0 15096 13705"/>
                <a:gd name="T1" fmla="*/ T0 w 1391"/>
                <a:gd name="T2" fmla="+- 0 2313 2313"/>
                <a:gd name="T3" fmla="*/ 2313 h 1103"/>
                <a:gd name="T4" fmla="+- 0 14256 13705"/>
                <a:gd name="T5" fmla="*/ T4 w 1391"/>
                <a:gd name="T6" fmla="+- 0 2313 2313"/>
                <a:gd name="T7" fmla="*/ 2313 h 1103"/>
                <a:gd name="T8" fmla="+- 0 13705 13705"/>
                <a:gd name="T9" fmla="*/ T8 w 1391"/>
                <a:gd name="T10" fmla="+- 0 2864 2313"/>
                <a:gd name="T11" fmla="*/ 2864 h 1103"/>
                <a:gd name="T12" fmla="+- 0 14256 13705"/>
                <a:gd name="T13" fmla="*/ T12 w 1391"/>
                <a:gd name="T14" fmla="+- 0 3416 2313"/>
                <a:gd name="T15" fmla="*/ 3416 h 1103"/>
                <a:gd name="T16" fmla="+- 0 15096 13705"/>
                <a:gd name="T17" fmla="*/ T16 w 1391"/>
                <a:gd name="T18" fmla="+- 0 3416 2313"/>
                <a:gd name="T19" fmla="*/ 3416 h 1103"/>
                <a:gd name="T20" fmla="+- 0 14544 13705"/>
                <a:gd name="T21" fmla="*/ T20 w 1391"/>
                <a:gd name="T22" fmla="+- 0 2864 2313"/>
                <a:gd name="T23" fmla="*/ 2864 h 1103"/>
                <a:gd name="T24" fmla="+- 0 15096 13705"/>
                <a:gd name="T25" fmla="*/ T24 w 1391"/>
                <a:gd name="T26" fmla="+- 0 2313 2313"/>
                <a:gd name="T27" fmla="*/ 2313 h 11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103">
                  <a:moveTo>
                    <a:pt x="1391" y="0"/>
                  </a:moveTo>
                  <a:lnTo>
                    <a:pt x="551" y="0"/>
                  </a:lnTo>
                  <a:lnTo>
                    <a:pt x="0" y="551"/>
                  </a:lnTo>
                  <a:lnTo>
                    <a:pt x="551" y="1103"/>
                  </a:lnTo>
                  <a:lnTo>
                    <a:pt x="1391" y="1103"/>
                  </a:lnTo>
                  <a:lnTo>
                    <a:pt x="839" y="551"/>
                  </a:lnTo>
                  <a:lnTo>
                    <a:pt x="1391" y="0"/>
                  </a:lnTo>
                  <a:close/>
                </a:path>
              </a:pathLst>
            </a:custGeom>
            <a:noFill/>
            <a:ln w="5347">
              <a:solidFill>
                <a:srgbClr val="FA9FA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9" name="docshape11"/>
            <p:cNvSpPr>
              <a:spLocks/>
            </p:cNvSpPr>
            <p:nvPr/>
          </p:nvSpPr>
          <p:spPr bwMode="auto">
            <a:xfrm>
              <a:off x="14558" y="2312"/>
              <a:ext cx="1391" cy="1094"/>
            </a:xfrm>
            <a:custGeom>
              <a:avLst/>
              <a:gdLst>
                <a:gd name="T0" fmla="+- 0 15949 14558"/>
                <a:gd name="T1" fmla="*/ T0 w 1391"/>
                <a:gd name="T2" fmla="+- 0 2313 2313"/>
                <a:gd name="T3" fmla="*/ 2313 h 1094"/>
                <a:gd name="T4" fmla="+- 0 15105 14558"/>
                <a:gd name="T5" fmla="*/ T4 w 1391"/>
                <a:gd name="T6" fmla="+- 0 2313 2313"/>
                <a:gd name="T7" fmla="*/ 2313 h 1094"/>
                <a:gd name="T8" fmla="+- 0 14558 14558"/>
                <a:gd name="T9" fmla="*/ T8 w 1391"/>
                <a:gd name="T10" fmla="+- 0 2859 2313"/>
                <a:gd name="T11" fmla="*/ 2859 h 1094"/>
                <a:gd name="T12" fmla="+- 0 15105 14558"/>
                <a:gd name="T13" fmla="*/ T12 w 1391"/>
                <a:gd name="T14" fmla="+- 0 3406 2313"/>
                <a:gd name="T15" fmla="*/ 3406 h 1094"/>
                <a:gd name="T16" fmla="+- 0 15949 14558"/>
                <a:gd name="T17" fmla="*/ T16 w 1391"/>
                <a:gd name="T18" fmla="+- 0 3406 2313"/>
                <a:gd name="T19" fmla="*/ 3406 h 1094"/>
                <a:gd name="T20" fmla="+- 0 15402 14558"/>
                <a:gd name="T21" fmla="*/ T20 w 1391"/>
                <a:gd name="T22" fmla="+- 0 2859 2313"/>
                <a:gd name="T23" fmla="*/ 2859 h 1094"/>
                <a:gd name="T24" fmla="+- 0 15949 14558"/>
                <a:gd name="T25" fmla="*/ T24 w 1391"/>
                <a:gd name="T26" fmla="+- 0 2313 2313"/>
                <a:gd name="T27" fmla="*/ 2313 h 109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94">
                  <a:moveTo>
                    <a:pt x="1391" y="0"/>
                  </a:moveTo>
                  <a:lnTo>
                    <a:pt x="547" y="0"/>
                  </a:lnTo>
                  <a:lnTo>
                    <a:pt x="0" y="546"/>
                  </a:lnTo>
                  <a:lnTo>
                    <a:pt x="547" y="1093"/>
                  </a:lnTo>
                  <a:lnTo>
                    <a:pt x="1391" y="1093"/>
                  </a:lnTo>
                  <a:lnTo>
                    <a:pt x="844" y="546"/>
                  </a:lnTo>
                  <a:lnTo>
                    <a:pt x="1391" y="0"/>
                  </a:lnTo>
                  <a:close/>
                </a:path>
              </a:pathLst>
            </a:custGeom>
            <a:solidFill>
              <a:srgbClr val="A8A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0" name="docshape12"/>
            <p:cNvSpPr>
              <a:spLocks/>
            </p:cNvSpPr>
            <p:nvPr/>
          </p:nvSpPr>
          <p:spPr bwMode="auto">
            <a:xfrm>
              <a:off x="14558" y="2312"/>
              <a:ext cx="1391" cy="1094"/>
            </a:xfrm>
            <a:custGeom>
              <a:avLst/>
              <a:gdLst>
                <a:gd name="T0" fmla="+- 0 15949 14558"/>
                <a:gd name="T1" fmla="*/ T0 w 1391"/>
                <a:gd name="T2" fmla="+- 0 2313 2313"/>
                <a:gd name="T3" fmla="*/ 2313 h 1094"/>
                <a:gd name="T4" fmla="+- 0 15105 14558"/>
                <a:gd name="T5" fmla="*/ T4 w 1391"/>
                <a:gd name="T6" fmla="+- 0 2313 2313"/>
                <a:gd name="T7" fmla="*/ 2313 h 1094"/>
                <a:gd name="T8" fmla="+- 0 14558 14558"/>
                <a:gd name="T9" fmla="*/ T8 w 1391"/>
                <a:gd name="T10" fmla="+- 0 2859 2313"/>
                <a:gd name="T11" fmla="*/ 2859 h 1094"/>
                <a:gd name="T12" fmla="+- 0 15105 14558"/>
                <a:gd name="T13" fmla="*/ T12 w 1391"/>
                <a:gd name="T14" fmla="+- 0 3406 2313"/>
                <a:gd name="T15" fmla="*/ 3406 h 1094"/>
                <a:gd name="T16" fmla="+- 0 15949 14558"/>
                <a:gd name="T17" fmla="*/ T16 w 1391"/>
                <a:gd name="T18" fmla="+- 0 3406 2313"/>
                <a:gd name="T19" fmla="*/ 3406 h 1094"/>
                <a:gd name="T20" fmla="+- 0 15402 14558"/>
                <a:gd name="T21" fmla="*/ T20 w 1391"/>
                <a:gd name="T22" fmla="+- 0 2859 2313"/>
                <a:gd name="T23" fmla="*/ 2859 h 1094"/>
                <a:gd name="T24" fmla="+- 0 15949 14558"/>
                <a:gd name="T25" fmla="*/ T24 w 1391"/>
                <a:gd name="T26" fmla="+- 0 2313 2313"/>
                <a:gd name="T27" fmla="*/ 2313 h 109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94">
                  <a:moveTo>
                    <a:pt x="1391" y="0"/>
                  </a:moveTo>
                  <a:lnTo>
                    <a:pt x="547" y="0"/>
                  </a:lnTo>
                  <a:lnTo>
                    <a:pt x="0" y="546"/>
                  </a:lnTo>
                  <a:lnTo>
                    <a:pt x="547" y="1093"/>
                  </a:lnTo>
                  <a:lnTo>
                    <a:pt x="1391" y="1093"/>
                  </a:lnTo>
                  <a:lnTo>
                    <a:pt x="844" y="546"/>
                  </a:lnTo>
                  <a:lnTo>
                    <a:pt x="1391" y="0"/>
                  </a:lnTo>
                  <a:close/>
                </a:path>
              </a:pathLst>
            </a:custGeom>
            <a:noFill/>
            <a:ln w="5347">
              <a:solidFill>
                <a:srgbClr val="A8ABB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1" name="docshape13"/>
            <p:cNvSpPr>
              <a:spLocks/>
            </p:cNvSpPr>
            <p:nvPr/>
          </p:nvSpPr>
          <p:spPr bwMode="auto">
            <a:xfrm>
              <a:off x="15410" y="2320"/>
              <a:ext cx="1391" cy="1096"/>
            </a:xfrm>
            <a:custGeom>
              <a:avLst/>
              <a:gdLst>
                <a:gd name="T0" fmla="+- 0 16801 15411"/>
                <a:gd name="T1" fmla="*/ T0 w 1391"/>
                <a:gd name="T2" fmla="+- 0 2320 2320"/>
                <a:gd name="T3" fmla="*/ 2320 h 1096"/>
                <a:gd name="T4" fmla="+- 0 15959 15411"/>
                <a:gd name="T5" fmla="*/ T4 w 1391"/>
                <a:gd name="T6" fmla="+- 0 2320 2320"/>
                <a:gd name="T7" fmla="*/ 2320 h 1096"/>
                <a:gd name="T8" fmla="+- 0 15411 15411"/>
                <a:gd name="T9" fmla="*/ T8 w 1391"/>
                <a:gd name="T10" fmla="+- 0 2868 2320"/>
                <a:gd name="T11" fmla="*/ 2868 h 1096"/>
                <a:gd name="T12" fmla="+- 0 15959 15411"/>
                <a:gd name="T13" fmla="*/ T12 w 1391"/>
                <a:gd name="T14" fmla="+- 0 3416 2320"/>
                <a:gd name="T15" fmla="*/ 3416 h 1096"/>
                <a:gd name="T16" fmla="+- 0 16801 15411"/>
                <a:gd name="T17" fmla="*/ T16 w 1391"/>
                <a:gd name="T18" fmla="+- 0 3416 2320"/>
                <a:gd name="T19" fmla="*/ 3416 h 1096"/>
                <a:gd name="T20" fmla="+- 0 16253 15411"/>
                <a:gd name="T21" fmla="*/ T20 w 1391"/>
                <a:gd name="T22" fmla="+- 0 2868 2320"/>
                <a:gd name="T23" fmla="*/ 2868 h 1096"/>
                <a:gd name="T24" fmla="+- 0 16801 15411"/>
                <a:gd name="T25" fmla="*/ T24 w 1391"/>
                <a:gd name="T26" fmla="+- 0 2320 2320"/>
                <a:gd name="T27" fmla="*/ 2320 h 10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96">
                  <a:moveTo>
                    <a:pt x="1390" y="0"/>
                  </a:moveTo>
                  <a:lnTo>
                    <a:pt x="548" y="0"/>
                  </a:lnTo>
                  <a:lnTo>
                    <a:pt x="0" y="548"/>
                  </a:lnTo>
                  <a:lnTo>
                    <a:pt x="548" y="1096"/>
                  </a:lnTo>
                  <a:lnTo>
                    <a:pt x="1390" y="1096"/>
                  </a:lnTo>
                  <a:lnTo>
                    <a:pt x="842" y="548"/>
                  </a:lnTo>
                  <a:lnTo>
                    <a:pt x="1390" y="0"/>
                  </a:lnTo>
                  <a:close/>
                </a:path>
              </a:pathLst>
            </a:custGeom>
            <a:solidFill>
              <a:srgbClr val="FBE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2" name="docshape14"/>
            <p:cNvSpPr>
              <a:spLocks/>
            </p:cNvSpPr>
            <p:nvPr/>
          </p:nvSpPr>
          <p:spPr bwMode="auto">
            <a:xfrm>
              <a:off x="15410" y="2320"/>
              <a:ext cx="1391" cy="1096"/>
            </a:xfrm>
            <a:custGeom>
              <a:avLst/>
              <a:gdLst>
                <a:gd name="T0" fmla="+- 0 16801 15411"/>
                <a:gd name="T1" fmla="*/ T0 w 1391"/>
                <a:gd name="T2" fmla="+- 0 2320 2320"/>
                <a:gd name="T3" fmla="*/ 2320 h 1096"/>
                <a:gd name="T4" fmla="+- 0 15959 15411"/>
                <a:gd name="T5" fmla="*/ T4 w 1391"/>
                <a:gd name="T6" fmla="+- 0 2320 2320"/>
                <a:gd name="T7" fmla="*/ 2320 h 1096"/>
                <a:gd name="T8" fmla="+- 0 15411 15411"/>
                <a:gd name="T9" fmla="*/ T8 w 1391"/>
                <a:gd name="T10" fmla="+- 0 2868 2320"/>
                <a:gd name="T11" fmla="*/ 2868 h 1096"/>
                <a:gd name="T12" fmla="+- 0 15959 15411"/>
                <a:gd name="T13" fmla="*/ T12 w 1391"/>
                <a:gd name="T14" fmla="+- 0 3416 2320"/>
                <a:gd name="T15" fmla="*/ 3416 h 1096"/>
                <a:gd name="T16" fmla="+- 0 16801 15411"/>
                <a:gd name="T17" fmla="*/ T16 w 1391"/>
                <a:gd name="T18" fmla="+- 0 3416 2320"/>
                <a:gd name="T19" fmla="*/ 3416 h 1096"/>
                <a:gd name="T20" fmla="+- 0 16253 15411"/>
                <a:gd name="T21" fmla="*/ T20 w 1391"/>
                <a:gd name="T22" fmla="+- 0 2868 2320"/>
                <a:gd name="T23" fmla="*/ 2868 h 1096"/>
                <a:gd name="T24" fmla="+- 0 16801 15411"/>
                <a:gd name="T25" fmla="*/ T24 w 1391"/>
                <a:gd name="T26" fmla="+- 0 2320 2320"/>
                <a:gd name="T27" fmla="*/ 2320 h 10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96">
                  <a:moveTo>
                    <a:pt x="1390" y="0"/>
                  </a:moveTo>
                  <a:lnTo>
                    <a:pt x="548" y="0"/>
                  </a:lnTo>
                  <a:lnTo>
                    <a:pt x="0" y="548"/>
                  </a:lnTo>
                  <a:lnTo>
                    <a:pt x="548" y="1096"/>
                  </a:lnTo>
                  <a:lnTo>
                    <a:pt x="1390" y="1096"/>
                  </a:lnTo>
                  <a:lnTo>
                    <a:pt x="842" y="548"/>
                  </a:lnTo>
                  <a:lnTo>
                    <a:pt x="1390" y="0"/>
                  </a:lnTo>
                  <a:close/>
                </a:path>
              </a:pathLst>
            </a:custGeom>
            <a:noFill/>
            <a:ln w="15149">
              <a:solidFill>
                <a:srgbClr val="FBE3B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3" name="docshape15"/>
            <p:cNvSpPr>
              <a:spLocks/>
            </p:cNvSpPr>
            <p:nvPr/>
          </p:nvSpPr>
          <p:spPr bwMode="auto">
            <a:xfrm>
              <a:off x="11127" y="2334"/>
              <a:ext cx="1391" cy="1082"/>
            </a:xfrm>
            <a:custGeom>
              <a:avLst/>
              <a:gdLst>
                <a:gd name="T0" fmla="+- 0 12518 11128"/>
                <a:gd name="T1" fmla="*/ T0 w 1391"/>
                <a:gd name="T2" fmla="+- 0 2334 2334"/>
                <a:gd name="T3" fmla="*/ 2334 h 1082"/>
                <a:gd name="T4" fmla="+- 0 11669 11128"/>
                <a:gd name="T5" fmla="*/ T4 w 1391"/>
                <a:gd name="T6" fmla="+- 0 2334 2334"/>
                <a:gd name="T7" fmla="*/ 2334 h 1082"/>
                <a:gd name="T8" fmla="+- 0 11128 11128"/>
                <a:gd name="T9" fmla="*/ T8 w 1391"/>
                <a:gd name="T10" fmla="+- 0 2875 2334"/>
                <a:gd name="T11" fmla="*/ 2875 h 1082"/>
                <a:gd name="T12" fmla="+- 0 11669 11128"/>
                <a:gd name="T13" fmla="*/ T12 w 1391"/>
                <a:gd name="T14" fmla="+- 0 3416 2334"/>
                <a:gd name="T15" fmla="*/ 3416 h 1082"/>
                <a:gd name="T16" fmla="+- 0 12518 11128"/>
                <a:gd name="T17" fmla="*/ T16 w 1391"/>
                <a:gd name="T18" fmla="+- 0 3416 2334"/>
                <a:gd name="T19" fmla="*/ 3416 h 1082"/>
                <a:gd name="T20" fmla="+- 0 11977 11128"/>
                <a:gd name="T21" fmla="*/ T20 w 1391"/>
                <a:gd name="T22" fmla="+- 0 2875 2334"/>
                <a:gd name="T23" fmla="*/ 2875 h 1082"/>
                <a:gd name="T24" fmla="+- 0 12518 11128"/>
                <a:gd name="T25" fmla="*/ T24 w 1391"/>
                <a:gd name="T26" fmla="+- 0 2334 2334"/>
                <a:gd name="T27" fmla="*/ 2334 h 108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82">
                  <a:moveTo>
                    <a:pt x="1390" y="0"/>
                  </a:moveTo>
                  <a:lnTo>
                    <a:pt x="541" y="0"/>
                  </a:lnTo>
                  <a:lnTo>
                    <a:pt x="0" y="541"/>
                  </a:lnTo>
                  <a:lnTo>
                    <a:pt x="541" y="1082"/>
                  </a:lnTo>
                  <a:lnTo>
                    <a:pt x="1390" y="1082"/>
                  </a:lnTo>
                  <a:lnTo>
                    <a:pt x="849" y="541"/>
                  </a:lnTo>
                  <a:lnTo>
                    <a:pt x="1390" y="0"/>
                  </a:lnTo>
                  <a:close/>
                </a:path>
              </a:pathLst>
            </a:custGeom>
            <a:solidFill>
              <a:srgbClr val="F8E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4" name="docshape16"/>
            <p:cNvSpPr>
              <a:spLocks/>
            </p:cNvSpPr>
            <p:nvPr/>
          </p:nvSpPr>
          <p:spPr bwMode="auto">
            <a:xfrm>
              <a:off x="11127" y="2334"/>
              <a:ext cx="1391" cy="1082"/>
            </a:xfrm>
            <a:custGeom>
              <a:avLst/>
              <a:gdLst>
                <a:gd name="T0" fmla="+- 0 12518 11128"/>
                <a:gd name="T1" fmla="*/ T0 w 1391"/>
                <a:gd name="T2" fmla="+- 0 2334 2334"/>
                <a:gd name="T3" fmla="*/ 2334 h 1082"/>
                <a:gd name="T4" fmla="+- 0 11669 11128"/>
                <a:gd name="T5" fmla="*/ T4 w 1391"/>
                <a:gd name="T6" fmla="+- 0 2334 2334"/>
                <a:gd name="T7" fmla="*/ 2334 h 1082"/>
                <a:gd name="T8" fmla="+- 0 11128 11128"/>
                <a:gd name="T9" fmla="*/ T8 w 1391"/>
                <a:gd name="T10" fmla="+- 0 2875 2334"/>
                <a:gd name="T11" fmla="*/ 2875 h 1082"/>
                <a:gd name="T12" fmla="+- 0 11669 11128"/>
                <a:gd name="T13" fmla="*/ T12 w 1391"/>
                <a:gd name="T14" fmla="+- 0 3416 2334"/>
                <a:gd name="T15" fmla="*/ 3416 h 1082"/>
                <a:gd name="T16" fmla="+- 0 12518 11128"/>
                <a:gd name="T17" fmla="*/ T16 w 1391"/>
                <a:gd name="T18" fmla="+- 0 3416 2334"/>
                <a:gd name="T19" fmla="*/ 3416 h 1082"/>
                <a:gd name="T20" fmla="+- 0 11977 11128"/>
                <a:gd name="T21" fmla="*/ T20 w 1391"/>
                <a:gd name="T22" fmla="+- 0 2875 2334"/>
                <a:gd name="T23" fmla="*/ 2875 h 1082"/>
                <a:gd name="T24" fmla="+- 0 12518 11128"/>
                <a:gd name="T25" fmla="*/ T24 w 1391"/>
                <a:gd name="T26" fmla="+- 0 2334 2334"/>
                <a:gd name="T27" fmla="*/ 2334 h 108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391" h="1082">
                  <a:moveTo>
                    <a:pt x="1390" y="0"/>
                  </a:moveTo>
                  <a:lnTo>
                    <a:pt x="541" y="0"/>
                  </a:lnTo>
                  <a:lnTo>
                    <a:pt x="0" y="541"/>
                  </a:lnTo>
                  <a:lnTo>
                    <a:pt x="541" y="1082"/>
                  </a:lnTo>
                  <a:lnTo>
                    <a:pt x="1390" y="1082"/>
                  </a:lnTo>
                  <a:lnTo>
                    <a:pt x="849" y="541"/>
                  </a:lnTo>
                  <a:lnTo>
                    <a:pt x="1390" y="0"/>
                  </a:lnTo>
                  <a:close/>
                </a:path>
              </a:pathLst>
            </a:custGeom>
            <a:noFill/>
            <a:ln w="15149">
              <a:solidFill>
                <a:srgbClr val="F8EBD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79" name="docshape1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71" y="2232"/>
              <a:ext cx="1687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0" name="docshape1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2" y="2232"/>
              <a:ext cx="441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5" name="docshape19"/>
            <p:cNvSpPr>
              <a:spLocks noChangeArrowheads="1"/>
            </p:cNvSpPr>
            <p:nvPr/>
          </p:nvSpPr>
          <p:spPr bwMode="auto">
            <a:xfrm>
              <a:off x="5172" y="1213"/>
              <a:ext cx="284" cy="9473"/>
            </a:xfrm>
            <a:prstGeom prst="rect">
              <a:avLst/>
            </a:prstGeom>
            <a:solidFill>
              <a:srgbClr val="FA9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6" name="docshape20"/>
            <p:cNvSpPr>
              <a:spLocks noChangeArrowheads="1"/>
            </p:cNvSpPr>
            <p:nvPr/>
          </p:nvSpPr>
          <p:spPr bwMode="auto">
            <a:xfrm>
              <a:off x="5240" y="1213"/>
              <a:ext cx="51" cy="9473"/>
            </a:xfrm>
            <a:prstGeom prst="rect">
              <a:avLst/>
            </a:prstGeom>
            <a:solidFill>
              <a:srgbClr val="A8A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7" name="docshape21"/>
            <p:cNvSpPr>
              <a:spLocks noChangeArrowheads="1"/>
            </p:cNvSpPr>
            <p:nvPr/>
          </p:nvSpPr>
          <p:spPr bwMode="auto">
            <a:xfrm>
              <a:off x="5012" y="1213"/>
              <a:ext cx="76" cy="9473"/>
            </a:xfrm>
            <a:prstGeom prst="rect">
              <a:avLst/>
            </a:prstGeom>
            <a:solidFill>
              <a:srgbClr val="FBE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8" name="docshape22"/>
            <p:cNvSpPr>
              <a:spLocks noChangeArrowheads="1"/>
            </p:cNvSpPr>
            <p:nvPr/>
          </p:nvSpPr>
          <p:spPr bwMode="auto">
            <a:xfrm>
              <a:off x="4875" y="1213"/>
              <a:ext cx="76" cy="9473"/>
            </a:xfrm>
            <a:prstGeom prst="rect">
              <a:avLst/>
            </a:prstGeom>
            <a:solidFill>
              <a:srgbClr val="F8E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9" name="docshape23"/>
            <p:cNvSpPr>
              <a:spLocks noChangeArrowheads="1"/>
            </p:cNvSpPr>
            <p:nvPr/>
          </p:nvSpPr>
          <p:spPr bwMode="auto">
            <a:xfrm>
              <a:off x="7874" y="4827"/>
              <a:ext cx="969" cy="193"/>
            </a:xfrm>
            <a:prstGeom prst="rect">
              <a:avLst/>
            </a:prstGeom>
            <a:solidFill>
              <a:srgbClr val="FA9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0" name="docshape24"/>
            <p:cNvSpPr>
              <a:spLocks noChangeArrowheads="1"/>
            </p:cNvSpPr>
            <p:nvPr/>
          </p:nvSpPr>
          <p:spPr bwMode="auto">
            <a:xfrm>
              <a:off x="5951" y="4827"/>
              <a:ext cx="967" cy="193"/>
            </a:xfrm>
            <a:prstGeom prst="rect">
              <a:avLst/>
            </a:prstGeom>
            <a:solidFill>
              <a:srgbClr val="FBE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1" name="docshape25"/>
            <p:cNvSpPr>
              <a:spLocks noChangeArrowheads="1"/>
            </p:cNvSpPr>
            <p:nvPr/>
          </p:nvSpPr>
          <p:spPr bwMode="auto">
            <a:xfrm>
              <a:off x="8835" y="4827"/>
              <a:ext cx="969" cy="193"/>
            </a:xfrm>
            <a:prstGeom prst="rect">
              <a:avLst/>
            </a:prstGeom>
            <a:solidFill>
              <a:srgbClr val="F7B9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2" name="docshape26"/>
            <p:cNvSpPr>
              <a:spLocks noChangeArrowheads="1"/>
            </p:cNvSpPr>
            <p:nvPr/>
          </p:nvSpPr>
          <p:spPr bwMode="auto">
            <a:xfrm>
              <a:off x="6912" y="4827"/>
              <a:ext cx="969" cy="193"/>
            </a:xfrm>
            <a:prstGeom prst="rect">
              <a:avLst/>
            </a:prstGeom>
            <a:solidFill>
              <a:srgbClr val="A8A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3" name="docshape27"/>
            <p:cNvSpPr>
              <a:spLocks noChangeArrowheads="1"/>
            </p:cNvSpPr>
            <p:nvPr/>
          </p:nvSpPr>
          <p:spPr bwMode="auto">
            <a:xfrm>
              <a:off x="9791" y="4827"/>
              <a:ext cx="969" cy="190"/>
            </a:xfrm>
            <a:prstGeom prst="rect">
              <a:avLst/>
            </a:prstGeom>
            <a:solidFill>
              <a:srgbClr val="FBE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5" name="docshape28"/>
            <p:cNvSpPr>
              <a:spLocks noChangeArrowheads="1"/>
            </p:cNvSpPr>
            <p:nvPr/>
          </p:nvSpPr>
          <p:spPr bwMode="auto">
            <a:xfrm>
              <a:off x="10756" y="4827"/>
              <a:ext cx="967" cy="193"/>
            </a:xfrm>
            <a:prstGeom prst="rect">
              <a:avLst/>
            </a:prstGeom>
            <a:solidFill>
              <a:srgbClr val="F8E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6" name="docshape29"/>
            <p:cNvSpPr>
              <a:spLocks noChangeArrowheads="1"/>
            </p:cNvSpPr>
            <p:nvPr/>
          </p:nvSpPr>
          <p:spPr bwMode="auto">
            <a:xfrm>
              <a:off x="11876" y="8826"/>
              <a:ext cx="969" cy="193"/>
            </a:xfrm>
            <a:prstGeom prst="rect">
              <a:avLst/>
            </a:prstGeom>
            <a:solidFill>
              <a:srgbClr val="FA9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7" name="docshape30"/>
            <p:cNvSpPr>
              <a:spLocks noChangeArrowheads="1"/>
            </p:cNvSpPr>
            <p:nvPr/>
          </p:nvSpPr>
          <p:spPr bwMode="auto">
            <a:xfrm>
              <a:off x="9953" y="8826"/>
              <a:ext cx="967" cy="193"/>
            </a:xfrm>
            <a:prstGeom prst="rect">
              <a:avLst/>
            </a:prstGeom>
            <a:solidFill>
              <a:srgbClr val="FBE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8" name="docshape31"/>
            <p:cNvSpPr>
              <a:spLocks noChangeArrowheads="1"/>
            </p:cNvSpPr>
            <p:nvPr/>
          </p:nvSpPr>
          <p:spPr bwMode="auto">
            <a:xfrm>
              <a:off x="12837" y="8826"/>
              <a:ext cx="969" cy="193"/>
            </a:xfrm>
            <a:prstGeom prst="rect">
              <a:avLst/>
            </a:prstGeom>
            <a:solidFill>
              <a:srgbClr val="F7B9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9" name="docshape32"/>
            <p:cNvSpPr>
              <a:spLocks noChangeArrowheads="1"/>
            </p:cNvSpPr>
            <p:nvPr/>
          </p:nvSpPr>
          <p:spPr bwMode="auto">
            <a:xfrm>
              <a:off x="10915" y="8826"/>
              <a:ext cx="969" cy="193"/>
            </a:xfrm>
            <a:prstGeom prst="rect">
              <a:avLst/>
            </a:prstGeom>
            <a:solidFill>
              <a:srgbClr val="A8A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0" name="docshape33"/>
            <p:cNvSpPr>
              <a:spLocks noChangeArrowheads="1"/>
            </p:cNvSpPr>
            <p:nvPr/>
          </p:nvSpPr>
          <p:spPr bwMode="auto">
            <a:xfrm>
              <a:off x="13793" y="8826"/>
              <a:ext cx="969" cy="189"/>
            </a:xfrm>
            <a:prstGeom prst="rect">
              <a:avLst/>
            </a:prstGeom>
            <a:solidFill>
              <a:srgbClr val="FBE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1" name="docshape34"/>
            <p:cNvSpPr>
              <a:spLocks noChangeArrowheads="1"/>
            </p:cNvSpPr>
            <p:nvPr/>
          </p:nvSpPr>
          <p:spPr bwMode="auto">
            <a:xfrm>
              <a:off x="14758" y="8826"/>
              <a:ext cx="967" cy="193"/>
            </a:xfrm>
            <a:prstGeom prst="rect">
              <a:avLst/>
            </a:prstGeom>
            <a:solidFill>
              <a:srgbClr val="F8E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073" name="Прямоугольник 1072"/>
          <p:cNvSpPr/>
          <p:nvPr/>
        </p:nvSpPr>
        <p:spPr>
          <a:xfrm>
            <a:off x="3006003" y="16881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97" name="Picture 7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5550"/>
            <a:ext cx="9144000" cy="161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1" name="Прямоугольник 1080"/>
          <p:cNvSpPr/>
          <p:nvPr/>
        </p:nvSpPr>
        <p:spPr>
          <a:xfrm>
            <a:off x="3139164" y="1688112"/>
            <a:ext cx="1000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2185"/>
              </a:spcBef>
              <a:spcAft>
                <a:spcPts val="0"/>
              </a:spcAft>
            </a:pPr>
            <a:r>
              <a:rPr lang="ru-RU" sz="3200" spc="-20" dirty="0">
                <a:solidFill>
                  <a:srgbClr val="6C7185"/>
                </a:solidFill>
                <a:latin typeface="Arial Narrow"/>
                <a:ea typeface="Arial Narrow"/>
                <a:cs typeface="Arial Narrow"/>
              </a:rPr>
              <a:t>Тема</a:t>
            </a:r>
            <a:endParaRPr lang="ru-RU" sz="3200" dirty="0">
              <a:effectLst/>
              <a:latin typeface="Arial Narrow"/>
              <a:ea typeface="Arial Narrow"/>
              <a:cs typeface="Arial Narrow"/>
            </a:endParaRPr>
          </a:p>
        </p:txBody>
      </p:sp>
      <p:sp>
        <p:nvSpPr>
          <p:cNvPr id="1082" name="Прямоугольник 1081"/>
          <p:cNvSpPr/>
          <p:nvPr/>
        </p:nvSpPr>
        <p:spPr>
          <a:xfrm>
            <a:off x="6374374" y="5229200"/>
            <a:ext cx="2250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229870" algn="r">
              <a:spcBef>
                <a:spcPts val="520"/>
              </a:spcBef>
              <a:spcAft>
                <a:spcPts val="0"/>
              </a:spcAft>
            </a:pPr>
            <a:r>
              <a:rPr lang="ru-RU" dirty="0">
                <a:solidFill>
                  <a:srgbClr val="F98598"/>
                </a:solidFill>
                <a:latin typeface="Arial Narrow"/>
                <a:ea typeface="Arial Narrow"/>
                <a:cs typeface="Arial Narrow"/>
              </a:rPr>
              <a:t>26</a:t>
            </a:r>
            <a:r>
              <a:rPr lang="ru-RU" spc="140" dirty="0">
                <a:solidFill>
                  <a:srgbClr val="F98598"/>
                </a:solidFill>
                <a:latin typeface="Arial Narrow"/>
                <a:ea typeface="Arial Narrow"/>
                <a:cs typeface="Arial Narrow"/>
              </a:rPr>
              <a:t> </a:t>
            </a:r>
            <a:r>
              <a:rPr lang="ru-RU" spc="55" dirty="0">
                <a:solidFill>
                  <a:srgbClr val="F98598"/>
                </a:solidFill>
                <a:latin typeface="Arial Narrow"/>
                <a:ea typeface="Arial Narrow"/>
                <a:cs typeface="Arial Narrow"/>
              </a:rPr>
              <a:t>сентября</a:t>
            </a:r>
            <a:r>
              <a:rPr lang="ru-RU" spc="165" dirty="0">
                <a:solidFill>
                  <a:srgbClr val="F98598"/>
                </a:solidFill>
                <a:latin typeface="Arial Narrow"/>
                <a:ea typeface="Arial Narrow"/>
                <a:cs typeface="Arial Narrow"/>
              </a:rPr>
              <a:t> </a:t>
            </a:r>
            <a:r>
              <a:rPr lang="ru-RU" dirty="0">
                <a:solidFill>
                  <a:srgbClr val="F98598"/>
                </a:solidFill>
                <a:latin typeface="Arial Narrow"/>
                <a:ea typeface="Arial Narrow"/>
                <a:cs typeface="Arial Narrow"/>
              </a:rPr>
              <a:t>2022</a:t>
            </a:r>
            <a:r>
              <a:rPr lang="ru-RU" spc="145" dirty="0">
                <a:solidFill>
                  <a:srgbClr val="F98598"/>
                </a:solidFill>
                <a:latin typeface="Arial Narrow"/>
                <a:ea typeface="Arial Narrow"/>
                <a:cs typeface="Arial Narrow"/>
              </a:rPr>
              <a:t> </a:t>
            </a:r>
            <a:r>
              <a:rPr lang="ru-RU" spc="-25" dirty="0">
                <a:solidFill>
                  <a:srgbClr val="F98598"/>
                </a:solidFill>
                <a:latin typeface="Arial Narrow"/>
                <a:ea typeface="Arial Narrow"/>
                <a:cs typeface="Arial Narrow"/>
              </a:rPr>
              <a:t>г.</a:t>
            </a:r>
            <a:endParaRPr lang="ru-RU" sz="900" dirty="0">
              <a:effectLst/>
              <a:latin typeface="Arial Narrow"/>
              <a:ea typeface="Arial Narrow"/>
              <a:cs typeface="Arial Narrow"/>
            </a:endParaRPr>
          </a:p>
        </p:txBody>
      </p:sp>
      <p:sp>
        <p:nvSpPr>
          <p:cNvPr id="1083" name="Прямоугольник 1082"/>
          <p:cNvSpPr/>
          <p:nvPr/>
        </p:nvSpPr>
        <p:spPr>
          <a:xfrm>
            <a:off x="6501537" y="404664"/>
            <a:ext cx="2213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561975" algn="r">
              <a:spcBef>
                <a:spcPts val="1880"/>
              </a:spcBef>
              <a:spcAft>
                <a:spcPts val="0"/>
              </a:spcAft>
            </a:pPr>
            <a:r>
              <a:rPr lang="ru-RU" spc="50" dirty="0">
                <a:solidFill>
                  <a:srgbClr val="6C7185"/>
                </a:solidFill>
                <a:latin typeface="Arial"/>
                <a:ea typeface="Arial Narrow"/>
                <a:cs typeface="Arial Narrow"/>
              </a:rPr>
              <a:t>РАЗГОВОРЫ</a:t>
            </a:r>
            <a:endParaRPr lang="ru-RU" sz="800" dirty="0">
              <a:effectLst/>
              <a:latin typeface="Arial Narrow"/>
              <a:ea typeface="Arial Narrow"/>
              <a:cs typeface="Arial Narrow"/>
            </a:endParaRPr>
          </a:p>
        </p:txBody>
      </p:sp>
      <p:sp>
        <p:nvSpPr>
          <p:cNvPr id="1084" name="TextBox 1083"/>
          <p:cNvSpPr txBox="1"/>
          <p:nvPr/>
        </p:nvSpPr>
        <p:spPr>
          <a:xfrm>
            <a:off x="6049687" y="5720574"/>
            <a:ext cx="2526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Выполнила классный руководитель </a:t>
            </a:r>
          </a:p>
          <a:p>
            <a:r>
              <a:rPr lang="ru-RU" sz="1200" dirty="0" smtClean="0"/>
              <a:t>Аракелян Т.А.</a:t>
            </a:r>
          </a:p>
          <a:p>
            <a:r>
              <a:rPr lang="ru-RU" sz="1200" dirty="0" smtClean="0"/>
              <a:t>МБОУ СОШ №1 </a:t>
            </a:r>
            <a:r>
              <a:rPr lang="ru-RU" sz="1200" dirty="0" err="1" smtClean="0"/>
              <a:t>г.Большой</a:t>
            </a:r>
            <a:r>
              <a:rPr lang="ru-RU" sz="1200" dirty="0" smtClean="0"/>
              <a:t> Камень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61588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340768"/>
            <a:ext cx="561662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153E"/>
                </a:solidFill>
                <a:latin typeface="Georgia" pitchFamily="18" charset="0"/>
              </a:rPr>
              <a:t> Вам будут предложены высказывания великих людей о том, как они понимают добро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260648"/>
            <a:ext cx="5832648" cy="1077218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Известные деятели культуры России и зарубежья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1115616" y="3156650"/>
            <a:ext cx="7632847" cy="3177356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153E"/>
                </a:solidFill>
              </a:rPr>
              <a:t> Николай Александрович Добролюбов (1836-1861г).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153E"/>
                </a:solidFill>
              </a:rPr>
              <a:t>  Николай Иванович Новиков (1744-1818г).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153E"/>
                </a:solidFill>
              </a:rPr>
              <a:t>Лев Николаевич Толстой (1828-1910)г.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153E"/>
                </a:solidFill>
              </a:rPr>
              <a:t>Уильям Шекспир (1564-1616)г.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153E"/>
                </a:solidFill>
              </a:rPr>
              <a:t>Конфуций (ок.551 до н.э. -479 до н.э.)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153E"/>
                </a:solidFill>
              </a:rPr>
              <a:t>Мигель де Сервантес Сааведра (1547-1616)г.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11718"/>
            <a:ext cx="2219325" cy="101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726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131840" y="3322905"/>
            <a:ext cx="32403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sz="2800" i="1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951074" y="941127"/>
            <a:ext cx="6984776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153E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00153E"/>
                </a:solidFill>
                <a:latin typeface="Georgia" pitchFamily="18" charset="0"/>
              </a:rPr>
              <a:t>Мы знаем, что для достойной жизни пожилого человека самое важное, чтобы его окружали любовь и понимание близких, добро и уважение окружающих его людей. Тогда жизнь людей преклонного возраста наполниться особым смыслом, счастьем и радостью. Сделать своих любимых бабушек и дедушек счастливыми можем мы с вами. </a:t>
            </a:r>
            <a:r>
              <a:rPr lang="ru-RU" sz="2400" b="1" dirty="0" smtClean="0">
                <a:latin typeface="Georgia" pitchFamily="18" charset="0"/>
              </a:rPr>
              <a:t>А рецепт прост, три его основных компонента- </a:t>
            </a:r>
            <a:r>
              <a:rPr lang="ru-RU" sz="2400" b="1" u="sng" dirty="0" smtClean="0">
                <a:latin typeface="Georgia" pitchFamily="18" charset="0"/>
              </a:rPr>
              <a:t>это любовь, забота, добро.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23728" y="332656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С добром в сердце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docshapegroup88"/>
          <p:cNvGrpSpPr>
            <a:grpSpLocks/>
          </p:cNvGrpSpPr>
          <p:nvPr/>
        </p:nvGrpSpPr>
        <p:grpSpPr bwMode="auto">
          <a:xfrm>
            <a:off x="57857" y="-99392"/>
            <a:ext cx="2065871" cy="2520280"/>
            <a:chOff x="689" y="-722"/>
            <a:chExt cx="8416" cy="6016"/>
          </a:xfrm>
        </p:grpSpPr>
        <p:pic>
          <p:nvPicPr>
            <p:cNvPr id="1027" name="docshape8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" y="-722"/>
              <a:ext cx="8416" cy="6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docshape9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5" y="-329"/>
              <a:ext cx="7698" cy="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73216"/>
            <a:ext cx="221932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5497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75656" y="2826377"/>
            <a:ext cx="55446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 Лев Николаевич Толстой </a:t>
            </a:r>
            <a:r>
              <a:rPr lang="en-US" sz="3600" b="1" i="1" dirty="0" smtClean="0">
                <a:solidFill>
                  <a:srgbClr val="FF0000"/>
                </a:solidFill>
                <a:latin typeface="Georgia" pitchFamily="18" charset="0"/>
              </a:rPr>
              <a:t>(</a:t>
            </a:r>
            <a:r>
              <a:rPr lang="en-US" sz="2400" b="1" i="1" dirty="0" smtClean="0">
                <a:solidFill>
                  <a:srgbClr val="FF0000"/>
                </a:solidFill>
                <a:latin typeface="Georgia" pitchFamily="18" charset="0"/>
              </a:rPr>
              <a:t>1828-1910 </a:t>
            </a:r>
            <a:r>
              <a:rPr lang="ru-RU" sz="2400" b="1" i="1" dirty="0" smtClean="0">
                <a:solidFill>
                  <a:srgbClr val="FF0000"/>
                </a:solidFill>
                <a:latin typeface="Georgia" pitchFamily="18" charset="0"/>
              </a:rPr>
              <a:t>г.)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115616" y="1196750"/>
            <a:ext cx="676875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153E"/>
                </a:solidFill>
                <a:latin typeface="Georgia" pitchFamily="18" charset="0"/>
              </a:rPr>
              <a:t> «</a:t>
            </a:r>
            <a:r>
              <a:rPr lang="ru-RU" sz="2400" b="1" dirty="0" smtClean="0">
                <a:solidFill>
                  <a:srgbClr val="00153E"/>
                </a:solidFill>
                <a:latin typeface="Georgia" pitchFamily="18" charset="0"/>
              </a:rPr>
              <a:t>Добро есть вечная, высшая цель нашей жизни. Как бы мы ни понимали добро , жизнь наша есть не что иное, как стремление к добру»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Высказывания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267743" y="4878091"/>
            <a:ext cx="779657" cy="572564"/>
          </a:xfrm>
          <a:prstGeom prst="rightArrow">
            <a:avLst/>
          </a:prstGeom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779912" y="3970584"/>
            <a:ext cx="4234073" cy="2710102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b="1" dirty="0" smtClean="0">
              <a:solidFill>
                <a:srgbClr val="00153E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153E"/>
                </a:solidFill>
              </a:rPr>
              <a:t> </a:t>
            </a:r>
            <a:r>
              <a:rPr lang="ru-RU" sz="1400" b="1" dirty="0" smtClean="0">
                <a:solidFill>
                  <a:srgbClr val="00153E"/>
                </a:solidFill>
              </a:rPr>
              <a:t>Один из самых известных в мире писателей и философов. Его взгляды и убеждения легли в основу целого религиозно-философского течения, которое называют толстовством.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153E"/>
                </a:solidFill>
              </a:rPr>
              <a:t> </a:t>
            </a:r>
            <a:r>
              <a:rPr lang="ru-RU" sz="1400" b="1" dirty="0" smtClean="0">
                <a:solidFill>
                  <a:srgbClr val="00153E"/>
                </a:solidFill>
              </a:rPr>
              <a:t>Литературное наследие писателя составило 90 томов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153E"/>
                </a:solidFill>
              </a:rPr>
              <a:t>Оказал сильное влияние на эволюцию европейского гуманизма. 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00153E"/>
              </a:solidFill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44308" y="924458"/>
            <a:ext cx="1656184" cy="304612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4721"/>
            <a:ext cx="179070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7" y="2461515"/>
            <a:ext cx="2005013" cy="101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75656" y="2862228"/>
            <a:ext cx="58326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 Николай Иванович Новиков (1744-1818г.)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75656" y="980728"/>
            <a:ext cx="583264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dirty="0" smtClean="0">
                <a:solidFill>
                  <a:srgbClr val="00153E"/>
                </a:solidFill>
                <a:latin typeface="Georgia" pitchFamily="18" charset="0"/>
              </a:rPr>
              <a:t>«Процветание государства, благополучие народа зависят </a:t>
            </a:r>
            <a:r>
              <a:rPr lang="ru-RU" sz="2400" b="1" dirty="0" err="1" smtClean="0">
                <a:solidFill>
                  <a:srgbClr val="00153E"/>
                </a:solidFill>
                <a:latin typeface="Georgia" pitchFamily="18" charset="0"/>
              </a:rPr>
              <a:t>неотменно</a:t>
            </a:r>
            <a:r>
              <a:rPr lang="ru-RU" sz="2400" b="1" dirty="0" smtClean="0">
                <a:solidFill>
                  <a:srgbClr val="00153E"/>
                </a:solidFill>
                <a:latin typeface="Georgia" pitchFamily="18" charset="0"/>
              </a:rPr>
              <a:t> от доброты нравов, а доброта нравов – </a:t>
            </a:r>
            <a:r>
              <a:rPr lang="ru-RU" sz="2400" b="1" dirty="0" err="1" smtClean="0">
                <a:solidFill>
                  <a:srgbClr val="00153E"/>
                </a:solidFill>
                <a:latin typeface="Georgia" pitchFamily="18" charset="0"/>
              </a:rPr>
              <a:t>неотменно</a:t>
            </a:r>
            <a:r>
              <a:rPr lang="ru-RU" sz="2400" b="1" dirty="0" smtClean="0">
                <a:solidFill>
                  <a:srgbClr val="00153E"/>
                </a:solidFill>
                <a:latin typeface="Georgia" pitchFamily="18" charset="0"/>
              </a:rPr>
              <a:t> от воспитания»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5736" y="276144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Высказывания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2627784" y="4872660"/>
            <a:ext cx="779657" cy="572564"/>
          </a:xfrm>
          <a:prstGeom prst="rightArrow">
            <a:avLst/>
          </a:prstGeom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3491880" y="3671248"/>
            <a:ext cx="4536504" cy="3070120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rgbClr val="00153E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rgbClr val="00153E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rgbClr val="00153E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rgbClr val="00153E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153E"/>
                </a:solidFill>
              </a:rPr>
              <a:t>Русский  просветитель, журналист, издатель, критик и общественный деятель, собиратель древностей, одна из крупнейших фигур эпохи Просвещения в России.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153E"/>
                </a:solidFill>
              </a:rPr>
              <a:t> </a:t>
            </a:r>
            <a:r>
              <a:rPr lang="ru-RU" sz="1400" b="1" dirty="0" smtClean="0">
                <a:solidFill>
                  <a:srgbClr val="00153E"/>
                </a:solidFill>
              </a:rPr>
              <a:t>Одной из важнейших задач Новиков считал борьбу против преклонения дворянства перед иностранщиной, за национальные основы русской культуры.</a:t>
            </a:r>
          </a:p>
          <a:p>
            <a:pPr algn="just"/>
            <a:r>
              <a:rPr lang="ru-RU" b="1" i="1" dirty="0" smtClean="0">
                <a:solidFill>
                  <a:srgbClr val="C00000"/>
                </a:solidFill>
              </a:rPr>
              <a:t> </a:t>
            </a:r>
            <a:endParaRPr lang="ru-RU" sz="16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00153E"/>
              </a:solidFill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00292" y="860919"/>
            <a:ext cx="1656184" cy="304612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10920"/>
            <a:ext cx="191452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5657"/>
            <a:ext cx="1656185" cy="101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63688" y="2719953"/>
            <a:ext cx="576064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Николай Александрович Добролюбов ( 1836-1861 г.)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19672" y="830658"/>
            <a:ext cx="583264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153E"/>
                </a:solidFill>
                <a:latin typeface="Georgia" pitchFamily="18" charset="0"/>
              </a:rPr>
              <a:t> «</a:t>
            </a:r>
            <a:r>
              <a:rPr lang="ru-RU" sz="2400" b="1" dirty="0" smtClean="0">
                <a:solidFill>
                  <a:srgbClr val="00153E"/>
                </a:solidFill>
                <a:latin typeface="Georgia" pitchFamily="18" charset="0"/>
              </a:rPr>
              <a:t>Естественные стремления человечества, приведенные к самому простому знаменателю, могут быть выражены в словах: «Чтобы всем было хорошо»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Высказывания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2555776" y="4872660"/>
            <a:ext cx="779657" cy="572564"/>
          </a:xfrm>
          <a:prstGeom prst="rightArrow">
            <a:avLst/>
          </a:prstGeom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3335432" y="3680644"/>
            <a:ext cx="5135675" cy="3177356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153E"/>
                </a:solidFill>
              </a:rPr>
              <a:t> Русский литературный критик рубежа 1850-х и 1860-х годов, поэт, публицист.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153E"/>
                </a:solidFill>
              </a:rPr>
              <a:t> В ряде статей проявились философские взгляды Добролюбова. В центре его системы – человек, являющийся последней ступенью эволюции материального мира и гармонически связанный с природой. Н.А. Добролюбов считал равенство людей «естественным состоянием» человеческой природы.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08304" y="766909"/>
            <a:ext cx="1656184" cy="304612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13035"/>
            <a:ext cx="190500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1728192" cy="101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95931" y="2226447"/>
            <a:ext cx="5760640" cy="159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Мигель де Сервантес Сааведра </a:t>
            </a:r>
          </a:p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(1547-1616 г.)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19672" y="830658"/>
            <a:ext cx="583264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153E"/>
                </a:solidFill>
                <a:latin typeface="Georgia" pitchFamily="18" charset="0"/>
              </a:rPr>
              <a:t> «</a:t>
            </a:r>
            <a:r>
              <a:rPr lang="ru-RU" sz="2400" b="1" dirty="0" smtClean="0">
                <a:solidFill>
                  <a:srgbClr val="00153E"/>
                </a:solidFill>
                <a:latin typeface="Georgia" pitchFamily="18" charset="0"/>
              </a:rPr>
              <a:t> Добрые деяния никогда не следует откладывать: всякая проволочка неблагоразумна и часто опасна»</a:t>
            </a:r>
            <a:r>
              <a:rPr lang="en-US" sz="2400" b="1" dirty="0" smtClean="0">
                <a:solidFill>
                  <a:srgbClr val="00153E"/>
                </a:solidFill>
                <a:latin typeface="Georgia" pitchFamily="18" charset="0"/>
              </a:rPr>
              <a:t> </a:t>
            </a:r>
            <a:endParaRPr lang="ru-RU" sz="2400" b="1" dirty="0" smtClean="0">
              <a:solidFill>
                <a:srgbClr val="00153E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08027" y="226770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Высказывания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1713041" y="4896966"/>
            <a:ext cx="779657" cy="572564"/>
          </a:xfrm>
          <a:prstGeom prst="rightArrow">
            <a:avLst/>
          </a:prstGeom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2492698" y="3436903"/>
            <a:ext cx="6480720" cy="3177356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153E"/>
                </a:solidFill>
              </a:rPr>
              <a:t>  Испанский писатель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153E"/>
                </a:solidFill>
              </a:rPr>
              <a:t>  Мировое признание Сервантесу принес роман «ДОН КИХОТ». Это произведение, задуманное как сатира на наводившие в ту пору всю литературу рыцарские романы, перешло в глубокий психологический анализ человеческой природы, двух сторон душевной деятельности- благородного, но сокрушаемого действительностью идеализма и реалистической практичности. Обе эти стороны гениально проявлялись в бессмертных типах героя романа и его оруженосца; в резкой своей противоположности они образуют одного человека, только слияние этих сторон человеческого духа составляет гармоническое целое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08304" y="766909"/>
            <a:ext cx="1656184" cy="3046126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62" y="3820730"/>
            <a:ext cx="1896219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74" y="2298223"/>
            <a:ext cx="1829496" cy="101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747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31312" y="3101222"/>
            <a:ext cx="5760640" cy="116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 Уильям Шекспир </a:t>
            </a:r>
          </a:p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(1564-1616 г.)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19672" y="830658"/>
            <a:ext cx="61206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b="1" dirty="0" smtClean="0">
                <a:solidFill>
                  <a:srgbClr val="00153E"/>
                </a:solidFill>
                <a:latin typeface="Georgia" pitchFamily="18" charset="0"/>
              </a:rPr>
              <a:t> « Хорошие ноги рано или поздно станут спотыкаться; гордая спина согнется; черная борода поседеет; кудрявая голова облысеет; прекрасное лицо покроется морщинами; глубокий взор потускнеет; но доброе сердце подобно солнцу и луне; и даже скорее солнцу, чем луне; ибо оно сияет ярким светом, никогда не изменяется и всегда следует верным путем»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08027" y="226770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Высказывания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1776119" y="5115431"/>
            <a:ext cx="779657" cy="572564"/>
          </a:xfrm>
          <a:prstGeom prst="rightArrow">
            <a:avLst/>
          </a:prstGeom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2555776" y="3813035"/>
            <a:ext cx="6480720" cy="3177356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153E"/>
                </a:solidFill>
              </a:rPr>
              <a:t>Английский поэт и драматург, один из величайших англоязычных писателей и драматургов мира.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153E"/>
                </a:solidFill>
              </a:rPr>
              <a:t>Пьесы Шекспира переведены на все основные языки и ставятся чаще, чем произведения других драматургов. Словарный запас Уильяма Шекспира очень впечатлял своим объемом: примерно от 20 до 25 тысяч слов. Для сравнения, современные английские писатели используют для письма не более 4000 слов. 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91952" y="811545"/>
            <a:ext cx="1656184" cy="304612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21" y="3679478"/>
            <a:ext cx="1578292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" y="2159889"/>
            <a:ext cx="1576836" cy="101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72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31312" y="3101222"/>
            <a:ext cx="5760640" cy="116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  Конфуций</a:t>
            </a:r>
          </a:p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( ок.551 до н.э. – 479 до н.э.)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19672" y="830658"/>
            <a:ext cx="61206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dirty="0" smtClean="0">
                <a:solidFill>
                  <a:srgbClr val="00153E"/>
                </a:solidFill>
                <a:latin typeface="Georgia" pitchFamily="18" charset="0"/>
              </a:rPr>
              <a:t> « </a:t>
            </a:r>
            <a:r>
              <a:rPr lang="en-US" sz="2400" b="1" dirty="0" smtClean="0">
                <a:solidFill>
                  <a:srgbClr val="00153E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00153E"/>
                </a:solidFill>
                <a:latin typeface="Georgia" pitchFamily="18" charset="0"/>
              </a:rPr>
              <a:t>Владеть собой настолько, чтобы уважать других, как самого себя, и поступать с ними так, как мы желаем, чтобы с нами поступали, -вот что можно назвать учением о человеколюбии»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08027" y="226770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Высказывания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1776119" y="5115431"/>
            <a:ext cx="779657" cy="572564"/>
          </a:xfrm>
          <a:prstGeom prst="rightArrow">
            <a:avLst/>
          </a:prstGeom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2555776" y="3813035"/>
            <a:ext cx="6480720" cy="3177356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153E"/>
                </a:solidFill>
              </a:rPr>
              <a:t> </a:t>
            </a:r>
            <a:r>
              <a:rPr lang="ru-RU" sz="1400" b="1" dirty="0" smtClean="0">
                <a:solidFill>
                  <a:srgbClr val="00153E"/>
                </a:solidFill>
              </a:rPr>
              <a:t>Древний мыслитель и философ Китая.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153E"/>
                </a:solidFill>
              </a:rPr>
              <a:t> Его учение оказало большое влияние на жизнь Китая и Восточной Азии, став основой философской системы, известной как конфуцианство.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153E"/>
                </a:solidFill>
              </a:rPr>
              <a:t>Конфуций- новатор в идее построения нравственного, полного гармонии общества. Гармоническое общество построено на идее преданности (</a:t>
            </a:r>
            <a:r>
              <a:rPr lang="ru-RU" sz="1400" b="1" dirty="0" err="1" smtClean="0">
                <a:solidFill>
                  <a:srgbClr val="00153E"/>
                </a:solidFill>
              </a:rPr>
              <a:t>чжун</a:t>
            </a:r>
            <a:r>
              <a:rPr lang="ru-RU" sz="1400" b="1" dirty="0" smtClean="0">
                <a:solidFill>
                  <a:srgbClr val="00153E"/>
                </a:solidFill>
              </a:rPr>
              <a:t>) – лояльности в отношении между начальником и подчиненным, направленной на сохранение гармонии и самого этого общества. Конфуций сформулировал золотое правило этики:   «НЕ ДЕЛАЙ ЧЕЛОВЕКУ ТОГО, ЧЕГО НЕ ЖЕЛАЕШЬ СЕБЕ».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91952" y="811545"/>
            <a:ext cx="1656184" cy="3046126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0" y="4342066"/>
            <a:ext cx="1619672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31" y="2654209"/>
            <a:ext cx="1916828" cy="101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4835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</TotalTime>
  <Words>793</Words>
  <Application>Microsoft Office PowerPoint</Application>
  <PresentationFormat>Экран (4:3)</PresentationFormat>
  <Paragraphs>74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Тема Office</vt:lpstr>
      <vt:lpstr>1_Тема Office</vt:lpstr>
      <vt:lpstr>2_Тема Office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81</cp:revision>
  <dcterms:created xsi:type="dcterms:W3CDTF">2014-01-06T16:00:12Z</dcterms:created>
  <dcterms:modified xsi:type="dcterms:W3CDTF">2022-09-25T04:55:03Z</dcterms:modified>
</cp:coreProperties>
</file>