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647" autoAdjust="0"/>
    <p:restoredTop sz="90845" autoAdjust="0"/>
  </p:normalViewPr>
  <p:slideViewPr>
    <p:cSldViewPr>
      <p:cViewPr varScale="1">
        <p:scale>
          <a:sx n="49" d="100"/>
          <a:sy n="49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495800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Возрастные особенности </a:t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>развития детей</a:t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> раннего возраста.</a:t>
            </a:r>
            <a:br>
              <a:rPr lang="ru-RU" sz="6600" dirty="0" smtClean="0">
                <a:solidFill>
                  <a:srgbClr val="FF0000"/>
                </a:solidFill>
              </a:rPr>
            </a:b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638288" cy="559276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Показатели развития ребенка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 третьего года жизни.</a:t>
            </a:r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Физическое развитие: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14400"/>
            <a:ext cx="7498080" cy="59436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За год ребенок вырастает на 7 – 8 см, </a:t>
            </a:r>
          </a:p>
          <a:p>
            <a:pPr lvl="0"/>
            <a:r>
              <a:rPr lang="ru-RU" dirty="0" smtClean="0"/>
              <a:t>Его вес увеличивается на 2 кг, </a:t>
            </a:r>
          </a:p>
          <a:p>
            <a:pPr lvl="0"/>
            <a:r>
              <a:rPr lang="ru-RU" dirty="0" smtClean="0"/>
              <a:t>Совершенствуется строение внутренних органов, ребенок становится более устойчивым к заболевания,</a:t>
            </a:r>
          </a:p>
          <a:p>
            <a:pPr lvl="0"/>
            <a:r>
              <a:rPr lang="ru-RU" dirty="0" smtClean="0"/>
              <a:t>Изменяется комплекция, удлиняются ноги, происходит окостенение скелета,</a:t>
            </a:r>
          </a:p>
          <a:p>
            <a:pPr lvl="0"/>
            <a:r>
              <a:rPr lang="ru-RU" dirty="0" smtClean="0"/>
              <a:t>Совершенствуется ходьба: ребенок по сигналу взрослого может изменит направление и ритм ходьбы, увеличивается длина шага, но остаются несогласованными  движения рук и ног,</a:t>
            </a:r>
          </a:p>
          <a:p>
            <a:pPr lvl="0"/>
            <a:r>
              <a:rPr lang="ru-RU" dirty="0" smtClean="0"/>
              <a:t>Ребенок может кататься на 3-х колесном велосипеде</a:t>
            </a:r>
          </a:p>
          <a:p>
            <a:pPr lvl="0"/>
            <a:r>
              <a:rPr lang="ru-RU" dirty="0" smtClean="0"/>
              <a:t>Приплясывать,</a:t>
            </a:r>
          </a:p>
          <a:p>
            <a:pPr lvl="0"/>
            <a:r>
              <a:rPr lang="ru-RU" dirty="0" smtClean="0"/>
              <a:t>Подпрыгивать на двух ногах,</a:t>
            </a:r>
          </a:p>
          <a:p>
            <a:pPr lvl="0"/>
            <a:r>
              <a:rPr lang="ru-RU" dirty="0" smtClean="0"/>
              <a:t>Уверенно лазать, подлезать,</a:t>
            </a:r>
          </a:p>
          <a:p>
            <a:pPr lvl="0"/>
            <a:r>
              <a:rPr lang="ru-RU" dirty="0" smtClean="0"/>
              <a:t>Бросать мяч вперед и вниз, держа его двумя руками над головой или перед грудью,</a:t>
            </a:r>
          </a:p>
          <a:p>
            <a:pPr lvl="0"/>
            <a:r>
              <a:rPr lang="ru-RU" dirty="0" smtClean="0"/>
              <a:t>Совершенствуется мелкая моторика: ребенок почти самостоятельно может раздеться, одеться, развязать шнурки.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Физическое развитие в этом возрасте – это прежде всего </a:t>
            </a:r>
            <a:r>
              <a:rPr lang="ru-RU" b="1" dirty="0" smtClean="0"/>
              <a:t>совершенствование способности ребенка управлять своим телом и выработка самостоятельности,</a:t>
            </a:r>
            <a:r>
              <a:rPr lang="ru-RU" dirty="0" smtClean="0"/>
              <a:t> чтобы он мог достигать цель без помощи взрослого благодаря определенным умениям и навыкам.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Развитие нервной системы: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66800"/>
            <a:ext cx="7498080" cy="60198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Фактически заканчивается формирование коры больших полушарий головного мозга, ее основных отделов, в дальнейшем идет уже ее специализация и усовершенствование. </a:t>
            </a:r>
          </a:p>
          <a:p>
            <a:pPr lvl="0"/>
            <a:r>
              <a:rPr lang="ru-RU" dirty="0" smtClean="0"/>
              <a:t>Увеличивается предел работоспособности нервных клеток ребенка: бодрствует подряд 6 – 6.5 часов. </a:t>
            </a:r>
          </a:p>
          <a:p>
            <a:pPr lvl="0"/>
            <a:r>
              <a:rPr lang="ru-RU" dirty="0" smtClean="0"/>
              <a:t>Лучше развиваются тормозные процессы – ребенок становится более терпеливым, умеет подождать, </a:t>
            </a:r>
          </a:p>
          <a:p>
            <a:pPr lvl="0"/>
            <a:r>
              <a:rPr lang="ru-RU" dirty="0" smtClean="0"/>
              <a:t>Быстрее формируются новые навыки, но они не являются прочными и требуют частого подкрепления,</a:t>
            </a:r>
          </a:p>
          <a:p>
            <a:pPr lvl="0"/>
            <a:r>
              <a:rPr lang="ru-RU" dirty="0" smtClean="0"/>
              <a:t>По-прежнему недостаточно развита подвижность нервных процессов – плохо реагирует на запреты, ему трудно переключиться с одного вида деятельности на другой.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1143000"/>
            <a:ext cx="7498080" cy="6324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Важно поддерживать уравновешенное поведение детей, предупреждать возможность утомления или перевозбуждения. </a:t>
            </a:r>
            <a:endParaRPr lang="ru-RU" sz="4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Психическое развитие </a:t>
            </a:r>
            <a:br>
              <a:rPr lang="ru-RU" b="1" dirty="0" smtClean="0"/>
            </a:br>
            <a:r>
              <a:rPr lang="ru-RU" b="1" dirty="0" smtClean="0"/>
              <a:t>Восприятие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Узнает голоса и различает звуки на слух, различает мелодии, поет,</a:t>
            </a:r>
          </a:p>
          <a:p>
            <a:pPr lvl="0"/>
            <a:r>
              <a:rPr lang="ru-RU" dirty="0" smtClean="0"/>
              <a:t>Совершенствуется фонематический  слух: воспринимают все звуки родного языка, но произносят их с большими искажениями,</a:t>
            </a:r>
          </a:p>
          <a:p>
            <a:pPr lvl="0"/>
            <a:r>
              <a:rPr lang="ru-RU" dirty="0" smtClean="0"/>
              <a:t>Усваивает основные сенсорные эталоны. Осуществляет выбор из 2-3 предметов по форме, цвету, величине,</a:t>
            </a:r>
          </a:p>
          <a:p>
            <a:pPr lvl="0"/>
            <a:r>
              <a:rPr lang="ru-RU" dirty="0" smtClean="0"/>
              <a:t>Ориентируется в числовых представлениях (много – мало) и пространственных (далеко – близко).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Память: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Может вспомнить, что было в прошлом году,</a:t>
            </a:r>
          </a:p>
          <a:p>
            <a:pPr lvl="0"/>
            <a:r>
              <a:rPr lang="ru-RU" dirty="0" smtClean="0"/>
              <a:t>Воспроизводит в играх действия взрослых, </a:t>
            </a:r>
          </a:p>
          <a:p>
            <a:pPr lvl="0"/>
            <a:r>
              <a:rPr lang="ru-RU" dirty="0" smtClean="0"/>
              <a:t>По частям узнает предмет.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Мышление: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Основной вид мышления -  наглядно-действенное,</a:t>
            </a:r>
          </a:p>
          <a:p>
            <a:pPr lvl="0"/>
            <a:r>
              <a:rPr lang="ru-RU" dirty="0" smtClean="0"/>
              <a:t> Появляются представления о причинно-следственных связях,</a:t>
            </a:r>
          </a:p>
          <a:p>
            <a:pPr lvl="0"/>
            <a:r>
              <a:rPr lang="ru-RU" dirty="0" smtClean="0"/>
              <a:t>Формируются элементарные представления о явлениях природы, общественной жизни, труде взрослых, о назначении предметов.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Речь: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410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Ребенок понимает простые словесные просьбы взрослого, а так же устный рассказ  без показа игрушки или картинки,</a:t>
            </a:r>
          </a:p>
          <a:p>
            <a:pPr lvl="0"/>
            <a:r>
              <a:rPr lang="ru-RU" dirty="0" smtClean="0"/>
              <a:t>Активный словарный запас к двум годам – 200-300 слов, к трем годам  -  1200-1500 слов.</a:t>
            </a:r>
          </a:p>
          <a:p>
            <a:pPr lvl="0"/>
            <a:r>
              <a:rPr lang="ru-RU" dirty="0" smtClean="0"/>
              <a:t>Начинает говорить предложениями,</a:t>
            </a:r>
          </a:p>
          <a:p>
            <a:pPr lvl="0"/>
            <a:r>
              <a:rPr lang="ru-RU" dirty="0" smtClean="0"/>
              <a:t>Появляются вопросы: «зачем?», «почему?», «когда?»,</a:t>
            </a:r>
          </a:p>
          <a:p>
            <a:pPr lvl="0"/>
            <a:r>
              <a:rPr lang="ru-RU" dirty="0" smtClean="0"/>
              <a:t>Речь становится </a:t>
            </a:r>
            <a:r>
              <a:rPr lang="ru-RU" dirty="0" err="1" smtClean="0"/>
              <a:t>саморегулятором</a:t>
            </a:r>
            <a:r>
              <a:rPr lang="ru-RU" dirty="0" smtClean="0"/>
              <a:t> поведения и средством общения с другими людьми.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Развитие деятельности: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На 3-м году жизни ведущей является  предметная деятельность,</a:t>
            </a:r>
            <a:r>
              <a:rPr lang="ru-RU" dirty="0" smtClean="0"/>
              <a:t> ребенок осваивает культурные способы действия с различными предметами.</a:t>
            </a:r>
          </a:p>
          <a:p>
            <a:r>
              <a:rPr lang="ru-RU" dirty="0" smtClean="0"/>
              <a:t>Формируются новые виды деятельности: игра, рисование, конструирование.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2860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Период раннего детства характеризуется следующими особенностями: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000" b="1" dirty="0" smtClean="0"/>
              <a:t>интенсивность</a:t>
            </a:r>
            <a:r>
              <a:rPr lang="ru-RU" sz="2000" dirty="0" smtClean="0"/>
              <a:t> физического и психического развития;</a:t>
            </a:r>
          </a:p>
          <a:p>
            <a:pPr lvl="0">
              <a:buFont typeface="Wingdings" pitchFamily="2" charset="2"/>
              <a:buChar char="v"/>
            </a:pPr>
            <a:endParaRPr lang="ru-RU" sz="2000" dirty="0" smtClean="0"/>
          </a:p>
          <a:p>
            <a:pPr lvl="0">
              <a:buFont typeface="Wingdings" pitchFamily="2" charset="2"/>
              <a:buChar char="v"/>
            </a:pPr>
            <a:r>
              <a:rPr lang="ru-RU" sz="2000" b="1" dirty="0" smtClean="0"/>
              <a:t>недостаточная морфологическая и функциональная зрелость органов и систем.</a:t>
            </a:r>
            <a:r>
              <a:rPr lang="ru-RU" sz="2000" dirty="0" smtClean="0"/>
              <a:t> </a:t>
            </a:r>
          </a:p>
          <a:p>
            <a:pPr lvl="0">
              <a:buFont typeface="Wingdings" pitchFamily="2" charset="2"/>
              <a:buChar char="v"/>
            </a:pPr>
            <a:endParaRPr lang="ru-RU" sz="2000" dirty="0" smtClean="0"/>
          </a:p>
          <a:p>
            <a:pPr lvl="0">
              <a:buFont typeface="Wingdings" pitchFamily="2" charset="2"/>
              <a:buChar char="v"/>
            </a:pPr>
            <a:r>
              <a:rPr lang="ru-RU" sz="2000" dirty="0" smtClean="0"/>
              <a:t>Т. о.  быстрый темп развития осуществляется на весьма неблагоприятном фоне – при незрелости организма, а это приводит к  </a:t>
            </a:r>
            <a:r>
              <a:rPr lang="ru-RU" sz="2000" b="1" dirty="0" smtClean="0"/>
              <a:t>повышенной ранимости организма ребенка:</a:t>
            </a:r>
            <a:endParaRPr lang="ru-RU" sz="2000" dirty="0" smtClean="0"/>
          </a:p>
          <a:p>
            <a:pPr lvl="1">
              <a:buFont typeface="Courier New" pitchFamily="49" charset="0"/>
              <a:buChar char="o"/>
            </a:pPr>
            <a:r>
              <a:rPr lang="ru-RU" sz="2000" dirty="0" smtClean="0"/>
              <a:t>Малыши в большей степени, чем старшие дети, подвержены заболеваниям из-за несовершенства деятельности  внутренних органов. </a:t>
            </a:r>
          </a:p>
          <a:p>
            <a:pPr lvl="1">
              <a:buFont typeface="Courier New" pitchFamily="49" charset="0"/>
              <a:buChar char="o"/>
            </a:pPr>
            <a:r>
              <a:rPr lang="ru-RU" sz="2000" dirty="0" smtClean="0"/>
              <a:t>Они быстро утомляются;</a:t>
            </a:r>
          </a:p>
          <a:p>
            <a:pPr lvl="1">
              <a:buFont typeface="Courier New" pitchFamily="49" charset="0"/>
              <a:buChar char="o"/>
            </a:pPr>
            <a:r>
              <a:rPr lang="ru-RU" sz="2000" dirty="0" smtClean="0"/>
              <a:t>Им трудно переключаться с одной деятельности на другую;</a:t>
            </a:r>
          </a:p>
          <a:p>
            <a:pPr lvl="1">
              <a:buFont typeface="Courier New" pitchFamily="49" charset="0"/>
              <a:buChar char="o"/>
            </a:pPr>
            <a:r>
              <a:rPr lang="ru-RU" sz="2000" dirty="0" smtClean="0"/>
              <a:t>Они отличаются повышенной возбудимостью, неустойчивым эмоциональным состоянием.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286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Игра: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14400"/>
            <a:ext cx="7498080" cy="53340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2 года – игра процессуальная, главное в ней – действия. Они совершаются с игровыми предметами, приближенными к реальности.</a:t>
            </a:r>
          </a:p>
          <a:p>
            <a:pPr lvl="0"/>
            <a:r>
              <a:rPr lang="ru-RU" dirty="0" smtClean="0"/>
              <a:t> 2 -2,5 года – преобладает </a:t>
            </a:r>
            <a:r>
              <a:rPr lang="ru-RU" dirty="0" err="1" smtClean="0"/>
              <a:t>сюжетно-отобразительная</a:t>
            </a:r>
            <a:r>
              <a:rPr lang="ru-RU" dirty="0" smtClean="0"/>
              <a:t> игра,  к 3 годам в игре начинают отображаться социальные отношения (ласковое обращение с куклой или наказание ее),</a:t>
            </a:r>
          </a:p>
          <a:p>
            <a:pPr lvl="0"/>
            <a:r>
              <a:rPr lang="ru-RU" dirty="0" smtClean="0"/>
              <a:t>С 2,5 лет начинает формироваться сюжетно-ролевая игра: ребенок  </a:t>
            </a:r>
            <a:r>
              <a:rPr lang="ru-RU" b="1" dirty="0" smtClean="0"/>
              <a:t>использует предметы-заместители,</a:t>
            </a:r>
            <a:r>
              <a:rPr lang="ru-RU" dirty="0" smtClean="0"/>
              <a:t> начинает брать на себя определенную </a:t>
            </a:r>
            <a:r>
              <a:rPr lang="ru-RU" b="1" dirty="0" smtClean="0"/>
              <a:t>роль </a:t>
            </a:r>
            <a:r>
              <a:rPr lang="ru-RU" dirty="0" smtClean="0"/>
              <a:t>(Я –доктор), при этом игра  пока без определенного сюжета.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Рисование и конструирование: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828800"/>
            <a:ext cx="7498080" cy="7162800"/>
          </a:xfrm>
        </p:spPr>
        <p:txBody>
          <a:bodyPr/>
          <a:lstStyle/>
          <a:p>
            <a:pPr lvl="0"/>
            <a:r>
              <a:rPr lang="ru-RU" dirty="0" smtClean="0"/>
              <a:t>Ребенок может сформулировать </a:t>
            </a:r>
            <a:r>
              <a:rPr lang="ru-RU" b="1" dirty="0" smtClean="0"/>
              <a:t>намерение изобразить или построить  </a:t>
            </a:r>
            <a:r>
              <a:rPr lang="ru-RU" dirty="0" smtClean="0"/>
              <a:t>какой-либо предмет (типичным является изображение человека в виде «</a:t>
            </a:r>
            <a:r>
              <a:rPr lang="ru-RU" dirty="0" err="1" smtClean="0"/>
              <a:t>головонога</a:t>
            </a:r>
            <a:r>
              <a:rPr lang="ru-RU" dirty="0" smtClean="0"/>
              <a:t>»).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2860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Эмоционально-личностное развитие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219200"/>
            <a:ext cx="7498080" cy="5638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Для детей этого возраста характерно :</a:t>
            </a:r>
          </a:p>
          <a:p>
            <a:pPr lvl="0"/>
            <a:r>
              <a:rPr lang="ru-RU" b="1" dirty="0" smtClean="0"/>
              <a:t>неосознанность мотивов </a:t>
            </a:r>
            <a:r>
              <a:rPr lang="ru-RU" dirty="0" smtClean="0"/>
              <a:t>поведения, </a:t>
            </a:r>
            <a:r>
              <a:rPr lang="ru-RU" b="1" dirty="0" smtClean="0"/>
              <a:t>импульсивность</a:t>
            </a:r>
            <a:r>
              <a:rPr lang="ru-RU" dirty="0" smtClean="0"/>
              <a:t> и зависимость чувств и желаний от ситуации,</a:t>
            </a:r>
          </a:p>
          <a:p>
            <a:pPr lvl="0"/>
            <a:r>
              <a:rPr lang="ru-RU" dirty="0" smtClean="0"/>
              <a:t>в этот период начинает складываться </a:t>
            </a:r>
            <a:r>
              <a:rPr lang="ru-RU" b="1" dirty="0" smtClean="0"/>
              <a:t>произвольность поведения</a:t>
            </a:r>
            <a:r>
              <a:rPr lang="ru-RU" dirty="0" smtClean="0"/>
              <a:t>, </a:t>
            </a:r>
          </a:p>
          <a:p>
            <a:pPr lvl="0"/>
            <a:r>
              <a:rPr lang="ru-RU" dirty="0" smtClean="0"/>
              <a:t>появляются </a:t>
            </a:r>
            <a:r>
              <a:rPr lang="ru-RU" b="1" dirty="0" smtClean="0"/>
              <a:t>высшие чувства</a:t>
            </a:r>
            <a:r>
              <a:rPr lang="ru-RU" dirty="0" smtClean="0"/>
              <a:t>: гордости, стыда, чувство юмора,</a:t>
            </a:r>
          </a:p>
          <a:p>
            <a:pPr lvl="0"/>
            <a:r>
              <a:rPr lang="ru-RU" dirty="0" smtClean="0"/>
              <a:t>начинают формироваться </a:t>
            </a:r>
            <a:r>
              <a:rPr lang="ru-RU" b="1" dirty="0" smtClean="0"/>
              <a:t>элементы самосознания</a:t>
            </a:r>
            <a:r>
              <a:rPr lang="ru-RU" dirty="0" smtClean="0"/>
              <a:t> (осознание своего имени, пола, себя как отдельного человека, отличного от взрослого)  </a:t>
            </a:r>
          </a:p>
          <a:p>
            <a:pPr lvl="0"/>
            <a:r>
              <a:rPr lang="ru-RU" dirty="0" smtClean="0"/>
              <a:t>завершается ранний возраст </a:t>
            </a:r>
            <a:r>
              <a:rPr lang="ru-RU" b="1" dirty="0" smtClean="0"/>
              <a:t>кризисом 3- лет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Период раннего детства характеризуется следующими особенностями:</a:t>
            </a:r>
            <a:r>
              <a:rPr lang="ru-RU" sz="5400" dirty="0" smtClean="0">
                <a:solidFill>
                  <a:srgbClr val="0070C0"/>
                </a:solidFill>
              </a:rPr>
              <a:t/>
            </a:r>
            <a:br>
              <a:rPr lang="ru-RU" sz="5400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500" dirty="0" smtClean="0"/>
              <a:t>В первые годы жизни </a:t>
            </a:r>
            <a:r>
              <a:rPr lang="ru-RU" sz="2500" b="1" dirty="0" smtClean="0"/>
              <a:t>умственное и нравственное развитие в значительной степени  зависят от физического состояния и настроения ребенка</a:t>
            </a:r>
            <a:r>
              <a:rPr lang="ru-RU" sz="2500" dirty="0" smtClean="0"/>
              <a:t>.</a:t>
            </a:r>
          </a:p>
          <a:p>
            <a:pPr lvl="1">
              <a:buFont typeface="Courier New" pitchFamily="49" charset="0"/>
              <a:buChar char="o"/>
            </a:pPr>
            <a:r>
              <a:rPr lang="ru-RU" sz="2500" dirty="0" smtClean="0"/>
              <a:t>Ухудшение здоровья отражается на отношении к окружающему миру: снижается восприимчивость, притупляется ориентировочная реакция, дети теряют приобретенные навыки и умения. </a:t>
            </a:r>
          </a:p>
          <a:p>
            <a:pPr lvl="1">
              <a:buFont typeface="Courier New" pitchFamily="49" charset="0"/>
              <a:buChar char="o"/>
            </a:pPr>
            <a:r>
              <a:rPr lang="ru-RU" sz="2500" dirty="0" smtClean="0"/>
              <a:t>Недостаточная уравновешенность нервных процессов, излишняя подвижность могут стать причиной капризов, конфликтного поведения. </a:t>
            </a:r>
          </a:p>
          <a:p>
            <a:endParaRPr lang="ru-RU" sz="2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685800"/>
            <a:ext cx="7498080" cy="48006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Положительное эмоциональное состояние, бодрое настроение ребенка поддерживаются:</a:t>
            </a:r>
          </a:p>
          <a:p>
            <a:pPr algn="ctr">
              <a:buNone/>
            </a:pPr>
            <a:endParaRPr lang="ru-RU" sz="4000" b="1" dirty="0" smtClean="0">
              <a:solidFill>
                <a:srgbClr val="0070C0"/>
              </a:solidFill>
            </a:endParaRPr>
          </a:p>
          <a:p>
            <a:pPr lvl="0"/>
            <a:r>
              <a:rPr lang="ru-RU" b="1" dirty="0" smtClean="0"/>
              <a:t>правильной организацией его  жизни, </a:t>
            </a:r>
            <a:endParaRPr lang="ru-RU" dirty="0" smtClean="0"/>
          </a:p>
          <a:p>
            <a:pPr lvl="0"/>
            <a:r>
              <a:rPr lang="ru-RU" b="1" dirty="0" smtClean="0"/>
              <a:t>интересными впечатлениями, </a:t>
            </a:r>
            <a:endParaRPr lang="ru-RU" dirty="0" smtClean="0"/>
          </a:p>
          <a:p>
            <a:pPr lvl="0"/>
            <a:r>
              <a:rPr lang="ru-RU" b="1" dirty="0" smtClean="0"/>
              <a:t>положительным эмоциональным фоном общения с ребенком.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Особенности нервной системы детей раннего возраста: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/>
              <a:t>Несовершенство</a:t>
            </a:r>
            <a:r>
              <a:rPr lang="ru-RU" dirty="0" smtClean="0"/>
              <a:t>  </a:t>
            </a:r>
            <a:r>
              <a:rPr lang="ru-RU" b="1" dirty="0" smtClean="0"/>
              <a:t>нервных процессов (преобладание возбуждения над торможением), </a:t>
            </a:r>
            <a:r>
              <a:rPr lang="ru-RU" dirty="0" smtClean="0"/>
              <a:t> что проявляется в особенностях их поведения: </a:t>
            </a:r>
          </a:p>
          <a:p>
            <a:pPr lvl="1"/>
            <a:r>
              <a:rPr lang="ru-RU" sz="3000" dirty="0" smtClean="0"/>
              <a:t>они возбудимы, </a:t>
            </a:r>
          </a:p>
          <a:p>
            <a:pPr lvl="1"/>
            <a:r>
              <a:rPr lang="ru-RU" sz="3000" dirty="0" smtClean="0"/>
              <a:t>много двигаются, </a:t>
            </a:r>
          </a:p>
          <a:p>
            <a:pPr lvl="1"/>
            <a:r>
              <a:rPr lang="ru-RU" sz="3000" dirty="0" smtClean="0"/>
              <a:t>неспособны к ожиданиям,</a:t>
            </a:r>
          </a:p>
          <a:p>
            <a:pPr lvl="1"/>
            <a:r>
              <a:rPr lang="ru-RU" sz="3000" dirty="0" smtClean="0"/>
              <a:t> им легче что-либо проделать, чем воздержаться от действия. </a:t>
            </a:r>
          </a:p>
          <a:p>
            <a:pPr lvl="1">
              <a:buNone/>
            </a:pPr>
            <a:r>
              <a:rPr lang="ru-RU" sz="3000" b="1" dirty="0" smtClean="0"/>
              <a:t>Учитывая это, надо стремиться снять моменты ожидания и создавать условия для двигательной активности малышей.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Особенности нервной системы детей раннего возраста: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2286000"/>
            <a:ext cx="7498080" cy="4800600"/>
          </a:xfrm>
        </p:spPr>
        <p:txBody>
          <a:bodyPr/>
          <a:lstStyle/>
          <a:p>
            <a:pPr lvl="0">
              <a:buFont typeface="Wingdings" pitchFamily="2" charset="2"/>
              <a:buChar char="q"/>
            </a:pPr>
            <a:r>
              <a:rPr lang="ru-RU" dirty="0" smtClean="0"/>
              <a:t>У детей </a:t>
            </a:r>
            <a:r>
              <a:rPr lang="ru-RU" b="1" dirty="0" smtClean="0"/>
              <a:t>легко выработать условные рефлексы, но трудно их изменить</a:t>
            </a:r>
            <a:r>
              <a:rPr lang="ru-RU" dirty="0" smtClean="0"/>
              <a:t>.  Это подчеркивает необходимость формировать у малышей умения и навыки и не допускать возникновения патологических привычных действий.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Особенности нервной системы детей раннего возраста: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29200"/>
          </a:xfrm>
        </p:spPr>
        <p:txBody>
          <a:bodyPr>
            <a:normAutofit fontScale="92500"/>
          </a:bodyPr>
          <a:lstStyle/>
          <a:p>
            <a:pPr lvl="0">
              <a:buFont typeface="Wingdings" pitchFamily="2" charset="2"/>
              <a:buChar char="q"/>
            </a:pPr>
            <a:r>
              <a:rPr lang="ru-RU" b="1" dirty="0" smtClean="0"/>
              <a:t>Недостаточная подвижность нервных процессов </a:t>
            </a:r>
            <a:r>
              <a:rPr lang="ru-RU" dirty="0" smtClean="0"/>
              <a:t>проявляется в трудности перехода  от сна к бодрствованию, от игры к занятию  и т. д.      </a:t>
            </a:r>
          </a:p>
          <a:p>
            <a:pPr lvl="0">
              <a:buNone/>
            </a:pPr>
            <a:r>
              <a:rPr lang="ru-RU" dirty="0" smtClean="0"/>
              <a:t>        </a:t>
            </a:r>
          </a:p>
          <a:p>
            <a:pPr lvl="0">
              <a:buNone/>
            </a:pPr>
            <a:r>
              <a:rPr lang="ru-RU" dirty="0" smtClean="0"/>
              <a:t> Учитывая эту особенность необходимо создавать п</a:t>
            </a:r>
            <a:r>
              <a:rPr lang="ru-RU" b="1" dirty="0" smtClean="0"/>
              <a:t>редварительную «установку на процесс», </a:t>
            </a:r>
            <a:r>
              <a:rPr lang="ru-RU" dirty="0" smtClean="0"/>
              <a:t>подготовить ребенка к предстоящей деятельности. Нельзя резко прерывать действия детей.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Особенности нервной системы детей раннего возраста: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2057400"/>
            <a:ext cx="7498080" cy="4800600"/>
          </a:xfrm>
        </p:spPr>
        <p:txBody>
          <a:bodyPr/>
          <a:lstStyle/>
          <a:p>
            <a:pPr lvl="0">
              <a:buFont typeface="Wingdings" pitchFamily="2" charset="2"/>
              <a:buChar char="q"/>
            </a:pPr>
            <a:r>
              <a:rPr lang="ru-RU" dirty="0" smtClean="0"/>
              <a:t>Период раннего детства является периодом начала </a:t>
            </a:r>
            <a:r>
              <a:rPr lang="ru-RU" b="1" dirty="0" smtClean="0"/>
              <a:t>развития второй сигнальной системы (речи),</a:t>
            </a:r>
            <a:r>
              <a:rPr lang="ru-RU" dirty="0" smtClean="0"/>
              <a:t> при этом </a:t>
            </a:r>
            <a:r>
              <a:rPr lang="ru-RU" b="1" dirty="0" smtClean="0"/>
              <a:t>преимущественное значение имеют </a:t>
            </a:r>
            <a:r>
              <a:rPr lang="ru-RU" b="1" dirty="0" err="1" smtClean="0"/>
              <a:t>первосигнальные</a:t>
            </a:r>
            <a:r>
              <a:rPr lang="ru-RU" b="1" dirty="0" smtClean="0"/>
              <a:t> раздражители</a:t>
            </a:r>
            <a:r>
              <a:rPr lang="ru-RU" dirty="0" smtClean="0"/>
              <a:t>, то есть прикосновения, наглядные образы.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Особенности нервной системы детей раннего возраста: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2667000"/>
            <a:ext cx="7498080" cy="48006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dirty="0" smtClean="0"/>
              <a:t>Раннее функционирование коры больших полушарий головного мозга </a:t>
            </a:r>
            <a:r>
              <a:rPr lang="ru-RU" dirty="0" smtClean="0"/>
              <a:t>обеспечивает возможность воспитания с первых месяцев жизни.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108</TotalTime>
  <Words>1027</Words>
  <PresentationFormat>Экран (4:3)</PresentationFormat>
  <Paragraphs>93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Возрастные особенности  развития детей  раннего возраста. </vt:lpstr>
      <vt:lpstr>Период раннего детства характеризуется следующими особенностями: </vt:lpstr>
      <vt:lpstr>Период раннего детства характеризуется следующими особенностями: </vt:lpstr>
      <vt:lpstr>Слайд 4</vt:lpstr>
      <vt:lpstr>Особенности нервной системы детей раннего возраста: </vt:lpstr>
      <vt:lpstr>Особенности нервной системы детей раннего возраста:</vt:lpstr>
      <vt:lpstr>Особенности нервной системы детей раннего возраста:</vt:lpstr>
      <vt:lpstr>Особенности нервной системы детей раннего возраста:</vt:lpstr>
      <vt:lpstr>Особенности нервной системы детей раннего возраста:</vt:lpstr>
      <vt:lpstr>Показатели развития ребенка  третьего года жизни. </vt:lpstr>
      <vt:lpstr>Физическое развитие: </vt:lpstr>
      <vt:lpstr>Слайд 12</vt:lpstr>
      <vt:lpstr>Развитие нервной системы: </vt:lpstr>
      <vt:lpstr>Слайд 14</vt:lpstr>
      <vt:lpstr>Психическое развитие  Восприятие </vt:lpstr>
      <vt:lpstr>Память: </vt:lpstr>
      <vt:lpstr>Мышление: </vt:lpstr>
      <vt:lpstr>Речь: </vt:lpstr>
      <vt:lpstr>Развитие деятельности: </vt:lpstr>
      <vt:lpstr>Игра: </vt:lpstr>
      <vt:lpstr>Рисование и конструирование: </vt:lpstr>
      <vt:lpstr>Эмоционально-личностное развитие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Возрастные особенности  развития детей раннего возраста. </dc:title>
  <cp:lastModifiedBy>X</cp:lastModifiedBy>
  <cp:revision>12</cp:revision>
  <dcterms:modified xsi:type="dcterms:W3CDTF">2012-10-31T10:20:57Z</dcterms:modified>
</cp:coreProperties>
</file>