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handoutMasterIdLst>
    <p:handoutMasterId r:id="rId38"/>
  </p:handoutMasterIdLst>
  <p:sldIdLst>
    <p:sldId id="280" r:id="rId3"/>
    <p:sldId id="290" r:id="rId4"/>
    <p:sldId id="260" r:id="rId5"/>
    <p:sldId id="333" r:id="rId6"/>
    <p:sldId id="301" r:id="rId7"/>
    <p:sldId id="331" r:id="rId8"/>
    <p:sldId id="334" r:id="rId9"/>
    <p:sldId id="289" r:id="rId10"/>
    <p:sldId id="288" r:id="rId11"/>
    <p:sldId id="291" r:id="rId12"/>
    <p:sldId id="263" r:id="rId13"/>
    <p:sldId id="312" r:id="rId14"/>
    <p:sldId id="276" r:id="rId15"/>
    <p:sldId id="293" r:id="rId16"/>
    <p:sldId id="316" r:id="rId17"/>
    <p:sldId id="294" r:id="rId18"/>
    <p:sldId id="326" r:id="rId19"/>
    <p:sldId id="299" r:id="rId20"/>
    <p:sldId id="319" r:id="rId21"/>
    <p:sldId id="354" r:id="rId22"/>
    <p:sldId id="315" r:id="rId23"/>
    <p:sldId id="340" r:id="rId24"/>
    <p:sldId id="337" r:id="rId25"/>
    <p:sldId id="342" r:id="rId26"/>
    <p:sldId id="306" r:id="rId27"/>
    <p:sldId id="308" r:id="rId28"/>
    <p:sldId id="309" r:id="rId29"/>
    <p:sldId id="314" r:id="rId30"/>
    <p:sldId id="298" r:id="rId31"/>
    <p:sldId id="287" r:id="rId32"/>
    <p:sldId id="282" r:id="rId33"/>
    <p:sldId id="349" r:id="rId34"/>
    <p:sldId id="353" r:id="rId35"/>
    <p:sldId id="338" r:id="rId36"/>
    <p:sldId id="329" r:id="rId3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F79"/>
    <a:srgbClr val="000036"/>
    <a:srgbClr val="000066"/>
    <a:srgbClr val="0C3860"/>
    <a:srgbClr val="0097CC"/>
    <a:srgbClr val="145B9C"/>
    <a:srgbClr val="0066FF"/>
    <a:srgbClr val="1970BF"/>
    <a:srgbClr val="E808B8"/>
    <a:srgbClr val="66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882" autoAdjust="0"/>
    <p:restoredTop sz="77778" autoAdjust="0"/>
  </p:normalViewPr>
  <p:slideViewPr>
    <p:cSldViewPr snapToGrid="0">
      <p:cViewPr varScale="1">
        <p:scale>
          <a:sx n="86" d="100"/>
          <a:sy n="86" d="100"/>
        </p:scale>
        <p:origin x="1574" y="5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5" d="100"/>
          <a:sy n="85" d="100"/>
        </p:scale>
        <p:origin x="3804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0"/>
      <c:rotY val="3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1985376827897567E-3"/>
          <c:y val="3.8739022895913626E-2"/>
          <c:w val="0.98348623701449078"/>
          <c:h val="0.7602230284041832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Да</c:v>
                </c:pt>
              </c:strCache>
            </c:strRef>
          </c:tx>
          <c:spPr>
            <a:solidFill>
              <a:srgbClr val="E808B8">
                <a:alpha val="49000"/>
              </a:srgbClr>
            </a:solidFill>
          </c:spPr>
          <c:invertIfNegative val="0"/>
          <c:dLbls>
            <c:delete val="1"/>
          </c:dLbls>
          <c:cat>
            <c:strRef>
              <c:f>Лист1!$A$2:$A$4</c:f>
              <c:strCache>
                <c:ptCount val="3"/>
                <c:pt idx="0">
                  <c:v>Вопрос №1</c:v>
                </c:pt>
                <c:pt idx="1">
                  <c:v>Вопрос № 2</c:v>
                </c:pt>
                <c:pt idx="2">
                  <c:v>Вопрос № 3</c:v>
                </c:pt>
              </c:strCache>
            </c:strRef>
          </c:cat>
          <c:val>
            <c:numRef>
              <c:f>Лист1!$B$2:$B$4</c:f>
              <c:numCache>
                <c:formatCode>0</c:formatCode>
                <c:ptCount val="3"/>
                <c:pt idx="0">
                  <c:v>86</c:v>
                </c:pt>
                <c:pt idx="1">
                  <c:v>54</c:v>
                </c:pt>
                <c:pt idx="2">
                  <c:v>25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Нет</c:v>
                </c:pt>
              </c:strCache>
            </c:strRef>
          </c:tx>
          <c:spPr>
            <a:solidFill>
              <a:srgbClr val="0BF916">
                <a:alpha val="84000"/>
              </a:srgbClr>
            </a:solidFill>
          </c:spPr>
          <c:invertIfNegative val="0"/>
          <c:dLbls>
            <c:delete val="1"/>
          </c:dLbls>
          <c:cat>
            <c:strRef>
              <c:f>Лист1!$A$2:$A$4</c:f>
              <c:strCache>
                <c:ptCount val="3"/>
                <c:pt idx="0">
                  <c:v>Вопрос №1</c:v>
                </c:pt>
                <c:pt idx="1">
                  <c:v>Вопрос № 2</c:v>
                </c:pt>
                <c:pt idx="2">
                  <c:v>Вопрос № 3</c:v>
                </c:pt>
              </c:strCache>
            </c:strRef>
          </c:cat>
          <c:val>
            <c:numRef>
              <c:f>Лист1!$C$2:$C$4</c:f>
              <c:numCache>
                <c:formatCode>0</c:formatCode>
                <c:ptCount val="3"/>
                <c:pt idx="0">
                  <c:v>14</c:v>
                </c:pt>
                <c:pt idx="1">
                  <c:v>46</c:v>
                </c:pt>
                <c:pt idx="2">
                  <c:v>75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box"/>
        <c:axId val="471666200"/>
        <c:axId val="471666592"/>
        <c:axId val="0"/>
      </c:bar3DChart>
      <c:catAx>
        <c:axId val="47166620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1400"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471666592"/>
        <c:crosses val="autoZero"/>
        <c:auto val="1"/>
        <c:lblAlgn val="ctr"/>
        <c:lblOffset val="100"/>
        <c:noMultiLvlLbl val="0"/>
      </c:catAx>
      <c:valAx>
        <c:axId val="471666592"/>
        <c:scaling>
          <c:orientation val="minMax"/>
        </c:scaling>
        <c:delete val="1"/>
        <c:axPos val="l"/>
        <c:numFmt formatCode="0" sourceLinked="1"/>
        <c:majorTickMark val="none"/>
        <c:minorTickMark val="none"/>
        <c:tickLblPos val="nextTo"/>
        <c:crossAx val="471666200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14692984163496567"/>
          <c:y val="4.9007238648483886E-2"/>
          <c:w val="0.68534711547511495"/>
          <c:h val="5.9997320361133713E-2"/>
        </c:manualLayout>
      </c:layout>
      <c:overlay val="0"/>
      <c:spPr>
        <a:solidFill>
          <a:srgbClr val="44546A">
            <a:lumMod val="60000"/>
            <a:lumOff val="40000"/>
            <a:alpha val="74000"/>
          </a:srgbClr>
        </a:solidFill>
      </c:spPr>
      <c:txPr>
        <a:bodyPr/>
        <a:lstStyle/>
        <a:p>
          <a:pPr>
            <a:defRPr sz="1400"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0"/>
      <c:rotY val="3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3333333333333367E-3"/>
          <c:y val="0.13127597002181957"/>
          <c:w val="0.98770505249344853"/>
          <c:h val="0.6141793947443317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Злой и жадный</c:v>
                </c:pt>
              </c:strCache>
            </c:strRef>
          </c:tx>
          <c:spPr>
            <a:solidFill>
              <a:srgbClr val="E70E09"/>
            </a:solidFill>
          </c:spPr>
          <c:invertIfNegative val="0"/>
          <c:cat>
            <c:strRef>
              <c:f>Лист1!$A$2</c:f>
              <c:strCache>
                <c:ptCount val="1"/>
                <c:pt idx="0">
                  <c:v>Каким представлен волк в сказках, которые вы знаете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64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Глупый и наивный</c:v>
                </c:pt>
              </c:strCache>
            </c:strRef>
          </c:tx>
          <c:spPr>
            <a:solidFill>
              <a:srgbClr val="66CCFF"/>
            </a:solidFill>
          </c:spPr>
          <c:invertIfNegative val="0"/>
          <c:cat>
            <c:strRef>
              <c:f>Лист1!$A$2</c:f>
              <c:strCache>
                <c:ptCount val="1"/>
                <c:pt idx="0">
                  <c:v>Каким представлен волк в сказках, которые вы знаете</c:v>
                </c:pt>
              </c:strCache>
            </c:strRef>
          </c:cat>
          <c:val>
            <c:numRef>
              <c:f>Лист1!$C$2</c:f>
              <c:numCache>
                <c:formatCode>0</c:formatCode>
                <c:ptCount val="1"/>
                <c:pt idx="0">
                  <c:v>43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Добрый и дружелюбный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cat>
            <c:strRef>
              <c:f>Лист1!$A$2</c:f>
              <c:strCache>
                <c:ptCount val="1"/>
                <c:pt idx="0">
                  <c:v>Каким представлен волк в сказках, которые вы знаете</c:v>
                </c:pt>
              </c:strCache>
            </c:strRef>
          </c:cat>
          <c:val>
            <c:numRef>
              <c:f>Лист1!$D$2</c:f>
              <c:numCache>
                <c:formatCode>0</c:formatCode>
                <c:ptCount val="1"/>
                <c:pt idx="0">
                  <c:v>14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471669336"/>
        <c:axId val="471671688"/>
        <c:axId val="0"/>
      </c:bar3DChart>
      <c:catAx>
        <c:axId val="471669336"/>
        <c:scaling>
          <c:orientation val="minMax"/>
        </c:scaling>
        <c:delete val="1"/>
        <c:axPos val="b"/>
        <c:numFmt formatCode="General" sourceLinked="0"/>
        <c:majorTickMark val="none"/>
        <c:minorTickMark val="none"/>
        <c:tickLblPos val="nextTo"/>
        <c:crossAx val="471671688"/>
        <c:crosses val="autoZero"/>
        <c:auto val="1"/>
        <c:lblAlgn val="ctr"/>
        <c:lblOffset val="100"/>
        <c:noMultiLvlLbl val="0"/>
      </c:catAx>
      <c:valAx>
        <c:axId val="47167168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471669336"/>
        <c:crosses val="autoZero"/>
        <c:crossBetween val="between"/>
      </c:valAx>
    </c:plotArea>
    <c:legend>
      <c:legendPos val="r"/>
      <c:legendEntry>
        <c:idx val="0"/>
        <c:txPr>
          <a:bodyPr/>
          <a:lstStyle/>
          <a:p>
            <a:pPr>
              <a:defRPr lang="ru-RU" sz="1400" b="0" i="0" u="none" strike="noStrike" kern="1200" baseline="0">
                <a:solidFill>
                  <a:prstClr val="black"/>
                </a:solidFill>
                <a:latin typeface="Arial" pitchFamily="34" charset="0"/>
                <a:ea typeface="+mn-ea"/>
                <a:cs typeface="Arial" pitchFamily="34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lang="ru-RU" sz="1400" b="0" i="0" u="none" strike="noStrike" kern="1200" baseline="0">
                <a:solidFill>
                  <a:prstClr val="black"/>
                </a:solidFill>
                <a:latin typeface="Arial" pitchFamily="34" charset="0"/>
                <a:ea typeface="+mn-ea"/>
                <a:cs typeface="Arial" pitchFamily="34" charset="0"/>
              </a:defRPr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lang="ru-RU" sz="1400" b="0" i="0" u="none" strike="noStrike" kern="1200" baseline="0">
                <a:solidFill>
                  <a:prstClr val="black"/>
                </a:solidFill>
                <a:latin typeface="Arial" pitchFamily="34" charset="0"/>
                <a:ea typeface="+mn-ea"/>
                <a:cs typeface="Arial" pitchFamily="34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"/>
          <c:y val="6.0264680770325514E-3"/>
          <c:w val="0.94394503628223325"/>
          <c:h val="0.1786607404733434"/>
        </c:manualLayout>
      </c:layout>
      <c:overlay val="0"/>
      <c:spPr>
        <a:solidFill>
          <a:srgbClr val="44546A">
            <a:lumMod val="60000"/>
            <a:lumOff val="40000"/>
            <a:alpha val="70000"/>
          </a:srgbClr>
        </a:solidFill>
      </c:spPr>
      <c:txPr>
        <a:bodyPr/>
        <a:lstStyle/>
        <a:p>
          <a:pPr>
            <a:defRPr lang="ru-RU" sz="1400" b="0" i="0" u="none" strike="noStrike" kern="1200" baseline="0">
              <a:solidFill>
                <a:prstClr val="black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2DD1C9-4BB6-422A-8F34-C157EA500BD9}" type="datetimeFigureOut">
              <a:rPr lang="en-US" smtClean="0"/>
              <a:pPr/>
              <a:t>4/12/2018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A997E4-EE34-411C-9FF1-22B934EF533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4113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4/12/2018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0845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4/12/2018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725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4/12/2018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25810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4/12/2018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09493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4/12/2018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94675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4/12/2018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750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4/12/2018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81377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4/12/2018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867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4/12/2018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246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4/12/2018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897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4/12/2018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639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5459" y="1465729"/>
            <a:ext cx="7869891" cy="47112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BD9794-A4CC-42D0-9A65-24C6B9EF4076}" type="datetimeFigureOut">
              <a:rPr lang="en-US" smtClean="0"/>
              <a:pPr/>
              <a:t>4/12/2018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60586" y="18631"/>
            <a:ext cx="7839635" cy="9778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3321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36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gif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7" Type="http://schemas.openxmlformats.org/officeDocument/2006/relationships/image" Target="../media/image5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4;&#1077;&#1085;&#1080;&#1089;\Desktop\&#1042;&#1054;&#1051;&#1050;\&#1042;&#1086;&#1083;&#1095;&#1080;&#1081;%20-%20&#1042;&#1086;&#1081;%20(mp3cut.ru).mp3" TargetMode="External"/><Relationship Id="rId5" Type="http://schemas.openxmlformats.org/officeDocument/2006/relationships/image" Target="../media/image54.png"/><Relationship Id="rId4" Type="http://schemas.openxmlformats.org/officeDocument/2006/relationships/image" Target="../media/image5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jpeg"/><Relationship Id="rId13" Type="http://schemas.openxmlformats.org/officeDocument/2006/relationships/image" Target="../media/image72.jpeg"/><Relationship Id="rId3" Type="http://schemas.openxmlformats.org/officeDocument/2006/relationships/image" Target="../media/image3.png"/><Relationship Id="rId7" Type="http://schemas.openxmlformats.org/officeDocument/2006/relationships/image" Target="../media/image66.jpeg"/><Relationship Id="rId12" Type="http://schemas.openxmlformats.org/officeDocument/2006/relationships/image" Target="../media/image71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jpeg"/><Relationship Id="rId11" Type="http://schemas.openxmlformats.org/officeDocument/2006/relationships/image" Target="../media/image70.jpeg"/><Relationship Id="rId5" Type="http://schemas.openxmlformats.org/officeDocument/2006/relationships/image" Target="../media/image64.jpeg"/><Relationship Id="rId10" Type="http://schemas.openxmlformats.org/officeDocument/2006/relationships/image" Target="../media/image69.jpeg"/><Relationship Id="rId4" Type="http://schemas.openxmlformats.org/officeDocument/2006/relationships/image" Target="../media/image63.jpeg"/><Relationship Id="rId9" Type="http://schemas.openxmlformats.org/officeDocument/2006/relationships/image" Target="../media/image68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3" Type="http://schemas.openxmlformats.org/officeDocument/2006/relationships/image" Target="../media/image73.jpeg"/><Relationship Id="rId7" Type="http://schemas.openxmlformats.org/officeDocument/2006/relationships/image" Target="../media/image7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png"/><Relationship Id="rId5" Type="http://schemas.openxmlformats.org/officeDocument/2006/relationships/image" Target="../media/image74.jpeg"/><Relationship Id="rId4" Type="http://schemas.openxmlformats.org/officeDocument/2006/relationships/image" Target="../media/image30.png"/><Relationship Id="rId9" Type="http://schemas.openxmlformats.org/officeDocument/2006/relationships/image" Target="../media/image78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gif"/><Relationship Id="rId3" Type="http://schemas.openxmlformats.org/officeDocument/2006/relationships/image" Target="../media/image79.jpeg"/><Relationship Id="rId7" Type="http://schemas.openxmlformats.org/officeDocument/2006/relationships/image" Target="../media/image8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1.jpeg"/><Relationship Id="rId5" Type="http://schemas.openxmlformats.org/officeDocument/2006/relationships/image" Target="../media/image80.jpeg"/><Relationship Id="rId4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jpeg"/><Relationship Id="rId3" Type="http://schemas.openxmlformats.org/officeDocument/2006/relationships/image" Target="../media/image84.jpeg"/><Relationship Id="rId7" Type="http://schemas.openxmlformats.org/officeDocument/2006/relationships/image" Target="../media/image8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6.jpeg"/><Relationship Id="rId5" Type="http://schemas.openxmlformats.org/officeDocument/2006/relationships/image" Target="../media/image85.jpeg"/><Relationship Id="rId4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1.jpeg"/><Relationship Id="rId5" Type="http://schemas.openxmlformats.org/officeDocument/2006/relationships/image" Target="../media/image90.jpeg"/><Relationship Id="rId4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4.png"/><Relationship Id="rId4" Type="http://schemas.openxmlformats.org/officeDocument/2006/relationships/image" Target="../media/image9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7.jpeg"/><Relationship Id="rId5" Type="http://schemas.openxmlformats.org/officeDocument/2006/relationships/image" Target="../media/image96.jpeg"/><Relationship Id="rId4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png"/><Relationship Id="rId3" Type="http://schemas.openxmlformats.org/officeDocument/2006/relationships/image" Target="../media/image99.jpeg"/><Relationship Id="rId7" Type="http://schemas.openxmlformats.org/officeDocument/2006/relationships/image" Target="../media/image10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2.jpeg"/><Relationship Id="rId5" Type="http://schemas.openxmlformats.org/officeDocument/2006/relationships/image" Target="../media/image101.png"/><Relationship Id="rId4" Type="http://schemas.openxmlformats.org/officeDocument/2006/relationships/image" Target="../media/image100.jpe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jpeg"/><Relationship Id="rId3" Type="http://schemas.openxmlformats.org/officeDocument/2006/relationships/image" Target="../media/image105.png"/><Relationship Id="rId7" Type="http://schemas.openxmlformats.org/officeDocument/2006/relationships/image" Target="../media/image10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8.png"/><Relationship Id="rId5" Type="http://schemas.openxmlformats.org/officeDocument/2006/relationships/image" Target="../media/image107.png"/><Relationship Id="rId4" Type="http://schemas.openxmlformats.org/officeDocument/2006/relationships/image" Target="../media/image10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eg"/><Relationship Id="rId7" Type="http://schemas.openxmlformats.org/officeDocument/2006/relationships/image" Target="../media/image1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4.jpeg"/><Relationship Id="rId5" Type="http://schemas.openxmlformats.org/officeDocument/2006/relationships/image" Target="../media/image113.jpeg"/><Relationship Id="rId4" Type="http://schemas.openxmlformats.org/officeDocument/2006/relationships/image" Target="../media/image112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3.png"/><Relationship Id="rId7" Type="http://schemas.openxmlformats.org/officeDocument/2006/relationships/image" Target="../media/image11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10" Type="http://schemas.openxmlformats.org/officeDocument/2006/relationships/image" Target="../media/image14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волк1"/>
          <p:cNvPicPr>
            <a:picLocks noChangeAspect="1" noChangeArrowheads="1"/>
          </p:cNvPicPr>
          <p:nvPr/>
        </p:nvPicPr>
        <p:blipFill>
          <a:blip r:embed="rId2"/>
          <a:srcRect l="10448" r="5597" b="6667"/>
          <a:stretch>
            <a:fillRect/>
          </a:stretch>
        </p:blipFill>
        <p:spPr bwMode="auto">
          <a:xfrm>
            <a:off x="0" y="0"/>
            <a:ext cx="9144000" cy="6877050"/>
          </a:xfrm>
          <a:prstGeom prst="rect">
            <a:avLst/>
          </a:prstGeom>
          <a:noFill/>
        </p:spPr>
      </p:pic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268941" y="2165305"/>
            <a:ext cx="8686799" cy="1469137"/>
          </a:xfrm>
        </p:spPr>
        <p:txBody>
          <a:bodyPr>
            <a:noAutofit/>
          </a:bodyPr>
          <a:lstStyle/>
          <a:p>
            <a:pPr lvl="0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Исследовательский проект</a:t>
            </a:r>
            <a:b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«Образ волка в детской литературе»</a:t>
            </a:r>
            <a:endParaRPr lang="en-US" b="1" dirty="0">
              <a:ln w="9525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788670" y="576241"/>
            <a:ext cx="7772400" cy="10128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Муниципальное общеобразовательное учреждение</a:t>
            </a:r>
            <a:b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</a:b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«Средняя общеобразовательная школа № 32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» Г. о. Подольск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Открытая региональная учебно-практическая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Конференция «Первые шаги в науку»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Подзаголовок 4"/>
          <p:cNvSpPr txBox="1">
            <a:spLocks/>
          </p:cNvSpPr>
          <p:nvPr/>
        </p:nvSpPr>
        <p:spPr>
          <a:xfrm>
            <a:off x="3402482" y="4144765"/>
            <a:ext cx="5500726" cy="1777785"/>
          </a:xfrm>
          <a:prstGeom prst="rect">
            <a:avLst/>
          </a:prstGeom>
          <a:noFill/>
        </p:spPr>
        <p:txBody>
          <a:bodyPr vert="horz" wrap="square" lIns="36000" tIns="36000" rIns="36000" bIns="36000" rtlCol="0">
            <a:spAutoFit/>
          </a:bodyPr>
          <a:lstStyle/>
          <a:p>
            <a:pPr lvl="0" algn="r">
              <a:lnSpc>
                <a:spcPct val="80000"/>
              </a:lnSpc>
              <a:spcBef>
                <a:spcPct val="20000"/>
              </a:spcBef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Выполнила: 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ОДИНЦОВА 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Анастасия,</a:t>
            </a:r>
            <a:endParaRPr lang="ru-RU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r">
              <a:lnSpc>
                <a:spcPct val="80000"/>
              </a:lnSpc>
              <a:spcBef>
                <a:spcPct val="20000"/>
              </a:spcBef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обучающаяся 2 класса А</a:t>
            </a:r>
          </a:p>
          <a:p>
            <a:pPr algn="r">
              <a:lnSpc>
                <a:spcPct val="80000"/>
              </a:lnSpc>
              <a:spcBef>
                <a:spcPct val="20000"/>
              </a:spcBef>
            </a:pPr>
            <a:endParaRPr lang="ru-RU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8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Руководитель: БЕЛОУС Ирина 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Алексеевна,</a:t>
            </a:r>
            <a:endParaRPr lang="ru-RU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  <a:p>
            <a:pPr lvl="0" algn="r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учитель начальных классов</a:t>
            </a:r>
          </a:p>
          <a:p>
            <a:pPr lvl="0" algn="r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высшей категории</a:t>
            </a:r>
          </a:p>
        </p:txBody>
      </p:sp>
      <p:sp>
        <p:nvSpPr>
          <p:cNvPr id="14" name="Подзаголовок 4"/>
          <p:cNvSpPr txBox="1">
            <a:spLocks/>
          </p:cNvSpPr>
          <p:nvPr/>
        </p:nvSpPr>
        <p:spPr>
          <a:xfrm>
            <a:off x="3889052" y="6184736"/>
            <a:ext cx="1571636" cy="682101"/>
          </a:xfrm>
          <a:prstGeom prst="rect">
            <a:avLst/>
          </a:prstGeom>
          <a:noFill/>
        </p:spPr>
        <p:txBody>
          <a:bodyPr vert="horz" wrap="square" lIns="36000" tIns="36000" rIns="36000" bIns="36000" rtlCol="0"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Подольск </a:t>
            </a:r>
          </a:p>
          <a:p>
            <a:pPr algn="ctr">
              <a:spcBef>
                <a:spcPct val="20000"/>
              </a:spcBef>
              <a:defRPr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2018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57121" y="1104900"/>
            <a:ext cx="9020204" cy="5681686"/>
          </a:xfrm>
          <a:prstGeom prst="rect">
            <a:avLst/>
          </a:prstGeom>
          <a:solidFill>
            <a:schemeClr val="accent1">
              <a:lumMod val="60000"/>
              <a:lumOff val="40000"/>
              <a:alpha val="44000"/>
            </a:schemeClr>
          </a:solidFill>
          <a:ln w="158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14449" y="213756"/>
            <a:ext cx="7759338" cy="605641"/>
          </a:xfrm>
        </p:spPr>
        <p:txBody>
          <a:bodyPr>
            <a:normAutofit/>
          </a:bodyPr>
          <a:lstStyle/>
          <a:p>
            <a:pPr algn="ctr"/>
            <a:r>
              <a:rPr lang="ru-RU" sz="3000" b="1" dirty="0" smtClean="0">
                <a:ln w="9525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itchFamily="34" charset="0"/>
                <a:cs typeface="Arial" pitchFamily="34" charset="0"/>
              </a:rPr>
              <a:t>Волк – Бог и Дух</a:t>
            </a:r>
          </a:p>
        </p:txBody>
      </p:sp>
      <p:grpSp>
        <p:nvGrpSpPr>
          <p:cNvPr id="43" name="Группа 42"/>
          <p:cNvGrpSpPr/>
          <p:nvPr/>
        </p:nvGrpSpPr>
        <p:grpSpPr>
          <a:xfrm>
            <a:off x="470648" y="1210235"/>
            <a:ext cx="3070196" cy="2643953"/>
            <a:chOff x="470648" y="1210235"/>
            <a:chExt cx="3070196" cy="2643953"/>
          </a:xfrm>
        </p:grpSpPr>
        <p:pic>
          <p:nvPicPr>
            <p:cNvPr id="1030" name="Picture 6" descr="http://ancientrome.ru/art/artwork/sculp/etr/s0088.jpg"/>
            <p:cNvPicPr>
              <a:picLocks noChangeAspect="1" noChangeArrowheads="1"/>
            </p:cNvPicPr>
            <p:nvPr/>
          </p:nvPicPr>
          <p:blipFill>
            <a:blip r:embed="rId2" cstate="print"/>
            <a:srcRect t="1276" r="1633" b="1415"/>
            <a:stretch>
              <a:fillRect/>
            </a:stretch>
          </p:blipFill>
          <p:spPr bwMode="auto">
            <a:xfrm>
              <a:off x="470648" y="1663832"/>
              <a:ext cx="3070196" cy="219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ffectLst>
              <a:outerShdw blurRad="50800" dist="127000" dir="2700000" algn="tl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18" name="Группа 17"/>
            <p:cNvGrpSpPr/>
            <p:nvPr/>
          </p:nvGrpSpPr>
          <p:grpSpPr>
            <a:xfrm>
              <a:off x="470648" y="1210235"/>
              <a:ext cx="3069074" cy="385942"/>
              <a:chOff x="300161" y="2136068"/>
              <a:chExt cx="3742259" cy="248991"/>
            </a:xfrm>
          </p:grpSpPr>
          <p:pic>
            <p:nvPicPr>
              <p:cNvPr id="22" name="Picture 5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300161" y="2141377"/>
                <a:ext cx="3730604" cy="243682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  <a:effectLst>
                <a:outerShdw blurRad="50800" dist="1270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</p:pic>
          <p:sp>
            <p:nvSpPr>
              <p:cNvPr id="23" name="TextBox 22"/>
              <p:cNvSpPr txBox="1"/>
              <p:nvPr/>
            </p:nvSpPr>
            <p:spPr>
              <a:xfrm>
                <a:off x="301947" y="2136068"/>
                <a:ext cx="3740473" cy="225611"/>
              </a:xfrm>
              <a:prstGeom prst="rect">
                <a:avLst/>
              </a:prstGeom>
              <a:noFill/>
            </p:spPr>
            <p:txBody>
              <a:bodyPr wrap="square" tIns="36000" bIns="36000" rtlCol="0" anchor="ctr" anchorCtr="0">
                <a:spAutoFit/>
              </a:bodyPr>
              <a:lstStyle/>
              <a:p>
                <a:pPr algn="ctr"/>
                <a:r>
                  <a:rPr lang="ru-RU" b="1" kern="0" dirty="0" smtClean="0">
                    <a:solidFill>
                      <a:srgbClr val="000066"/>
                    </a:solidFill>
                    <a:latin typeface="Arial" pitchFamily="34" charset="0"/>
                    <a:cs typeface="Arial" pitchFamily="34" charset="0"/>
                  </a:rPr>
                  <a:t>«Мать римлян»</a:t>
                </a:r>
                <a:endParaRPr lang="ru-RU" b="1" kern="0" dirty="0">
                  <a:solidFill>
                    <a:srgbClr val="000066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  <p:grpSp>
        <p:nvGrpSpPr>
          <p:cNvPr id="38" name="Группа 37"/>
          <p:cNvGrpSpPr/>
          <p:nvPr/>
        </p:nvGrpSpPr>
        <p:grpSpPr>
          <a:xfrm>
            <a:off x="4512026" y="1195616"/>
            <a:ext cx="3069074" cy="2645414"/>
            <a:chOff x="4676324" y="1386092"/>
            <a:chExt cx="2797200" cy="2454937"/>
          </a:xfrm>
        </p:grpSpPr>
        <p:pic>
          <p:nvPicPr>
            <p:cNvPr id="15" name="Picture 2" descr="http://99px.ru/sstorage/56/2016/07/mid_250759_5767.jpg"/>
            <p:cNvPicPr preferRelativeResize="0">
              <a:picLocks noChangeArrowheads="1"/>
            </p:cNvPicPr>
            <p:nvPr/>
          </p:nvPicPr>
          <p:blipFill>
            <a:blip r:embed="rId4"/>
            <a:srcRect l="13035"/>
            <a:stretch>
              <a:fillRect/>
            </a:stretch>
          </p:blipFill>
          <p:spPr bwMode="auto">
            <a:xfrm>
              <a:off x="4676324" y="1807029"/>
              <a:ext cx="2797200" cy="20340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ffectLst>
              <a:outerShdw blurRad="50800" dist="127000" dir="2700000" algn="tl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24" name="Группа 23"/>
            <p:cNvGrpSpPr/>
            <p:nvPr/>
          </p:nvGrpSpPr>
          <p:grpSpPr>
            <a:xfrm>
              <a:off x="4676324" y="1386092"/>
              <a:ext cx="2797200" cy="358150"/>
              <a:chOff x="300161" y="2136070"/>
              <a:chExt cx="3742259" cy="248989"/>
            </a:xfrm>
          </p:grpSpPr>
          <p:pic>
            <p:nvPicPr>
              <p:cNvPr id="25" name="Picture 5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300161" y="2141377"/>
                <a:ext cx="3730604" cy="243682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  <a:effectLst>
                <a:outerShdw blurRad="50800" dist="1270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</p:pic>
          <p:sp>
            <p:nvSpPr>
              <p:cNvPr id="26" name="TextBox 25"/>
              <p:cNvSpPr txBox="1"/>
              <p:nvPr/>
            </p:nvSpPr>
            <p:spPr>
              <a:xfrm>
                <a:off x="301947" y="2136070"/>
                <a:ext cx="3740473" cy="225611"/>
              </a:xfrm>
              <a:prstGeom prst="rect">
                <a:avLst/>
              </a:prstGeom>
              <a:noFill/>
            </p:spPr>
            <p:txBody>
              <a:bodyPr wrap="square" tIns="36000" bIns="36000" rtlCol="0" anchor="ctr" anchorCtr="0">
                <a:spAutoFit/>
              </a:bodyPr>
              <a:lstStyle/>
              <a:p>
                <a:pPr algn="ctr"/>
                <a:r>
                  <a:rPr lang="ru-RU" b="1" kern="0" dirty="0" smtClean="0">
                    <a:solidFill>
                      <a:srgbClr val="000066"/>
                    </a:solidFill>
                    <a:latin typeface="Arial" pitchFamily="34" charset="0"/>
                    <a:cs typeface="Arial" pitchFamily="34" charset="0"/>
                  </a:rPr>
                  <a:t>Спаситель людей</a:t>
                </a:r>
                <a:endParaRPr lang="ru-RU" b="1" kern="0" dirty="0">
                  <a:solidFill>
                    <a:srgbClr val="000066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  <p:grpSp>
        <p:nvGrpSpPr>
          <p:cNvPr id="40" name="Группа 39"/>
          <p:cNvGrpSpPr/>
          <p:nvPr/>
        </p:nvGrpSpPr>
        <p:grpSpPr>
          <a:xfrm>
            <a:off x="1742226" y="3960677"/>
            <a:ext cx="3069074" cy="2597978"/>
            <a:chOff x="1879630" y="4080309"/>
            <a:chExt cx="2797200" cy="2410917"/>
          </a:xfrm>
        </p:grpSpPr>
        <p:pic>
          <p:nvPicPr>
            <p:cNvPr id="30" name="Picture 4" descr="https://img2.postila.ru/storage/7136000/7127946/0aa7f30babd28564ccf957bc47835be7.jpg"/>
            <p:cNvPicPr>
              <a:picLocks noChangeAspect="1" noChangeArrowheads="1"/>
            </p:cNvPicPr>
            <p:nvPr/>
          </p:nvPicPr>
          <p:blipFill>
            <a:blip r:embed="rId5" cstate="print"/>
            <a:srcRect l="5925" r="6562"/>
            <a:stretch>
              <a:fillRect/>
            </a:stretch>
          </p:blipFill>
          <p:spPr bwMode="auto">
            <a:xfrm>
              <a:off x="1879630" y="4491259"/>
              <a:ext cx="2797200" cy="1999967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ffectLst>
              <a:outerShdw blurRad="50800" dist="127000" dir="2700000" algn="tl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31" name="Группа 30"/>
            <p:cNvGrpSpPr/>
            <p:nvPr/>
          </p:nvGrpSpPr>
          <p:grpSpPr>
            <a:xfrm>
              <a:off x="1879630" y="4080309"/>
              <a:ext cx="2797200" cy="358150"/>
              <a:chOff x="300161" y="2136070"/>
              <a:chExt cx="3742259" cy="248989"/>
            </a:xfrm>
          </p:grpSpPr>
          <p:pic>
            <p:nvPicPr>
              <p:cNvPr id="32" name="Picture 5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300161" y="2141377"/>
                <a:ext cx="3730604" cy="243682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  <a:effectLst>
                <a:outerShdw blurRad="50800" dist="1270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</p:pic>
          <p:sp>
            <p:nvSpPr>
              <p:cNvPr id="33" name="TextBox 32"/>
              <p:cNvSpPr txBox="1"/>
              <p:nvPr/>
            </p:nvSpPr>
            <p:spPr>
              <a:xfrm>
                <a:off x="301947" y="2136070"/>
                <a:ext cx="3740473" cy="225611"/>
              </a:xfrm>
              <a:prstGeom prst="rect">
                <a:avLst/>
              </a:prstGeom>
              <a:noFill/>
            </p:spPr>
            <p:txBody>
              <a:bodyPr wrap="square" tIns="36000" bIns="36000" rtlCol="0" anchor="ctr" anchorCtr="0">
                <a:spAutoFit/>
              </a:bodyPr>
              <a:lstStyle/>
              <a:p>
                <a:pPr algn="ctr"/>
                <a:r>
                  <a:rPr lang="ru-RU" b="1" kern="0" dirty="0" smtClean="0">
                    <a:solidFill>
                      <a:srgbClr val="000066"/>
                    </a:solidFill>
                    <a:latin typeface="Arial" pitchFamily="34" charset="0"/>
                    <a:cs typeface="Arial" pitchFamily="34" charset="0"/>
                  </a:rPr>
                  <a:t>Дух гор</a:t>
                </a:r>
                <a:endParaRPr lang="ru-RU" b="1" kern="0" dirty="0">
                  <a:solidFill>
                    <a:srgbClr val="000066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  <p:grpSp>
        <p:nvGrpSpPr>
          <p:cNvPr id="39" name="Группа 38"/>
          <p:cNvGrpSpPr/>
          <p:nvPr/>
        </p:nvGrpSpPr>
        <p:grpSpPr>
          <a:xfrm>
            <a:off x="5736390" y="3960678"/>
            <a:ext cx="3069074" cy="2653230"/>
            <a:chOff x="5873794" y="4000500"/>
            <a:chExt cx="2797200" cy="2462190"/>
          </a:xfrm>
        </p:grpSpPr>
        <p:pic>
          <p:nvPicPr>
            <p:cNvPr id="37894" name="Picture 6" descr="http://crosti.ru/patterns/00/06/c9/22ffd613f9/preview.jpg"/>
            <p:cNvPicPr preferRelativeResize="0">
              <a:picLocks noChangeArrowheads="1"/>
            </p:cNvPicPr>
            <p:nvPr/>
          </p:nvPicPr>
          <p:blipFill>
            <a:blip r:embed="rId6"/>
            <a:srcRect l="2740" t="4219" r="2303" b="29153"/>
            <a:stretch>
              <a:fillRect/>
            </a:stretch>
          </p:blipFill>
          <p:spPr bwMode="auto">
            <a:xfrm>
              <a:off x="5873794" y="4428690"/>
              <a:ext cx="2797200" cy="20340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ffectLst>
              <a:outerShdw blurRad="50800" dist="127000" dir="2700000" algn="tl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34" name="Группа 33"/>
            <p:cNvGrpSpPr/>
            <p:nvPr/>
          </p:nvGrpSpPr>
          <p:grpSpPr>
            <a:xfrm>
              <a:off x="5873794" y="4000500"/>
              <a:ext cx="2797200" cy="358150"/>
              <a:chOff x="300161" y="2136070"/>
              <a:chExt cx="3742259" cy="248989"/>
            </a:xfrm>
          </p:grpSpPr>
          <p:pic>
            <p:nvPicPr>
              <p:cNvPr id="35" name="Picture 5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300161" y="2141377"/>
                <a:ext cx="3730604" cy="243682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  <a:effectLst>
                <a:outerShdw blurRad="50800" dist="1270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</p:pic>
          <p:sp>
            <p:nvSpPr>
              <p:cNvPr id="36" name="TextBox 35"/>
              <p:cNvSpPr txBox="1"/>
              <p:nvPr/>
            </p:nvSpPr>
            <p:spPr>
              <a:xfrm>
                <a:off x="301947" y="2136070"/>
                <a:ext cx="3740473" cy="225611"/>
              </a:xfrm>
              <a:prstGeom prst="rect">
                <a:avLst/>
              </a:prstGeom>
              <a:noFill/>
            </p:spPr>
            <p:txBody>
              <a:bodyPr wrap="square" tIns="36000" bIns="36000" rtlCol="0" anchor="ctr" anchorCtr="0">
                <a:spAutoFit/>
              </a:bodyPr>
              <a:lstStyle/>
              <a:p>
                <a:pPr algn="ctr"/>
                <a:r>
                  <a:rPr lang="ru-RU" b="1" kern="0" dirty="0" smtClean="0">
                    <a:solidFill>
                      <a:srgbClr val="000066"/>
                    </a:solidFill>
                    <a:latin typeface="Arial" pitchFamily="34" charset="0"/>
                    <a:cs typeface="Arial" pitchFamily="34" charset="0"/>
                  </a:rPr>
                  <a:t>Мышиный Бог</a:t>
                </a:r>
                <a:endParaRPr lang="ru-RU" b="1" kern="0" dirty="0">
                  <a:solidFill>
                    <a:srgbClr val="000066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  <p:grpSp>
        <p:nvGrpSpPr>
          <p:cNvPr id="27" name="Группа 6"/>
          <p:cNvGrpSpPr/>
          <p:nvPr/>
        </p:nvGrpSpPr>
        <p:grpSpPr>
          <a:xfrm>
            <a:off x="8087628" y="215388"/>
            <a:ext cx="836725" cy="833430"/>
            <a:chOff x="4986560" y="1071546"/>
            <a:chExt cx="836725" cy="833430"/>
          </a:xfrm>
        </p:grpSpPr>
        <p:pic>
          <p:nvPicPr>
            <p:cNvPr id="28" name="Picture 2" descr="C:\Users\Денис\Desktop\ВОЛК\1103x9868-300x300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 flipH="1">
              <a:off x="4986560" y="1071546"/>
              <a:ext cx="836725" cy="833430"/>
            </a:xfrm>
            <a:prstGeom prst="rect">
              <a:avLst/>
            </a:prstGeom>
            <a:noFill/>
          </p:spPr>
        </p:pic>
        <p:sp>
          <p:nvSpPr>
            <p:cNvPr id="29" name="Прямоугольник 28"/>
            <p:cNvSpPr/>
            <p:nvPr/>
          </p:nvSpPr>
          <p:spPr>
            <a:xfrm>
              <a:off x="5154657" y="1096574"/>
              <a:ext cx="548640" cy="4001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fld id="{53909914-16E0-4920-8513-89F819006AEF}" type="slidenum">
                <a:rPr lang="ru-RU" sz="2000" b="1" cap="none" spc="0" smtClean="0">
                  <a:ln w="17780" cmpd="sng">
                    <a:solidFill>
                      <a:schemeClr val="tx1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</a:rPr>
                <a:pPr algn="ctr"/>
                <a:t>10</a:t>
              </a:fld>
              <a:endParaRPr lang="ru-RU" sz="2000" b="1" cap="none" spc="0" dirty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57121" y="1104900"/>
            <a:ext cx="9020204" cy="5681686"/>
          </a:xfrm>
          <a:prstGeom prst="rect">
            <a:avLst/>
          </a:prstGeom>
          <a:solidFill>
            <a:schemeClr val="accent1">
              <a:lumMod val="60000"/>
              <a:lumOff val="40000"/>
              <a:alpha val="44000"/>
            </a:schemeClr>
          </a:solidFill>
          <a:ln w="158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14449" y="213756"/>
            <a:ext cx="7759338" cy="605641"/>
          </a:xfrm>
        </p:spPr>
        <p:txBody>
          <a:bodyPr>
            <a:normAutofit/>
          </a:bodyPr>
          <a:lstStyle/>
          <a:p>
            <a:pPr algn="ctr"/>
            <a:r>
              <a:rPr lang="ru-RU" sz="3000" b="1" dirty="0" smtClean="0">
                <a:ln w="9525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itchFamily="34" charset="0"/>
                <a:cs typeface="Arial" pitchFamily="34" charset="0"/>
              </a:rPr>
              <a:t>Суеверия и магические обряды</a:t>
            </a: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797859" y="1618129"/>
            <a:ext cx="7869891" cy="47112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797859" y="1618129"/>
            <a:ext cx="7869891" cy="47112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4820" name="Picture 4" descr="C:\Users\Денис\Desktop\Браслет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21731" y="1238251"/>
            <a:ext cx="2222219" cy="2227772"/>
          </a:xfrm>
          <a:prstGeom prst="rect">
            <a:avLst/>
          </a:prstGeom>
          <a:noFill/>
          <a:ln w="19050">
            <a:solidFill>
              <a:schemeClr val="tx2"/>
            </a:solidFill>
          </a:ln>
        </p:spPr>
      </p:pic>
      <p:grpSp>
        <p:nvGrpSpPr>
          <p:cNvPr id="32" name="Группа 31"/>
          <p:cNvGrpSpPr/>
          <p:nvPr/>
        </p:nvGrpSpPr>
        <p:grpSpPr>
          <a:xfrm>
            <a:off x="166967" y="5546946"/>
            <a:ext cx="8748433" cy="1177705"/>
            <a:chOff x="242998" y="3595228"/>
            <a:chExt cx="2772773" cy="3909742"/>
          </a:xfrm>
        </p:grpSpPr>
        <p:sp>
          <p:nvSpPr>
            <p:cNvPr id="33" name="Прямоугольник 32"/>
            <p:cNvSpPr/>
            <p:nvPr/>
          </p:nvSpPr>
          <p:spPr>
            <a:xfrm>
              <a:off x="242998" y="3630833"/>
              <a:ext cx="2772773" cy="3874137"/>
            </a:xfrm>
            <a:prstGeom prst="rect">
              <a:avLst/>
            </a:prstGeom>
            <a:gradFill>
              <a:gsLst>
                <a:gs pos="0">
                  <a:srgbClr val="284150">
                    <a:alpha val="80000"/>
                  </a:srgbClr>
                </a:gs>
                <a:gs pos="54000">
                  <a:srgbClr val="325164">
                    <a:alpha val="80000"/>
                  </a:srgbClr>
                </a:gs>
                <a:gs pos="97000">
                  <a:srgbClr val="46718C">
                    <a:alpha val="80000"/>
                  </a:srgbClr>
                </a:gs>
              </a:gsLst>
              <a:lin ang="16200000" scaled="1"/>
            </a:gradFill>
            <a:ln>
              <a:noFill/>
            </a:ln>
            <a:effectLst>
              <a:outerShdw blurRad="190500" dist="38100" dir="2700000" sx="102000" sy="102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ru-RU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endParaRPr lang="ru-RU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87731" y="3595228"/>
              <a:ext cx="2725021" cy="388267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lvl="0" algn="just"/>
              <a:r>
                <a:rPr lang="ru-RU" sz="1750" b="1" dirty="0" smtClean="0">
                  <a:solidFill>
                    <a:srgbClr val="FFFF00"/>
                  </a:solidFill>
                  <a:latin typeface="Arial" pitchFamily="34" charset="0"/>
                  <a:cs typeface="Arial" pitchFamily="34" charset="0"/>
                </a:rPr>
                <a:t>«Русальские браслеты» </a:t>
              </a:r>
              <a:r>
                <a:rPr lang="ru-RU" sz="175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одевали в праздник Русалии – праздник плодородия и изобилия земли. На браслетах изображался волк в узорчатом поясе, а из хвоста</a:t>
              </a:r>
              <a:br>
                <a:rPr lang="ru-RU" sz="175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</a:br>
              <a:r>
                <a:rPr lang="ru-RU" sz="175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у него рос зеленый побег. Звериный стиль на браслетах – как молитва,</a:t>
              </a:r>
              <a:br>
                <a:rPr lang="ru-RU" sz="175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</a:br>
              <a:r>
                <a:rPr lang="ru-RU" sz="175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заклинание, оберег </a:t>
              </a:r>
            </a:p>
          </p:txBody>
        </p:sp>
      </p:grpSp>
      <p:pic>
        <p:nvPicPr>
          <p:cNvPr id="34822" name="Picture 6" descr="Русальные браслеты из древности"/>
          <p:cNvPicPr>
            <a:picLocks noChangeAspect="1" noChangeArrowheads="1"/>
          </p:cNvPicPr>
          <p:nvPr/>
        </p:nvPicPr>
        <p:blipFill>
          <a:blip r:embed="rId3"/>
          <a:srcRect b="13542"/>
          <a:stretch>
            <a:fillRect/>
          </a:stretch>
        </p:blipFill>
        <p:spPr bwMode="auto">
          <a:xfrm>
            <a:off x="266700" y="1225708"/>
            <a:ext cx="6141011" cy="4241641"/>
          </a:xfrm>
          <a:prstGeom prst="rect">
            <a:avLst/>
          </a:prstGeom>
          <a:noFill/>
          <a:ln w="19050">
            <a:solidFill>
              <a:schemeClr val="tx2"/>
            </a:solidFill>
          </a:ln>
        </p:spPr>
      </p:pic>
      <p:pic>
        <p:nvPicPr>
          <p:cNvPr id="34824" name="Picture 8" descr="http://oldclever.ru/pics/3_237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37325" y="3613897"/>
            <a:ext cx="2204527" cy="1825624"/>
          </a:xfrm>
          <a:prstGeom prst="rect">
            <a:avLst/>
          </a:prstGeom>
          <a:noFill/>
          <a:ln w="19050">
            <a:solidFill>
              <a:schemeClr val="tx2"/>
            </a:solidFill>
          </a:ln>
        </p:spPr>
      </p:pic>
      <p:grpSp>
        <p:nvGrpSpPr>
          <p:cNvPr id="17" name="Группа 6"/>
          <p:cNvGrpSpPr/>
          <p:nvPr/>
        </p:nvGrpSpPr>
        <p:grpSpPr>
          <a:xfrm>
            <a:off x="8087628" y="215388"/>
            <a:ext cx="836725" cy="833430"/>
            <a:chOff x="4986560" y="1071546"/>
            <a:chExt cx="836725" cy="833430"/>
          </a:xfrm>
        </p:grpSpPr>
        <p:pic>
          <p:nvPicPr>
            <p:cNvPr id="18" name="Picture 2" descr="C:\Users\Денис\Desktop\ВОЛК\1103x9868-300x300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flipH="1">
              <a:off x="4986560" y="1071546"/>
              <a:ext cx="836725" cy="833430"/>
            </a:xfrm>
            <a:prstGeom prst="rect">
              <a:avLst/>
            </a:prstGeom>
            <a:noFill/>
          </p:spPr>
        </p:pic>
        <p:sp>
          <p:nvSpPr>
            <p:cNvPr id="19" name="Прямоугольник 18"/>
            <p:cNvSpPr/>
            <p:nvPr/>
          </p:nvSpPr>
          <p:spPr>
            <a:xfrm>
              <a:off x="5154657" y="1096574"/>
              <a:ext cx="548640" cy="4001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fld id="{53909914-16E0-4920-8513-89F819006AEF}" type="slidenum">
                <a:rPr lang="ru-RU" sz="2000" b="1" cap="none" spc="0" smtClean="0">
                  <a:ln w="17780" cmpd="sng">
                    <a:solidFill>
                      <a:schemeClr val="tx1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</a:rPr>
                <a:pPr algn="ctr"/>
                <a:t>11</a:t>
              </a:fld>
              <a:endParaRPr lang="ru-RU" sz="2000" b="1" cap="none" spc="0" dirty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57121" y="1104900"/>
            <a:ext cx="9020204" cy="5681686"/>
          </a:xfrm>
          <a:prstGeom prst="rect">
            <a:avLst/>
          </a:prstGeom>
          <a:solidFill>
            <a:schemeClr val="accent1">
              <a:lumMod val="60000"/>
              <a:lumOff val="40000"/>
              <a:alpha val="44000"/>
            </a:schemeClr>
          </a:solidFill>
          <a:ln w="158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14449" y="213756"/>
            <a:ext cx="7759338" cy="605641"/>
          </a:xfrm>
        </p:spPr>
        <p:txBody>
          <a:bodyPr>
            <a:normAutofit/>
          </a:bodyPr>
          <a:lstStyle/>
          <a:p>
            <a:pPr algn="ctr"/>
            <a:r>
              <a:rPr lang="ru-RU" sz="3000" b="1" dirty="0" smtClean="0">
                <a:ln w="9525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itchFamily="34" charset="0"/>
                <a:cs typeface="Arial" pitchFamily="34" charset="0"/>
              </a:rPr>
              <a:t>Суеверия и магические обряды</a:t>
            </a: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797859" y="1618129"/>
            <a:ext cx="7869891" cy="47112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7" name="Picture 6" descr="Картинки по запросу племена волко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20998" y="3505200"/>
            <a:ext cx="3038180" cy="2266950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8" name="Picture 8" descr="Картинки по запросу племена волков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970" y="3206948"/>
            <a:ext cx="3571618" cy="2679502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4818" name="Picture 2" descr="Коготь волк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4784" y="1360395"/>
            <a:ext cx="2437466" cy="1681130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1682" name="Picture 2" descr="http://wikii.ru/_ph/22/2/62351803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08403" y="1276350"/>
            <a:ext cx="3070745" cy="2057400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1690" name="Picture 10" descr="Картинки по запросу доспехи из волчьих шкур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79726" y="3502025"/>
            <a:ext cx="1395574" cy="2041525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1692" name="Picture 12" descr="Картинки по запросу Коляда волком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879725" y="1381124"/>
            <a:ext cx="2828925" cy="1619251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4" name="Прямоугольник 23"/>
          <p:cNvSpPr/>
          <p:nvPr/>
        </p:nvSpPr>
        <p:spPr>
          <a:xfrm>
            <a:off x="3797300" y="6248400"/>
            <a:ext cx="5156200" cy="432000"/>
          </a:xfrm>
          <a:prstGeom prst="rect">
            <a:avLst/>
          </a:prstGeom>
          <a:gradFill>
            <a:gsLst>
              <a:gs pos="0">
                <a:srgbClr val="0097CC">
                  <a:alpha val="89804"/>
                </a:srgbClr>
              </a:gs>
              <a:gs pos="52000">
                <a:srgbClr val="087B96">
                  <a:alpha val="89804"/>
                </a:srgbClr>
              </a:gs>
              <a:gs pos="100000">
                <a:srgbClr val="005A9E"/>
              </a:gs>
            </a:gsLst>
            <a:lin ang="5400000" scaled="1"/>
          </a:gra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108000" rIns="0" bIns="108000" rtlCol="0" anchor="ctr" anchorCtr="0"/>
          <a:lstStyle/>
          <a:p>
            <a:pPr algn="ctr" defTabSz="964039" fontAlgn="base">
              <a:spcBef>
                <a:spcPct val="0"/>
              </a:spcBef>
              <a:spcAft>
                <a:spcPct val="0"/>
              </a:spcAft>
              <a:defRPr/>
            </a:pPr>
            <a:endParaRPr lang="ru-RU" b="1" kern="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848100" y="6261100"/>
            <a:ext cx="508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«Солдат, как волк: где попало там и рвёт»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9" name="Группа 6"/>
          <p:cNvGrpSpPr/>
          <p:nvPr/>
        </p:nvGrpSpPr>
        <p:grpSpPr>
          <a:xfrm>
            <a:off x="8087628" y="215388"/>
            <a:ext cx="836725" cy="833430"/>
            <a:chOff x="4986560" y="1071546"/>
            <a:chExt cx="836725" cy="833430"/>
          </a:xfrm>
        </p:grpSpPr>
        <p:pic>
          <p:nvPicPr>
            <p:cNvPr id="20" name="Picture 2" descr="C:\Users\Денис\Desktop\ВОЛК\1103x9868-300x300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 flipH="1">
              <a:off x="4986560" y="1071546"/>
              <a:ext cx="836725" cy="833430"/>
            </a:xfrm>
            <a:prstGeom prst="rect">
              <a:avLst/>
            </a:prstGeom>
            <a:noFill/>
          </p:spPr>
        </p:pic>
        <p:sp>
          <p:nvSpPr>
            <p:cNvPr id="21" name="Прямоугольник 20"/>
            <p:cNvSpPr/>
            <p:nvPr/>
          </p:nvSpPr>
          <p:spPr>
            <a:xfrm>
              <a:off x="5154657" y="1096574"/>
              <a:ext cx="548640" cy="4001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fld id="{53909914-16E0-4920-8513-89F819006AEF}" type="slidenum">
                <a:rPr lang="ru-RU" sz="2000" b="1" cap="none" spc="0" smtClean="0">
                  <a:ln w="17780" cmpd="sng">
                    <a:solidFill>
                      <a:schemeClr val="tx1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</a:rPr>
                <a:pPr algn="ctr"/>
                <a:t>12</a:t>
              </a:fld>
              <a:endParaRPr lang="ru-RU" sz="2000" b="1" cap="none" spc="0" dirty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1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1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1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4" grpId="0" animBg="1"/>
      <p:bldP spid="2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52252" y="1176314"/>
            <a:ext cx="9020204" cy="5610272"/>
          </a:xfrm>
          <a:prstGeom prst="rect">
            <a:avLst/>
          </a:prstGeom>
          <a:solidFill>
            <a:schemeClr val="accent1">
              <a:lumMod val="60000"/>
              <a:lumOff val="40000"/>
              <a:alpha val="44000"/>
            </a:schemeClr>
          </a:solidFill>
          <a:ln w="158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23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9550" y="1530349"/>
            <a:ext cx="4164152" cy="2692401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</p:pic>
      <p:grpSp>
        <p:nvGrpSpPr>
          <p:cNvPr id="24" name="Группа 23"/>
          <p:cNvGrpSpPr/>
          <p:nvPr/>
        </p:nvGrpSpPr>
        <p:grpSpPr>
          <a:xfrm>
            <a:off x="234950" y="4302430"/>
            <a:ext cx="844550" cy="358470"/>
            <a:chOff x="2006600" y="6283635"/>
            <a:chExt cx="4432300" cy="439027"/>
          </a:xfrm>
        </p:grpSpPr>
        <p:sp>
          <p:nvSpPr>
            <p:cNvPr id="25" name="Прямоугольник 24"/>
            <p:cNvSpPr/>
            <p:nvPr/>
          </p:nvSpPr>
          <p:spPr>
            <a:xfrm>
              <a:off x="2006600" y="6283635"/>
              <a:ext cx="4432300" cy="34570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2006600" y="6292850"/>
              <a:ext cx="4406902" cy="4298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 smtClean="0"/>
                <a:t>XIII </a:t>
              </a:r>
              <a:r>
                <a:rPr lang="ru-RU" sz="1200" b="1" dirty="0" smtClean="0"/>
                <a:t>век</a:t>
              </a:r>
              <a:endParaRPr lang="ru-RU" sz="1200" b="1" dirty="0"/>
            </a:p>
          </p:txBody>
        </p:sp>
      </p:grpSp>
      <p:pic>
        <p:nvPicPr>
          <p:cNvPr id="27" name="Picture 3" descr="C:\Users\Денис\Desktop\Рисунок Онфима- я зверь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97400" y="1530349"/>
            <a:ext cx="4216400" cy="2710543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</p:pic>
      <p:sp>
        <p:nvSpPr>
          <p:cNvPr id="28" name="Овал 27"/>
          <p:cNvSpPr/>
          <p:nvPr/>
        </p:nvSpPr>
        <p:spPr>
          <a:xfrm>
            <a:off x="5603966" y="3135085"/>
            <a:ext cx="1449977" cy="52251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3" name="Группа 6"/>
          <p:cNvGrpSpPr/>
          <p:nvPr/>
        </p:nvGrpSpPr>
        <p:grpSpPr>
          <a:xfrm>
            <a:off x="8087628" y="215388"/>
            <a:ext cx="836725" cy="833430"/>
            <a:chOff x="4986560" y="1071546"/>
            <a:chExt cx="836725" cy="833430"/>
          </a:xfrm>
        </p:grpSpPr>
        <p:pic>
          <p:nvPicPr>
            <p:cNvPr id="14" name="Picture 2" descr="C:\Users\Денис\Desktop\ВОЛК\1103x9868-300x300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H="1">
              <a:off x="4986560" y="1071546"/>
              <a:ext cx="836725" cy="833430"/>
            </a:xfrm>
            <a:prstGeom prst="rect">
              <a:avLst/>
            </a:prstGeom>
            <a:noFill/>
          </p:spPr>
        </p:pic>
        <p:sp>
          <p:nvSpPr>
            <p:cNvPr id="15" name="Прямоугольник 14"/>
            <p:cNvSpPr/>
            <p:nvPr/>
          </p:nvSpPr>
          <p:spPr>
            <a:xfrm>
              <a:off x="5201951" y="1083511"/>
              <a:ext cx="488284" cy="4001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fld id="{53909914-16E0-4920-8513-89F819006AEF}" type="slidenum">
                <a:rPr lang="ru-RU" sz="2000" b="1" cap="none" spc="0" smtClean="0">
                  <a:ln w="17780" cmpd="sng">
                    <a:solidFill>
                      <a:schemeClr val="tx1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</a:rPr>
                <a:pPr algn="ctr"/>
                <a:t>13</a:t>
              </a:fld>
              <a:endParaRPr lang="ru-RU" sz="2000" b="1" cap="none" spc="0" dirty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endParaRPr>
            </a:p>
          </p:txBody>
        </p:sp>
      </p:grpSp>
      <p:grpSp>
        <p:nvGrpSpPr>
          <p:cNvPr id="16" name="Группа 31"/>
          <p:cNvGrpSpPr/>
          <p:nvPr/>
        </p:nvGrpSpPr>
        <p:grpSpPr>
          <a:xfrm>
            <a:off x="243167" y="5452109"/>
            <a:ext cx="8748433" cy="1177705"/>
            <a:chOff x="242998" y="3595228"/>
            <a:chExt cx="2772773" cy="3909742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242998" y="3630833"/>
              <a:ext cx="2772773" cy="3874137"/>
            </a:xfrm>
            <a:prstGeom prst="rect">
              <a:avLst/>
            </a:prstGeom>
            <a:gradFill>
              <a:gsLst>
                <a:gs pos="0">
                  <a:srgbClr val="284150">
                    <a:alpha val="80000"/>
                  </a:srgbClr>
                </a:gs>
                <a:gs pos="54000">
                  <a:srgbClr val="325164">
                    <a:alpha val="80000"/>
                  </a:srgbClr>
                </a:gs>
                <a:gs pos="97000">
                  <a:srgbClr val="46718C">
                    <a:alpha val="80000"/>
                  </a:srgbClr>
                </a:gs>
              </a:gsLst>
              <a:lin ang="16200000" scaled="1"/>
            </a:gradFill>
            <a:ln>
              <a:noFill/>
            </a:ln>
            <a:effectLst>
              <a:outerShdw blurRad="190500" dist="38100" dir="2700000" sx="102000" sy="102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ru-RU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endParaRPr lang="ru-RU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87731" y="3595228"/>
              <a:ext cx="2697851" cy="388267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lvl="0" algn="just"/>
              <a:r>
                <a:rPr lang="ru-RU" sz="175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     В своей тетрадке  </a:t>
              </a:r>
              <a:r>
                <a:rPr lang="ru-RU" sz="1750" dirty="0" err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Онфим</a:t>
              </a:r>
              <a:r>
                <a:rPr lang="ru-RU" sz="175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упражнялся в правописании, составлял списки покупок и рисовал картины.</a:t>
              </a:r>
            </a:p>
            <a:p>
              <a:pPr lvl="0" algn="just"/>
              <a:r>
                <a:rPr lang="ru-RU" sz="175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     На одном из рисунков изображено четвероногое существо, в котором угадывается волк, и надпись – </a:t>
              </a:r>
              <a:r>
                <a:rPr lang="ru-RU" sz="1750" b="1" i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«Я ЗВЕРЬ»</a:t>
              </a:r>
            </a:p>
          </p:txBody>
        </p:sp>
      </p:grpSp>
      <p:sp>
        <p:nvSpPr>
          <p:cNvPr id="20" name="Заголовок 1"/>
          <p:cNvSpPr txBox="1">
            <a:spLocks/>
          </p:cNvSpPr>
          <p:nvPr/>
        </p:nvSpPr>
        <p:spPr>
          <a:xfrm>
            <a:off x="414449" y="270906"/>
            <a:ext cx="7759338" cy="6056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80000"/>
              </a:lnSpc>
            </a:pPr>
            <a:r>
              <a:rPr lang="ru-RU" sz="3000" b="1" dirty="0" smtClean="0">
                <a:ln w="9525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itchFamily="34" charset="0"/>
                <a:cs typeface="Arial" pitchFamily="34" charset="0"/>
              </a:rPr>
              <a:t>Берестяная тетрадь </a:t>
            </a:r>
          </a:p>
          <a:p>
            <a:pPr algn="ctr">
              <a:lnSpc>
                <a:spcPct val="80000"/>
              </a:lnSpc>
            </a:pPr>
            <a:r>
              <a:rPr lang="ru-RU" sz="3000" b="1" dirty="0" smtClean="0">
                <a:ln w="9525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itchFamily="34" charset="0"/>
                <a:cs typeface="Arial" pitchFamily="34" charset="0"/>
              </a:rPr>
              <a:t>новгородского мальчика </a:t>
            </a:r>
            <a:r>
              <a:rPr lang="ru-RU" sz="3000" b="1" dirty="0" err="1" smtClean="0">
                <a:ln w="9525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itchFamily="34" charset="0"/>
                <a:cs typeface="Arial" pitchFamily="34" charset="0"/>
              </a:rPr>
              <a:t>Онфима</a:t>
            </a:r>
            <a:endParaRPr lang="ru-RU" sz="3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2100" fill="hold"/>
                                        <p:tgtEl>
                                          <p:spTgt spid="2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85185E-6 L -0.2342 0.16574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00" y="8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1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600"/>
                            </p:stCondLst>
                            <p:childTnLst>
                              <p:par>
                                <p:cTn id="31" presetID="9" presetClass="exit" presetSubtype="0" fill="hold" grpId="1" nodeType="after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300"/>
                            </p:stCondLst>
                            <p:childTnLst>
                              <p:par>
                                <p:cTn id="35" presetID="6" presetClass="emph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36" dur="2000" fill="hold"/>
                                        <p:tgtEl>
                                          <p:spTgt spid="27"/>
                                        </p:tgtEl>
                                      </p:cBhvr>
                                      <p:by x="66500" y="665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56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2342 0.16574 L -0.00416 -0.00185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500" y="-8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8" grpId="0" animBg="1"/>
      <p:bldP spid="28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Прямоугольник 36"/>
          <p:cNvSpPr/>
          <p:nvPr/>
        </p:nvSpPr>
        <p:spPr>
          <a:xfrm>
            <a:off x="65315" y="1176314"/>
            <a:ext cx="9020204" cy="5610272"/>
          </a:xfrm>
          <a:prstGeom prst="rect">
            <a:avLst/>
          </a:prstGeom>
          <a:solidFill>
            <a:schemeClr val="accent1">
              <a:lumMod val="60000"/>
              <a:lumOff val="40000"/>
              <a:alpha val="44000"/>
            </a:schemeClr>
          </a:solidFill>
          <a:ln w="158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14449" y="213756"/>
            <a:ext cx="7759338" cy="605641"/>
          </a:xfrm>
        </p:spPr>
        <p:txBody>
          <a:bodyPr>
            <a:normAutofit/>
          </a:bodyPr>
          <a:lstStyle/>
          <a:p>
            <a:pPr algn="ctr"/>
            <a:r>
              <a:rPr lang="ru-RU" sz="3000" b="1" dirty="0" smtClean="0">
                <a:ln w="9525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itchFamily="34" charset="0"/>
                <a:cs typeface="Arial" pitchFamily="34" charset="0"/>
              </a:rPr>
              <a:t>Тёмная сущность</a:t>
            </a:r>
          </a:p>
        </p:txBody>
      </p:sp>
      <p:grpSp>
        <p:nvGrpSpPr>
          <p:cNvPr id="13" name="Группа 6"/>
          <p:cNvGrpSpPr/>
          <p:nvPr/>
        </p:nvGrpSpPr>
        <p:grpSpPr>
          <a:xfrm>
            <a:off x="8087628" y="215388"/>
            <a:ext cx="836725" cy="833430"/>
            <a:chOff x="4986560" y="1071546"/>
            <a:chExt cx="836725" cy="833430"/>
          </a:xfrm>
        </p:grpSpPr>
        <p:pic>
          <p:nvPicPr>
            <p:cNvPr id="14" name="Picture 2" descr="C:\Users\Денис\Desktop\ВОЛК\1103x9868-300x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4986560" y="1071546"/>
              <a:ext cx="836725" cy="833430"/>
            </a:xfrm>
            <a:prstGeom prst="rect">
              <a:avLst/>
            </a:prstGeom>
            <a:noFill/>
          </p:spPr>
        </p:pic>
        <p:sp>
          <p:nvSpPr>
            <p:cNvPr id="15" name="Прямоугольник 14"/>
            <p:cNvSpPr/>
            <p:nvPr/>
          </p:nvSpPr>
          <p:spPr>
            <a:xfrm>
              <a:off x="5201951" y="1083511"/>
              <a:ext cx="488284" cy="4001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fld id="{53909914-16E0-4920-8513-89F819006AEF}" type="slidenum">
                <a:rPr lang="ru-RU" sz="2000" b="1" cap="none" spc="0" smtClean="0">
                  <a:ln w="17780" cmpd="sng">
                    <a:solidFill>
                      <a:schemeClr val="tx1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</a:rPr>
                <a:pPr algn="ctr"/>
                <a:t>14</a:t>
              </a:fld>
              <a:endParaRPr lang="ru-RU" sz="2000" b="1" cap="none" spc="0" dirty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endParaRPr>
            </a:p>
          </p:txBody>
        </p:sp>
      </p:grpSp>
      <p:grpSp>
        <p:nvGrpSpPr>
          <p:cNvPr id="34" name="Группа 33"/>
          <p:cNvGrpSpPr/>
          <p:nvPr/>
        </p:nvGrpSpPr>
        <p:grpSpPr>
          <a:xfrm>
            <a:off x="137352" y="1390650"/>
            <a:ext cx="2888611" cy="4482061"/>
            <a:chOff x="137559" y="1187826"/>
            <a:chExt cx="2862854" cy="4482061"/>
          </a:xfrm>
        </p:grpSpPr>
        <p:pic>
          <p:nvPicPr>
            <p:cNvPr id="17" name="Picture 18" descr="Изображение"/>
            <p:cNvPicPr preferRelativeResize="0">
              <a:picLocks noChangeArrowheads="1"/>
            </p:cNvPicPr>
            <p:nvPr/>
          </p:nvPicPr>
          <p:blipFill>
            <a:blip r:embed="rId3"/>
            <a:srcRect t="9678"/>
            <a:stretch>
              <a:fillRect/>
            </a:stretch>
          </p:blipFill>
          <p:spPr bwMode="auto">
            <a:xfrm>
              <a:off x="137559" y="1187826"/>
              <a:ext cx="2849797" cy="403846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ffectLst>
              <a:outerShdw blurRad="50800" dist="127000" dir="2700000" algn="tl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25" name="Группа 24"/>
            <p:cNvGrpSpPr/>
            <p:nvPr/>
          </p:nvGrpSpPr>
          <p:grpSpPr>
            <a:xfrm>
              <a:off x="137559" y="5271246"/>
              <a:ext cx="2862854" cy="398641"/>
              <a:chOff x="269056" y="2136070"/>
              <a:chExt cx="3740472" cy="257184"/>
            </a:xfrm>
          </p:grpSpPr>
          <p:pic>
            <p:nvPicPr>
              <p:cNvPr id="26" name="Picture 5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269056" y="2149572"/>
                <a:ext cx="3730602" cy="243682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  <a:effectLst>
                <a:outerShdw blurRad="50800" dist="1270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</p:pic>
          <p:sp>
            <p:nvSpPr>
              <p:cNvPr id="27" name="TextBox 26"/>
              <p:cNvSpPr txBox="1"/>
              <p:nvPr/>
            </p:nvSpPr>
            <p:spPr>
              <a:xfrm>
                <a:off x="269056" y="2136070"/>
                <a:ext cx="3740472" cy="225611"/>
              </a:xfrm>
              <a:prstGeom prst="rect">
                <a:avLst/>
              </a:prstGeom>
              <a:noFill/>
            </p:spPr>
            <p:txBody>
              <a:bodyPr wrap="square" tIns="36000" bIns="36000" rtlCol="0" anchor="ctr" anchorCtr="0">
                <a:spAutoFit/>
              </a:bodyPr>
              <a:lstStyle/>
              <a:p>
                <a:pPr algn="ctr"/>
                <a:r>
                  <a:rPr lang="ru-RU" b="1" kern="0" dirty="0" smtClean="0">
                    <a:solidFill>
                      <a:srgbClr val="000066"/>
                    </a:solidFill>
                    <a:latin typeface="Arial" pitchFamily="34" charset="0"/>
                    <a:cs typeface="Arial" pitchFamily="34" charset="0"/>
                  </a:rPr>
                  <a:t>Волк-демон</a:t>
                </a:r>
                <a:endParaRPr lang="ru-RU" b="1" kern="0" dirty="0">
                  <a:solidFill>
                    <a:srgbClr val="000066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  <p:grpSp>
        <p:nvGrpSpPr>
          <p:cNvPr id="35" name="Группа 34"/>
          <p:cNvGrpSpPr/>
          <p:nvPr/>
        </p:nvGrpSpPr>
        <p:grpSpPr>
          <a:xfrm>
            <a:off x="3098215" y="1402416"/>
            <a:ext cx="2890800" cy="4473568"/>
            <a:chOff x="3110916" y="1199592"/>
            <a:chExt cx="2873025" cy="4433049"/>
          </a:xfrm>
        </p:grpSpPr>
        <p:pic>
          <p:nvPicPr>
            <p:cNvPr id="9" name="Picture 2" descr="http://www.rodnoe-derevo.ru/userfiles/images/%D0%A1%D0%B8%D0%BC%D0%B0%D1%80%D0%B3%D0%BB%201.jpg"/>
            <p:cNvPicPr>
              <a:picLocks noChangeAspect="1" noChangeArrowheads="1"/>
            </p:cNvPicPr>
            <p:nvPr/>
          </p:nvPicPr>
          <p:blipFill>
            <a:blip r:embed="rId5"/>
            <a:srcRect b="11689"/>
            <a:stretch>
              <a:fillRect/>
            </a:stretch>
          </p:blipFill>
          <p:spPr bwMode="auto">
            <a:xfrm>
              <a:off x="3110916" y="1199592"/>
              <a:ext cx="2854326" cy="398541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ffectLst>
              <a:outerShdw blurRad="50800" dist="127000" dir="2700000" algn="tl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28" name="Группа 27"/>
            <p:cNvGrpSpPr/>
            <p:nvPr/>
          </p:nvGrpSpPr>
          <p:grpSpPr>
            <a:xfrm>
              <a:off x="3110916" y="5244351"/>
              <a:ext cx="2873025" cy="388290"/>
              <a:chOff x="288660" y="2136069"/>
              <a:chExt cx="3753760" cy="250506"/>
            </a:xfrm>
          </p:grpSpPr>
          <p:pic>
            <p:nvPicPr>
              <p:cNvPr id="29" name="Picture 5"/>
              <p:cNvPicPr preferRelativeResize="0">
                <a:picLocks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288660" y="2141380"/>
                <a:ext cx="3753760" cy="245195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  <a:effectLst>
                <a:outerShdw blurRad="50800" dist="1270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</p:pic>
          <p:sp>
            <p:nvSpPr>
              <p:cNvPr id="30" name="TextBox 29"/>
              <p:cNvSpPr txBox="1"/>
              <p:nvPr/>
            </p:nvSpPr>
            <p:spPr>
              <a:xfrm>
                <a:off x="288660" y="2136069"/>
                <a:ext cx="3740474" cy="225611"/>
              </a:xfrm>
              <a:prstGeom prst="rect">
                <a:avLst/>
              </a:prstGeom>
              <a:noFill/>
            </p:spPr>
            <p:txBody>
              <a:bodyPr wrap="square" tIns="36000" bIns="36000" rtlCol="0" anchor="ctr" anchorCtr="0">
                <a:spAutoFit/>
              </a:bodyPr>
              <a:lstStyle/>
              <a:p>
                <a:pPr algn="ctr"/>
                <a:r>
                  <a:rPr lang="ru-RU" b="1" kern="0" dirty="0" smtClean="0">
                    <a:solidFill>
                      <a:srgbClr val="000066"/>
                    </a:solidFill>
                    <a:latin typeface="Arial" pitchFamily="34" charset="0"/>
                    <a:cs typeface="Arial" pitchFamily="34" charset="0"/>
                  </a:rPr>
                  <a:t>Бог </a:t>
                </a:r>
                <a:r>
                  <a:rPr lang="ru-RU" b="1" kern="0" dirty="0" smtClean="0">
                    <a:solidFill>
                      <a:srgbClr val="000066"/>
                    </a:solidFill>
                    <a:latin typeface="Arial" pitchFamily="34" charset="0"/>
                    <a:cs typeface="Arial" pitchFamily="34" charset="0"/>
                  </a:rPr>
                  <a:t>огня</a:t>
                </a:r>
                <a:endParaRPr lang="ru-RU" b="1" kern="0" dirty="0">
                  <a:solidFill>
                    <a:srgbClr val="000066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  <p:grpSp>
        <p:nvGrpSpPr>
          <p:cNvPr id="36" name="Группа 35"/>
          <p:cNvGrpSpPr/>
          <p:nvPr/>
        </p:nvGrpSpPr>
        <p:grpSpPr>
          <a:xfrm>
            <a:off x="6053419" y="1402416"/>
            <a:ext cx="2890800" cy="4471043"/>
            <a:chOff x="6053419" y="1199592"/>
            <a:chExt cx="2890800" cy="4471043"/>
          </a:xfrm>
        </p:grpSpPr>
        <p:pic>
          <p:nvPicPr>
            <p:cNvPr id="21" name="Picture 16" descr="Изображение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6053419" y="1199592"/>
              <a:ext cx="2862305" cy="4032808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ffectLst>
              <a:outerShdw blurRad="50800" dist="127000" dir="2700000" algn="tl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31" name="Группа 30"/>
            <p:cNvGrpSpPr/>
            <p:nvPr/>
          </p:nvGrpSpPr>
          <p:grpSpPr>
            <a:xfrm>
              <a:off x="6053419" y="5284693"/>
              <a:ext cx="2890800" cy="385942"/>
              <a:chOff x="250382" y="2136068"/>
              <a:chExt cx="3776985" cy="248991"/>
            </a:xfrm>
          </p:grpSpPr>
          <p:pic>
            <p:nvPicPr>
              <p:cNvPr id="32" name="Picture 5"/>
              <p:cNvPicPr preferRelativeResize="0">
                <a:picLocks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250382" y="2141377"/>
                <a:ext cx="3776985" cy="243682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  <a:effectLst>
                <a:outerShdw blurRad="50800" dist="1270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</p:pic>
          <p:sp>
            <p:nvSpPr>
              <p:cNvPr id="33" name="TextBox 32"/>
              <p:cNvSpPr txBox="1"/>
              <p:nvPr/>
            </p:nvSpPr>
            <p:spPr>
              <a:xfrm>
                <a:off x="250382" y="2136068"/>
                <a:ext cx="3740474" cy="225611"/>
              </a:xfrm>
              <a:prstGeom prst="rect">
                <a:avLst/>
              </a:prstGeom>
              <a:noFill/>
            </p:spPr>
            <p:txBody>
              <a:bodyPr wrap="square" tIns="36000" bIns="36000" rtlCol="0" anchor="ctr" anchorCtr="0">
                <a:spAutoFit/>
              </a:bodyPr>
              <a:lstStyle/>
              <a:p>
                <a:pPr algn="ctr"/>
                <a:r>
                  <a:rPr lang="ru-RU" b="1" kern="0" dirty="0" smtClean="0">
                    <a:solidFill>
                      <a:srgbClr val="000066"/>
                    </a:solidFill>
                    <a:latin typeface="Arial" pitchFamily="34" charset="0"/>
                    <a:cs typeface="Arial" pitchFamily="34" charset="0"/>
                  </a:rPr>
                  <a:t>Волк- оборотень</a:t>
                </a:r>
                <a:endParaRPr lang="ru-RU" b="1" kern="0" dirty="0">
                  <a:solidFill>
                    <a:srgbClr val="000066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  <p:sp>
        <p:nvSpPr>
          <p:cNvPr id="23" name="Прямоугольник 22"/>
          <p:cNvSpPr/>
          <p:nvPr/>
        </p:nvSpPr>
        <p:spPr>
          <a:xfrm>
            <a:off x="3302000" y="6248400"/>
            <a:ext cx="5651500" cy="432000"/>
          </a:xfrm>
          <a:prstGeom prst="rect">
            <a:avLst/>
          </a:prstGeom>
          <a:gradFill>
            <a:gsLst>
              <a:gs pos="0">
                <a:srgbClr val="0097CC">
                  <a:alpha val="89804"/>
                </a:srgbClr>
              </a:gs>
              <a:gs pos="52000">
                <a:srgbClr val="087B96">
                  <a:alpha val="89804"/>
                </a:srgbClr>
              </a:gs>
              <a:gs pos="100000">
                <a:srgbClr val="005A9E"/>
              </a:gs>
            </a:gsLst>
            <a:lin ang="5400000" scaled="1"/>
          </a:gra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108000" rIns="0" bIns="108000" rtlCol="0" anchor="ctr" anchorCtr="0"/>
          <a:lstStyle/>
          <a:p>
            <a:pPr algn="ctr" defTabSz="964039" fontAlgn="base">
              <a:spcBef>
                <a:spcPct val="0"/>
              </a:spcBef>
              <a:spcAft>
                <a:spcPct val="0"/>
              </a:spcAft>
              <a:defRPr/>
            </a:pPr>
            <a:endParaRPr lang="ru-RU" b="1" kern="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302000" y="6261100"/>
            <a:ext cx="5626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«Белый волк, черный волк – все равно волк»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23" grpId="0" animBg="1"/>
      <p:bldP spid="2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53788" y="1091451"/>
            <a:ext cx="9020204" cy="5681686"/>
          </a:xfrm>
          <a:prstGeom prst="rect">
            <a:avLst/>
          </a:prstGeom>
          <a:solidFill>
            <a:schemeClr val="accent1">
              <a:lumMod val="60000"/>
              <a:lumOff val="40000"/>
              <a:alpha val="44000"/>
            </a:schemeClr>
          </a:solidFill>
          <a:ln w="158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14449" y="213756"/>
            <a:ext cx="7610965" cy="605641"/>
          </a:xfrm>
        </p:spPr>
        <p:txBody>
          <a:bodyPr>
            <a:normAutofit/>
          </a:bodyPr>
          <a:lstStyle/>
          <a:p>
            <a:pPr algn="ctr"/>
            <a:r>
              <a:rPr lang="ru-RU" sz="3000" b="1" dirty="0" smtClean="0">
                <a:ln w="9525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itchFamily="34" charset="0"/>
                <a:cs typeface="Arial" pitchFamily="34" charset="0"/>
              </a:rPr>
              <a:t>Защита от </a:t>
            </a:r>
            <a:r>
              <a:rPr lang="ru-RU" sz="3000" b="1" dirty="0" smtClean="0">
                <a:ln w="9525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itchFamily="34" charset="0"/>
                <a:cs typeface="Arial" pitchFamily="34" charset="0"/>
              </a:rPr>
              <a:t>волка как от нечистой </a:t>
            </a:r>
            <a:r>
              <a:rPr lang="ru-RU" sz="3000" b="1" dirty="0" smtClean="0">
                <a:ln w="9525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itchFamily="34" charset="0"/>
                <a:cs typeface="Arial" pitchFamily="34" charset="0"/>
              </a:rPr>
              <a:t>силы</a:t>
            </a:r>
          </a:p>
        </p:txBody>
      </p:sp>
      <p:grpSp>
        <p:nvGrpSpPr>
          <p:cNvPr id="2" name="Группа 6"/>
          <p:cNvGrpSpPr/>
          <p:nvPr/>
        </p:nvGrpSpPr>
        <p:grpSpPr>
          <a:xfrm>
            <a:off x="8087628" y="215388"/>
            <a:ext cx="836725" cy="833430"/>
            <a:chOff x="4986560" y="1071546"/>
            <a:chExt cx="836725" cy="833430"/>
          </a:xfrm>
        </p:grpSpPr>
        <p:pic>
          <p:nvPicPr>
            <p:cNvPr id="9" name="Picture 2" descr="C:\Users\Денис\Desktop\ВОЛК\1103x9868-300x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4986560" y="1071546"/>
              <a:ext cx="836725" cy="833430"/>
            </a:xfrm>
            <a:prstGeom prst="rect">
              <a:avLst/>
            </a:prstGeom>
            <a:noFill/>
          </p:spPr>
        </p:pic>
        <p:sp>
          <p:nvSpPr>
            <p:cNvPr id="10" name="Прямоугольник 9"/>
            <p:cNvSpPr/>
            <p:nvPr/>
          </p:nvSpPr>
          <p:spPr>
            <a:xfrm>
              <a:off x="5201951" y="1083511"/>
              <a:ext cx="488284" cy="4001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fld id="{53909914-16E0-4920-8513-89F819006AEF}" type="slidenum">
                <a:rPr lang="ru-RU" sz="2000" b="1" cap="none" spc="0" smtClean="0">
                  <a:ln w="17780" cmpd="sng">
                    <a:solidFill>
                      <a:schemeClr val="tx1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</a:rPr>
                <a:pPr algn="ctr"/>
                <a:t>15</a:t>
              </a:fld>
              <a:endParaRPr lang="ru-RU" sz="2000" b="1" cap="none" spc="0" dirty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endParaRPr>
            </a:p>
          </p:txBody>
        </p:sp>
      </p:grpSp>
      <p:grpSp>
        <p:nvGrpSpPr>
          <p:cNvPr id="14" name="Группа 31"/>
          <p:cNvGrpSpPr/>
          <p:nvPr/>
        </p:nvGrpSpPr>
        <p:grpSpPr>
          <a:xfrm>
            <a:off x="235868" y="3607940"/>
            <a:ext cx="4147873" cy="1177705"/>
            <a:chOff x="242998" y="3595228"/>
            <a:chExt cx="2772773" cy="3909742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242998" y="3630833"/>
              <a:ext cx="2772773" cy="3874137"/>
            </a:xfrm>
            <a:prstGeom prst="rect">
              <a:avLst/>
            </a:prstGeom>
            <a:gradFill>
              <a:gsLst>
                <a:gs pos="0">
                  <a:srgbClr val="284150">
                    <a:alpha val="80000"/>
                  </a:srgbClr>
                </a:gs>
                <a:gs pos="54000">
                  <a:srgbClr val="325164">
                    <a:alpha val="80000"/>
                  </a:srgbClr>
                </a:gs>
                <a:gs pos="97000">
                  <a:srgbClr val="46718C">
                    <a:alpha val="80000"/>
                  </a:srgbClr>
                </a:gs>
              </a:gsLst>
              <a:lin ang="16200000" scaled="1"/>
            </a:gradFill>
            <a:ln>
              <a:noFill/>
            </a:ln>
            <a:effectLst>
              <a:outerShdw blurRad="190500" dist="38100" dir="2700000" sx="102000" sy="102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ru-RU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endParaRPr lang="ru-RU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87731" y="3595228"/>
              <a:ext cx="2697851" cy="388267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lvl="0" algn="just"/>
              <a:r>
                <a:rPr lang="ru-RU" sz="175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Колокольному звону приписывали волшебные силы: «Колокольный звон разгонит тучи и избавит от нечистой силы» </a:t>
              </a:r>
            </a:p>
          </p:txBody>
        </p:sp>
      </p:grpSp>
      <p:pic>
        <p:nvPicPr>
          <p:cNvPr id="1028" name="Picture 4" descr="https://i.ytimg.com/vi/J_U8nENg63w/maxresdefault.jpg"/>
          <p:cNvPicPr>
            <a:picLocks noChangeAspect="1" noChangeArrowheads="1"/>
          </p:cNvPicPr>
          <p:nvPr/>
        </p:nvPicPr>
        <p:blipFill>
          <a:blip r:embed="rId3"/>
          <a:srcRect t="4823" r="2527" b="25583"/>
          <a:stretch>
            <a:fillRect/>
          </a:stretch>
        </p:blipFill>
        <p:spPr bwMode="auto">
          <a:xfrm>
            <a:off x="242047" y="1317812"/>
            <a:ext cx="4074458" cy="2205316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30" name="Picture 6" descr="https://s8.hostingkartinok.com/uploads/images/2017/05/e0bd48fe70115dbaaa7c3891a244d6f3.jpg"/>
          <p:cNvPicPr>
            <a:picLocks noChangeAspect="1" noChangeArrowheads="1"/>
          </p:cNvPicPr>
          <p:nvPr/>
        </p:nvPicPr>
        <p:blipFill>
          <a:blip r:embed="rId4"/>
          <a:srcRect l="15299" t="4890" r="13190" b="14246"/>
          <a:stretch>
            <a:fillRect/>
          </a:stretch>
        </p:blipFill>
        <p:spPr bwMode="auto">
          <a:xfrm>
            <a:off x="215153" y="5150223"/>
            <a:ext cx="1725952" cy="1290918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32" name="Picture 8" descr="Картинки по запросу крест от нечистой силы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47000" y="5163670"/>
            <a:ext cx="1687536" cy="1264024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34" name="AutoShape 10" descr="Картинки по запросу крест от нечистой сил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6" name="Picture 12" descr="Картинки по запросу крест от нечистой силы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36341" y="1331259"/>
            <a:ext cx="1952718" cy="2195106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40" name="Picture 16" descr="Картинки по запросу кресты ставили не только как охрану от нечистой силы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710084" y="1316783"/>
            <a:ext cx="2082848" cy="2206346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25" name="Группа 31"/>
          <p:cNvGrpSpPr/>
          <p:nvPr/>
        </p:nvGrpSpPr>
        <p:grpSpPr>
          <a:xfrm>
            <a:off x="4625785" y="3621384"/>
            <a:ext cx="4249273" cy="1179216"/>
            <a:chOff x="242997" y="3595228"/>
            <a:chExt cx="2844794" cy="3909742"/>
          </a:xfrm>
        </p:grpSpPr>
        <p:sp>
          <p:nvSpPr>
            <p:cNvPr id="26" name="Прямоугольник 25"/>
            <p:cNvSpPr/>
            <p:nvPr/>
          </p:nvSpPr>
          <p:spPr>
            <a:xfrm>
              <a:off x="242997" y="3630831"/>
              <a:ext cx="2844794" cy="3874139"/>
            </a:xfrm>
            <a:prstGeom prst="rect">
              <a:avLst/>
            </a:prstGeom>
            <a:gradFill>
              <a:gsLst>
                <a:gs pos="0">
                  <a:srgbClr val="284150">
                    <a:alpha val="80000"/>
                  </a:srgbClr>
                </a:gs>
                <a:gs pos="54000">
                  <a:srgbClr val="325164">
                    <a:alpha val="80000"/>
                  </a:srgbClr>
                </a:gs>
                <a:gs pos="97000">
                  <a:srgbClr val="46718C">
                    <a:alpha val="80000"/>
                  </a:srgbClr>
                </a:gs>
              </a:gsLst>
              <a:lin ang="16200000" scaled="1"/>
            </a:gradFill>
            <a:ln>
              <a:noFill/>
            </a:ln>
            <a:effectLst>
              <a:outerShdw blurRad="190500" dist="38100" dir="2700000" sx="102000" sy="102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ru-RU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endParaRPr lang="ru-RU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283511" y="3595228"/>
              <a:ext cx="2746265" cy="30905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just"/>
              <a:r>
                <a:rPr lang="ru-RU" sz="175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Поклонные кресты ставили на деревенских улицах, на перекрестках дорог как охрану от нечистой силы</a:t>
              </a:r>
            </a:p>
          </p:txBody>
        </p:sp>
      </p:grpSp>
      <p:sp>
        <p:nvSpPr>
          <p:cNvPr id="24" name="Прямоугольник 23"/>
          <p:cNvSpPr/>
          <p:nvPr/>
        </p:nvSpPr>
        <p:spPr>
          <a:xfrm>
            <a:off x="3949700" y="5867400"/>
            <a:ext cx="4978400" cy="432000"/>
          </a:xfrm>
          <a:prstGeom prst="rect">
            <a:avLst/>
          </a:prstGeom>
          <a:gradFill>
            <a:gsLst>
              <a:gs pos="0">
                <a:srgbClr val="0097CC">
                  <a:alpha val="89804"/>
                </a:srgbClr>
              </a:gs>
              <a:gs pos="52000">
                <a:srgbClr val="087B96">
                  <a:alpha val="89804"/>
                </a:srgbClr>
              </a:gs>
              <a:gs pos="100000">
                <a:srgbClr val="005A9E"/>
              </a:gs>
            </a:gsLst>
            <a:lin ang="5400000" scaled="1"/>
          </a:gra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108000" rIns="0" bIns="108000" rtlCol="0" anchor="ctr" anchorCtr="0"/>
          <a:lstStyle/>
          <a:p>
            <a:pPr algn="ctr" defTabSz="964039" fontAlgn="base">
              <a:spcBef>
                <a:spcPct val="0"/>
              </a:spcBef>
              <a:spcAft>
                <a:spcPct val="0"/>
              </a:spcAft>
              <a:defRPr/>
            </a:pPr>
            <a:endParaRPr lang="ru-RU" b="1" kern="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949700" y="5867400"/>
            <a:ext cx="5016500" cy="369332"/>
          </a:xfrm>
          <a:prstGeom prst="rect">
            <a:avLst/>
          </a:prstGeom>
          <a:noFill/>
        </p:spPr>
        <p:txBody>
          <a:bodyPr wrap="square" lIns="36000" rIns="36000" rtlCol="0">
            <a:spAutoFit/>
          </a:bodyPr>
          <a:lstStyle/>
          <a:p>
            <a:pPr algn="ctr"/>
            <a:r>
              <a:rPr lang="ru-RU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«Сказал бы словечко, да волк недалечко»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3949700" y="5308600"/>
            <a:ext cx="4991100" cy="432000"/>
          </a:xfrm>
          <a:prstGeom prst="rect">
            <a:avLst/>
          </a:prstGeom>
          <a:gradFill>
            <a:gsLst>
              <a:gs pos="0">
                <a:srgbClr val="0097CC">
                  <a:alpha val="89804"/>
                </a:srgbClr>
              </a:gs>
              <a:gs pos="52000">
                <a:srgbClr val="087B96">
                  <a:alpha val="89804"/>
                </a:srgbClr>
              </a:gs>
              <a:gs pos="100000">
                <a:srgbClr val="005A9E"/>
              </a:gs>
            </a:gsLst>
            <a:lin ang="5400000" scaled="1"/>
          </a:gra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108000" rIns="0" bIns="108000" rtlCol="0" anchor="ctr" anchorCtr="0"/>
          <a:lstStyle/>
          <a:p>
            <a:pPr algn="ctr" defTabSz="964039" fontAlgn="base">
              <a:spcBef>
                <a:spcPct val="0"/>
              </a:spcBef>
              <a:spcAft>
                <a:spcPct val="0"/>
              </a:spcAft>
              <a:defRPr/>
            </a:pPr>
            <a:endParaRPr lang="ru-RU" b="1" kern="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949700" y="5321300"/>
            <a:ext cx="4889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«Про волка речь, а он на встречь»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900"/>
                            </p:stCondLst>
                            <p:childTnLst>
                              <p:par>
                                <p:cTn id="4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4" grpId="0" animBg="1"/>
      <p:bldP spid="28" grpId="0"/>
      <p:bldP spid="29" grpId="0" animBg="1"/>
      <p:bldP spid="3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14449" y="213756"/>
            <a:ext cx="7759338" cy="605641"/>
          </a:xfrm>
        </p:spPr>
        <p:txBody>
          <a:bodyPr>
            <a:normAutofit/>
          </a:bodyPr>
          <a:lstStyle/>
          <a:p>
            <a:pPr algn="ctr"/>
            <a:r>
              <a:rPr lang="ru-RU" sz="3000" b="1" dirty="0" smtClean="0">
                <a:ln w="9525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itchFamily="34" charset="0"/>
                <a:cs typeface="Arial" pitchFamily="34" charset="0"/>
              </a:rPr>
              <a:t>Волчий вой</a:t>
            </a:r>
          </a:p>
        </p:txBody>
      </p:sp>
      <p:grpSp>
        <p:nvGrpSpPr>
          <p:cNvPr id="8" name="Группа 6"/>
          <p:cNvGrpSpPr/>
          <p:nvPr/>
        </p:nvGrpSpPr>
        <p:grpSpPr>
          <a:xfrm>
            <a:off x="8087628" y="215388"/>
            <a:ext cx="836725" cy="833430"/>
            <a:chOff x="4986560" y="1071546"/>
            <a:chExt cx="836725" cy="833430"/>
          </a:xfrm>
        </p:grpSpPr>
        <p:pic>
          <p:nvPicPr>
            <p:cNvPr id="9" name="Picture 2" descr="C:\Users\Денис\Desktop\ВОЛК\1103x9868-300x300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4986560" y="1071546"/>
              <a:ext cx="836725" cy="833430"/>
            </a:xfrm>
            <a:prstGeom prst="rect">
              <a:avLst/>
            </a:prstGeom>
            <a:noFill/>
          </p:spPr>
        </p:pic>
        <p:sp>
          <p:nvSpPr>
            <p:cNvPr id="10" name="Прямоугольник 9"/>
            <p:cNvSpPr/>
            <p:nvPr/>
          </p:nvSpPr>
          <p:spPr>
            <a:xfrm>
              <a:off x="5201951" y="1083511"/>
              <a:ext cx="488284" cy="4001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fld id="{53909914-16E0-4920-8513-89F819006AEF}" type="slidenum">
                <a:rPr lang="ru-RU" sz="2000" b="1" cap="none" spc="0" smtClean="0">
                  <a:ln w="17780" cmpd="sng">
                    <a:solidFill>
                      <a:schemeClr val="tx1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</a:rPr>
                <a:pPr algn="ctr"/>
                <a:t>16</a:t>
              </a:fld>
              <a:endParaRPr lang="ru-RU" sz="2000" b="1" cap="none" spc="0" dirty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endParaRPr>
            </a:p>
          </p:txBody>
        </p:sp>
      </p:grpSp>
      <p:pic>
        <p:nvPicPr>
          <p:cNvPr id="31748" name="Picture 4" descr="Картинки по запросу волчий вой"/>
          <p:cNvPicPr>
            <a:picLocks noChangeAspect="1" noChangeArrowheads="1"/>
          </p:cNvPicPr>
          <p:nvPr/>
        </p:nvPicPr>
        <p:blipFill>
          <a:blip r:embed="rId4">
            <a:lum bright="10000" contrast="10000"/>
          </a:blip>
          <a:srcRect/>
          <a:stretch>
            <a:fillRect/>
          </a:stretch>
        </p:blipFill>
        <p:spPr bwMode="auto">
          <a:xfrm>
            <a:off x="232069" y="1173212"/>
            <a:ext cx="8705175" cy="4901015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3341191" y="1468844"/>
            <a:ext cx="55880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Услышав волчий вой, готовились к суровой зиме,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голоду или войне</a:t>
            </a:r>
            <a:endParaRPr lang="ru-RU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191000" y="6197600"/>
            <a:ext cx="4546600" cy="432000"/>
          </a:xfrm>
          <a:prstGeom prst="rect">
            <a:avLst/>
          </a:prstGeom>
          <a:gradFill>
            <a:gsLst>
              <a:gs pos="0">
                <a:srgbClr val="0097CC">
                  <a:alpha val="89804"/>
                </a:srgbClr>
              </a:gs>
              <a:gs pos="52000">
                <a:srgbClr val="087B96">
                  <a:alpha val="89804"/>
                </a:srgbClr>
              </a:gs>
              <a:gs pos="100000">
                <a:srgbClr val="005A9E"/>
              </a:gs>
            </a:gsLst>
            <a:lin ang="5400000" scaled="1"/>
          </a:gra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108000" rIns="0" bIns="108000" rtlCol="0" anchor="ctr" anchorCtr="0"/>
          <a:lstStyle/>
          <a:p>
            <a:pPr algn="ctr" defTabSz="964039" fontAlgn="base">
              <a:spcBef>
                <a:spcPct val="0"/>
              </a:spcBef>
              <a:spcAft>
                <a:spcPct val="0"/>
              </a:spcAft>
              <a:defRPr/>
            </a:pPr>
            <a:endParaRPr lang="ru-RU" b="1" kern="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165600" y="6210300"/>
            <a:ext cx="4546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«Пришел волк – весь народ умолк…»</a:t>
            </a:r>
          </a:p>
        </p:txBody>
      </p:sp>
      <p:pic>
        <p:nvPicPr>
          <p:cNvPr id="11" name="Волчий - Вой (mp3cut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317862" y="6254931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7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16" grpId="0"/>
      <p:bldP spid="17" grpId="0" animBg="1"/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53788" y="1091451"/>
            <a:ext cx="9020204" cy="5681686"/>
          </a:xfrm>
          <a:prstGeom prst="rect">
            <a:avLst/>
          </a:prstGeom>
          <a:solidFill>
            <a:schemeClr val="accent1">
              <a:lumMod val="60000"/>
              <a:lumOff val="40000"/>
              <a:alpha val="44000"/>
            </a:schemeClr>
          </a:solidFill>
          <a:ln w="158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14449" y="213756"/>
            <a:ext cx="7759338" cy="605641"/>
          </a:xfrm>
        </p:spPr>
        <p:txBody>
          <a:bodyPr>
            <a:normAutofit/>
          </a:bodyPr>
          <a:lstStyle/>
          <a:p>
            <a:pPr algn="ctr"/>
            <a:r>
              <a:rPr lang="ru-RU" sz="3000" b="1" dirty="0" smtClean="0">
                <a:ln w="9525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itchFamily="34" charset="0"/>
                <a:cs typeface="Arial" pitchFamily="34" charset="0"/>
              </a:rPr>
              <a:t>Волк в колыбельных песнях</a:t>
            </a:r>
          </a:p>
        </p:txBody>
      </p:sp>
      <p:grpSp>
        <p:nvGrpSpPr>
          <p:cNvPr id="2" name="Группа 6"/>
          <p:cNvGrpSpPr/>
          <p:nvPr/>
        </p:nvGrpSpPr>
        <p:grpSpPr>
          <a:xfrm>
            <a:off x="8087628" y="215388"/>
            <a:ext cx="836725" cy="833430"/>
            <a:chOff x="4986560" y="1071546"/>
            <a:chExt cx="836725" cy="833430"/>
          </a:xfrm>
        </p:grpSpPr>
        <p:pic>
          <p:nvPicPr>
            <p:cNvPr id="9" name="Picture 2" descr="C:\Users\Денис\Desktop\ВОЛК\1103x9868-300x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4986560" y="1071546"/>
              <a:ext cx="836725" cy="833430"/>
            </a:xfrm>
            <a:prstGeom prst="rect">
              <a:avLst/>
            </a:prstGeom>
            <a:noFill/>
          </p:spPr>
        </p:pic>
        <p:sp>
          <p:nvSpPr>
            <p:cNvPr id="10" name="Прямоугольник 9"/>
            <p:cNvSpPr/>
            <p:nvPr/>
          </p:nvSpPr>
          <p:spPr>
            <a:xfrm>
              <a:off x="5201951" y="1083511"/>
              <a:ext cx="488284" cy="4001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fld id="{53909914-16E0-4920-8513-89F819006AEF}" type="slidenum">
                <a:rPr lang="ru-RU" sz="2000" b="1" cap="none" spc="0" smtClean="0">
                  <a:ln w="17780" cmpd="sng">
                    <a:solidFill>
                      <a:schemeClr val="tx1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</a:rPr>
                <a:pPr algn="ctr"/>
                <a:t>17</a:t>
              </a:fld>
              <a:endParaRPr lang="ru-RU" sz="2000" b="1" cap="none" spc="0" dirty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endParaRPr>
            </a:p>
          </p:txBody>
        </p:sp>
      </p:grpSp>
      <p:pic>
        <p:nvPicPr>
          <p:cNvPr id="77826" name="Picture 2" descr="https://fs00.infourok.ru/images/doc/161/186051/img5.jpg"/>
          <p:cNvPicPr>
            <a:picLocks noChangeAspect="1" noChangeArrowheads="1"/>
          </p:cNvPicPr>
          <p:nvPr/>
        </p:nvPicPr>
        <p:blipFill>
          <a:blip r:embed="rId3"/>
          <a:srcRect l="11874" t="11369" r="11621" b="11322"/>
          <a:stretch>
            <a:fillRect/>
          </a:stretch>
        </p:blipFill>
        <p:spPr bwMode="auto">
          <a:xfrm>
            <a:off x="222558" y="1790700"/>
            <a:ext cx="5355552" cy="4061460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3" name="Группа 31"/>
          <p:cNvGrpSpPr/>
          <p:nvPr/>
        </p:nvGrpSpPr>
        <p:grpSpPr>
          <a:xfrm>
            <a:off x="5676902" y="1819909"/>
            <a:ext cx="3205842" cy="1708160"/>
            <a:chOff x="242998" y="3595228"/>
            <a:chExt cx="2777300" cy="5670745"/>
          </a:xfrm>
        </p:grpSpPr>
        <p:sp>
          <p:nvSpPr>
            <p:cNvPr id="25" name="Прямоугольник 24"/>
            <p:cNvSpPr/>
            <p:nvPr/>
          </p:nvSpPr>
          <p:spPr>
            <a:xfrm>
              <a:off x="242998" y="3630833"/>
              <a:ext cx="2777300" cy="5559220"/>
            </a:xfrm>
            <a:prstGeom prst="rect">
              <a:avLst/>
            </a:prstGeom>
            <a:gradFill>
              <a:gsLst>
                <a:gs pos="0">
                  <a:srgbClr val="284150">
                    <a:alpha val="80000"/>
                  </a:srgbClr>
                </a:gs>
                <a:gs pos="54000">
                  <a:srgbClr val="325164">
                    <a:alpha val="80000"/>
                  </a:srgbClr>
                </a:gs>
                <a:gs pos="97000">
                  <a:srgbClr val="46718C">
                    <a:alpha val="80000"/>
                  </a:srgbClr>
                </a:gs>
              </a:gsLst>
              <a:lin ang="16200000" scaled="1"/>
            </a:gradFill>
            <a:ln>
              <a:noFill/>
            </a:ln>
            <a:effectLst>
              <a:outerShdw blurRad="190500" dist="38100" dir="2700000" sx="102000" sy="102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ru-RU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endParaRPr lang="ru-RU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287731" y="3595228"/>
              <a:ext cx="2697851" cy="567074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lvl="0"/>
              <a:r>
                <a:rPr lang="ru-RU" sz="175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Баю-баюшки-баю, </a:t>
              </a:r>
              <a:br>
                <a:rPr lang="ru-RU" sz="175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</a:br>
              <a:r>
                <a:rPr lang="ru-RU" sz="175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Не ложися на краю. </a:t>
              </a:r>
              <a:br>
                <a:rPr lang="ru-RU" sz="175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</a:br>
              <a:r>
                <a:rPr lang="ru-RU" sz="1750" b="1" dirty="0" smtClean="0">
                  <a:solidFill>
                    <a:srgbClr val="FFC000"/>
                  </a:solidFill>
                  <a:latin typeface="Arial" pitchFamily="34" charset="0"/>
                  <a:cs typeface="Arial" pitchFamily="34" charset="0"/>
                </a:rPr>
                <a:t>Придет серенький волчок</a:t>
              </a:r>
              <a:br>
                <a:rPr lang="ru-RU" sz="1750" b="1" dirty="0" smtClean="0">
                  <a:solidFill>
                    <a:srgbClr val="FFC000"/>
                  </a:solidFill>
                  <a:latin typeface="Arial" pitchFamily="34" charset="0"/>
                  <a:cs typeface="Arial" pitchFamily="34" charset="0"/>
                </a:rPr>
              </a:br>
              <a:r>
                <a:rPr lang="ru-RU" sz="1750" b="1" dirty="0" smtClean="0">
                  <a:solidFill>
                    <a:srgbClr val="FFC000"/>
                  </a:solidFill>
                  <a:latin typeface="Arial" pitchFamily="34" charset="0"/>
                  <a:cs typeface="Arial" pitchFamily="34" charset="0"/>
                </a:rPr>
                <a:t>И ухватит за бочок. </a:t>
              </a:r>
              <a:r>
                <a:rPr lang="ru-RU" sz="175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/>
              </a:r>
              <a:br>
                <a:rPr lang="ru-RU" sz="175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</a:br>
              <a:r>
                <a:rPr lang="ru-RU" sz="175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Он ухватит за бочок </a:t>
              </a:r>
              <a:br>
                <a:rPr lang="ru-RU" sz="175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</a:br>
              <a:r>
                <a:rPr lang="ru-RU" sz="175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И потащит во лесок…</a:t>
              </a:r>
            </a:p>
          </p:txBody>
        </p:sp>
      </p:grpSp>
      <p:pic>
        <p:nvPicPr>
          <p:cNvPr id="18434" name="Picture 2" descr="C:\Users\Денис\Desktop\Айпад аолки\IMG_6010.JPG"/>
          <p:cNvPicPr preferRelativeResize="0"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5669280" y="3610534"/>
            <a:ext cx="3213462" cy="2215500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7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14449" y="213756"/>
            <a:ext cx="7759338" cy="605641"/>
          </a:xfrm>
        </p:spPr>
        <p:txBody>
          <a:bodyPr>
            <a:normAutofit/>
          </a:bodyPr>
          <a:lstStyle/>
          <a:p>
            <a:pPr algn="ctr"/>
            <a:r>
              <a:rPr lang="ru-RU" sz="3000" b="1" dirty="0" smtClean="0">
                <a:ln w="9525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itchFamily="34" charset="0"/>
                <a:cs typeface="Arial" pitchFamily="34" charset="0"/>
              </a:rPr>
              <a:t>Загадки про волка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7121" y="1104900"/>
            <a:ext cx="9020204" cy="5681686"/>
          </a:xfrm>
          <a:prstGeom prst="rect">
            <a:avLst/>
          </a:prstGeom>
          <a:solidFill>
            <a:schemeClr val="accent1">
              <a:lumMod val="60000"/>
              <a:lumOff val="40000"/>
              <a:alpha val="44000"/>
            </a:schemeClr>
          </a:solidFill>
          <a:ln w="158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grpSp>
        <p:nvGrpSpPr>
          <p:cNvPr id="12" name="Группа 9"/>
          <p:cNvGrpSpPr/>
          <p:nvPr/>
        </p:nvGrpSpPr>
        <p:grpSpPr>
          <a:xfrm>
            <a:off x="4644935" y="1349651"/>
            <a:ext cx="4290060" cy="1584110"/>
            <a:chOff x="1425769" y="3772483"/>
            <a:chExt cx="1391062" cy="856122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1425769" y="3772483"/>
              <a:ext cx="1391062" cy="856122"/>
            </a:xfrm>
            <a:prstGeom prst="rect">
              <a:avLst/>
            </a:prstGeom>
            <a:gradFill flip="none" rotWithShape="1">
              <a:gsLst>
                <a:gs pos="0">
                  <a:srgbClr val="284150">
                    <a:alpha val="81000"/>
                  </a:srgbClr>
                </a:gs>
                <a:gs pos="54000">
                  <a:srgbClr val="325164">
                    <a:alpha val="80000"/>
                  </a:srgbClr>
                </a:gs>
                <a:gs pos="97000">
                  <a:srgbClr val="46718C">
                    <a:alpha val="80000"/>
                  </a:srgb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190500" dist="38100" dir="2700000" sx="102000" sy="102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 </a:t>
              </a:r>
              <a:endParaRPr lang="ru-RU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429765" y="3795079"/>
              <a:ext cx="1377145" cy="81504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80000"/>
                </a:lnSpc>
                <a:spcAft>
                  <a:spcPts val="600"/>
                </a:spcAft>
              </a:pPr>
              <a:r>
                <a:rPr lang="ru-RU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Серый, </a:t>
              </a:r>
              <a:r>
                <a:rPr lang="ru-RU" b="1" dirty="0" smtClean="0">
                  <a:solidFill>
                    <a:schemeClr val="accent4"/>
                  </a:solidFill>
                  <a:latin typeface="Arial" pitchFamily="34" charset="0"/>
                  <a:cs typeface="Arial" pitchFamily="34" charset="0"/>
                </a:rPr>
                <a:t>страшный</a:t>
              </a:r>
              <a:r>
                <a:rPr lang="ru-RU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и зубастый</a:t>
              </a:r>
            </a:p>
            <a:p>
              <a:pPr>
                <a:lnSpc>
                  <a:spcPct val="80000"/>
                </a:lnSpc>
                <a:spcAft>
                  <a:spcPts val="600"/>
                </a:spcAft>
              </a:pPr>
              <a:r>
                <a:rPr lang="ru-RU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Произвел переполох.</a:t>
              </a:r>
            </a:p>
            <a:p>
              <a:pPr>
                <a:lnSpc>
                  <a:spcPct val="80000"/>
                </a:lnSpc>
                <a:spcAft>
                  <a:spcPts val="600"/>
                </a:spcAft>
              </a:pPr>
              <a:r>
                <a:rPr lang="ru-RU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Все зверята разбежались.</a:t>
              </a:r>
            </a:p>
            <a:p>
              <a:pPr>
                <a:lnSpc>
                  <a:spcPct val="80000"/>
                </a:lnSpc>
                <a:spcAft>
                  <a:spcPts val="600"/>
                </a:spcAft>
              </a:pPr>
              <a:r>
                <a:rPr lang="ru-RU" b="1" dirty="0" smtClean="0">
                  <a:solidFill>
                    <a:srgbClr val="FFC000"/>
                  </a:solidFill>
                  <a:latin typeface="Arial" pitchFamily="34" charset="0"/>
                  <a:cs typeface="Arial" pitchFamily="34" charset="0"/>
                </a:rPr>
                <a:t>Напугал</a:t>
              </a:r>
              <a:r>
                <a:rPr lang="ru-RU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зверят тех ...</a:t>
              </a:r>
            </a:p>
            <a:p>
              <a:pPr algn="r">
                <a:lnSpc>
                  <a:spcPct val="80000"/>
                </a:lnSpc>
                <a:spcAft>
                  <a:spcPts val="600"/>
                </a:spcAft>
              </a:pPr>
              <a:r>
                <a:rPr lang="ru-RU" i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(Волк)</a:t>
              </a:r>
            </a:p>
          </p:txBody>
        </p:sp>
      </p:grpSp>
      <p:grpSp>
        <p:nvGrpSpPr>
          <p:cNvPr id="15" name="Группа 9"/>
          <p:cNvGrpSpPr/>
          <p:nvPr/>
        </p:nvGrpSpPr>
        <p:grpSpPr>
          <a:xfrm>
            <a:off x="4644935" y="3077024"/>
            <a:ext cx="4290060" cy="2793195"/>
            <a:chOff x="1425769" y="3772482"/>
            <a:chExt cx="1391062" cy="1245476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1425769" y="3772482"/>
              <a:ext cx="1391062" cy="1222006"/>
            </a:xfrm>
            <a:prstGeom prst="rect">
              <a:avLst/>
            </a:prstGeom>
            <a:gradFill flip="none" rotWithShape="1">
              <a:gsLst>
                <a:gs pos="0">
                  <a:srgbClr val="284150">
                    <a:alpha val="81000"/>
                  </a:srgbClr>
                </a:gs>
                <a:gs pos="54000">
                  <a:srgbClr val="325164">
                    <a:alpha val="80000"/>
                  </a:srgbClr>
                </a:gs>
                <a:gs pos="97000">
                  <a:srgbClr val="46718C">
                    <a:alpha val="80000"/>
                  </a:srgb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190500" dist="38100" dir="2700000" sx="102000" sy="102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 </a:t>
              </a:r>
              <a:endParaRPr lang="ru-RU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429765" y="3791374"/>
              <a:ext cx="1377145" cy="12265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80000"/>
                </a:lnSpc>
                <a:spcAft>
                  <a:spcPts val="600"/>
                </a:spcAft>
              </a:pPr>
              <a:r>
                <a:rPr lang="ru-RU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Все </a:t>
              </a:r>
              <a:r>
                <a:rPr lang="ru-RU" b="1" dirty="0" smtClean="0">
                  <a:solidFill>
                    <a:srgbClr val="FFC000"/>
                  </a:solidFill>
                  <a:latin typeface="Arial" pitchFamily="34" charset="0"/>
                  <a:cs typeface="Arial" pitchFamily="34" charset="0"/>
                </a:rPr>
                <a:t>боимся</a:t>
              </a:r>
              <a:r>
                <a:rPr lang="ru-RU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мы его,</a:t>
              </a:r>
            </a:p>
            <a:p>
              <a:pPr>
                <a:lnSpc>
                  <a:spcPct val="80000"/>
                </a:lnSpc>
                <a:spcAft>
                  <a:spcPts val="600"/>
                </a:spcAft>
              </a:pPr>
              <a:r>
                <a:rPr lang="ru-RU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Любит кушать больше он всего.</a:t>
              </a:r>
            </a:p>
            <a:p>
              <a:pPr>
                <a:lnSpc>
                  <a:spcPct val="80000"/>
                </a:lnSpc>
                <a:spcAft>
                  <a:spcPts val="600"/>
                </a:spcAft>
              </a:pPr>
              <a:r>
                <a:rPr lang="ru-RU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Может сильно так завыть,</a:t>
              </a:r>
            </a:p>
            <a:p>
              <a:pPr>
                <a:lnSpc>
                  <a:spcPct val="80000"/>
                </a:lnSpc>
                <a:spcAft>
                  <a:spcPts val="600"/>
                </a:spcAft>
              </a:pPr>
              <a:r>
                <a:rPr lang="ru-RU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С ним в лесу нам не прожить.</a:t>
              </a:r>
            </a:p>
            <a:p>
              <a:pPr>
                <a:lnSpc>
                  <a:spcPct val="80000"/>
                </a:lnSpc>
                <a:spcAft>
                  <a:spcPts val="600"/>
                </a:spcAft>
              </a:pPr>
              <a:r>
                <a:rPr lang="ru-RU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Серый, </a:t>
              </a:r>
              <a:r>
                <a:rPr lang="ru-RU" b="1" dirty="0" smtClean="0">
                  <a:solidFill>
                    <a:schemeClr val="accent4"/>
                  </a:solidFill>
                  <a:latin typeface="Arial" pitchFamily="34" charset="0"/>
                  <a:cs typeface="Arial" pitchFamily="34" charset="0"/>
                </a:rPr>
                <a:t>страшный</a:t>
              </a:r>
              <a:r>
                <a:rPr lang="ru-RU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, небольшой,</a:t>
              </a:r>
            </a:p>
            <a:p>
              <a:pPr>
                <a:lnSpc>
                  <a:spcPct val="80000"/>
                </a:lnSpc>
                <a:spcAft>
                  <a:spcPts val="600"/>
                </a:spcAft>
              </a:pPr>
              <a:r>
                <a:rPr lang="ru-RU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И зубастый, </a:t>
              </a:r>
              <a:r>
                <a:rPr lang="ru-RU" b="1" dirty="0" smtClean="0">
                  <a:solidFill>
                    <a:schemeClr val="accent4"/>
                  </a:solidFill>
                  <a:latin typeface="Arial" pitchFamily="34" charset="0"/>
                  <a:cs typeface="Arial" pitchFamily="34" charset="0"/>
                </a:rPr>
                <a:t>очень злой</a:t>
              </a:r>
              <a:r>
                <a:rPr lang="ru-RU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.</a:t>
              </a:r>
            </a:p>
            <a:p>
              <a:pPr>
                <a:lnSpc>
                  <a:spcPct val="80000"/>
                </a:lnSpc>
                <a:spcAft>
                  <a:spcPts val="600"/>
                </a:spcAft>
              </a:pPr>
              <a:r>
                <a:rPr lang="ru-RU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Поскорее отвечай,</a:t>
              </a:r>
            </a:p>
            <a:p>
              <a:pPr>
                <a:lnSpc>
                  <a:spcPct val="80000"/>
                </a:lnSpc>
                <a:spcAft>
                  <a:spcPts val="600"/>
                </a:spcAft>
              </a:pPr>
              <a:r>
                <a:rPr lang="ru-RU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И его ты называй!</a:t>
              </a:r>
            </a:p>
            <a:p>
              <a:pPr algn="r">
                <a:lnSpc>
                  <a:spcPct val="80000"/>
                </a:lnSpc>
                <a:spcAft>
                  <a:spcPts val="600"/>
                </a:spcAft>
              </a:pPr>
              <a:r>
                <a:rPr lang="ru-RU" i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(Волк)</a:t>
              </a:r>
            </a:p>
          </p:txBody>
        </p:sp>
      </p:grpSp>
      <p:grpSp>
        <p:nvGrpSpPr>
          <p:cNvPr id="18" name="Группа 9"/>
          <p:cNvGrpSpPr/>
          <p:nvPr/>
        </p:nvGrpSpPr>
        <p:grpSpPr>
          <a:xfrm>
            <a:off x="190499" y="3100079"/>
            <a:ext cx="4290060" cy="939766"/>
            <a:chOff x="1425769" y="3772482"/>
            <a:chExt cx="1391062" cy="507890"/>
          </a:xfrm>
        </p:grpSpPr>
        <p:sp>
          <p:nvSpPr>
            <p:cNvPr id="19" name="Прямоугольник 18"/>
            <p:cNvSpPr/>
            <p:nvPr/>
          </p:nvSpPr>
          <p:spPr>
            <a:xfrm>
              <a:off x="1425769" y="3772482"/>
              <a:ext cx="1391062" cy="500021"/>
            </a:xfrm>
            <a:prstGeom prst="rect">
              <a:avLst/>
            </a:prstGeom>
            <a:gradFill flip="none" rotWithShape="1">
              <a:gsLst>
                <a:gs pos="0">
                  <a:srgbClr val="284150">
                    <a:alpha val="81000"/>
                  </a:srgbClr>
                </a:gs>
                <a:gs pos="54000">
                  <a:srgbClr val="325164">
                    <a:alpha val="80000"/>
                  </a:srgbClr>
                </a:gs>
                <a:gs pos="97000">
                  <a:srgbClr val="46718C">
                    <a:alpha val="80000"/>
                  </a:srgb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190500" dist="38100" dir="2700000" sx="102000" sy="102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 </a:t>
              </a:r>
              <a:endParaRPr lang="ru-RU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429765" y="3788018"/>
              <a:ext cx="1377145" cy="4923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80000"/>
                </a:lnSpc>
                <a:spcAft>
                  <a:spcPts val="600"/>
                </a:spcAft>
              </a:pPr>
              <a:r>
                <a:rPr lang="ru-RU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Кто зимой холодной </a:t>
              </a:r>
            </a:p>
            <a:p>
              <a:pPr>
                <a:lnSpc>
                  <a:spcPct val="80000"/>
                </a:lnSpc>
                <a:spcAft>
                  <a:spcPts val="600"/>
                </a:spcAft>
              </a:pPr>
              <a:r>
                <a:rPr lang="ru-RU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Бродит </a:t>
              </a:r>
              <a:r>
                <a:rPr lang="ru-RU" b="1" dirty="0" smtClean="0">
                  <a:solidFill>
                    <a:schemeClr val="accent4"/>
                  </a:solidFill>
                  <a:latin typeface="Arial" pitchFamily="34" charset="0"/>
                  <a:cs typeface="Arial" pitchFamily="34" charset="0"/>
                </a:rPr>
                <a:t>злой</a:t>
              </a:r>
              <a:r>
                <a:rPr lang="ru-RU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, голодный?</a:t>
              </a:r>
            </a:p>
            <a:p>
              <a:pPr algn="r">
                <a:lnSpc>
                  <a:spcPct val="80000"/>
                </a:lnSpc>
                <a:spcAft>
                  <a:spcPts val="600"/>
                </a:spcAft>
              </a:pPr>
              <a:r>
                <a:rPr lang="ru-RU" i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(Волк)</a:t>
              </a:r>
            </a:p>
          </p:txBody>
        </p:sp>
      </p:grpSp>
      <p:grpSp>
        <p:nvGrpSpPr>
          <p:cNvPr id="21" name="Группа 9"/>
          <p:cNvGrpSpPr/>
          <p:nvPr/>
        </p:nvGrpSpPr>
        <p:grpSpPr>
          <a:xfrm>
            <a:off x="190499" y="1346194"/>
            <a:ext cx="4290060" cy="1641741"/>
            <a:chOff x="1425769" y="3772482"/>
            <a:chExt cx="1391062" cy="887268"/>
          </a:xfrm>
        </p:grpSpPr>
        <p:sp>
          <p:nvSpPr>
            <p:cNvPr id="22" name="Прямоугольник 21"/>
            <p:cNvSpPr/>
            <p:nvPr/>
          </p:nvSpPr>
          <p:spPr>
            <a:xfrm>
              <a:off x="1425769" y="3772482"/>
              <a:ext cx="1391062" cy="887268"/>
            </a:xfrm>
            <a:prstGeom prst="rect">
              <a:avLst/>
            </a:prstGeom>
            <a:gradFill flip="none" rotWithShape="1">
              <a:gsLst>
                <a:gs pos="0">
                  <a:srgbClr val="284150">
                    <a:alpha val="81000"/>
                  </a:srgbClr>
                </a:gs>
                <a:gs pos="54000">
                  <a:srgbClr val="325164">
                    <a:alpha val="80000"/>
                  </a:srgbClr>
                </a:gs>
                <a:gs pos="97000">
                  <a:srgbClr val="46718C">
                    <a:alpha val="80000"/>
                  </a:srgb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190500" dist="38100" dir="2700000" sx="102000" sy="102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 </a:t>
              </a:r>
              <a:endParaRPr lang="ru-RU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429765" y="3795080"/>
              <a:ext cx="1377145" cy="81504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>
                <a:lnSpc>
                  <a:spcPct val="80000"/>
                </a:lnSpc>
                <a:spcAft>
                  <a:spcPts val="600"/>
                </a:spcAft>
              </a:pPr>
              <a:r>
                <a:rPr lang="ru-RU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Дружбу водит лишь с лисой,</a:t>
              </a:r>
            </a:p>
            <a:p>
              <a:pPr>
                <a:lnSpc>
                  <a:spcPct val="80000"/>
                </a:lnSpc>
                <a:spcAft>
                  <a:spcPts val="600"/>
                </a:spcAft>
              </a:pPr>
              <a:r>
                <a:rPr lang="ru-RU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Этот зверь </a:t>
              </a:r>
              <a:r>
                <a:rPr lang="ru-RU" b="1" dirty="0" smtClean="0">
                  <a:solidFill>
                    <a:schemeClr val="accent4"/>
                  </a:solidFill>
                  <a:latin typeface="Arial" pitchFamily="34" charset="0"/>
                  <a:cs typeface="Arial" pitchFamily="34" charset="0"/>
                </a:rPr>
                <a:t>сердитый</a:t>
              </a:r>
              <a:r>
                <a:rPr lang="ru-RU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, </a:t>
              </a:r>
              <a:r>
                <a:rPr lang="ru-RU" b="1" dirty="0" smtClean="0">
                  <a:solidFill>
                    <a:schemeClr val="accent4"/>
                  </a:solidFill>
                  <a:latin typeface="Arial" pitchFamily="34" charset="0"/>
                  <a:cs typeface="Arial" pitchFamily="34" charset="0"/>
                </a:rPr>
                <a:t>злой</a:t>
              </a:r>
              <a:r>
                <a:rPr lang="ru-RU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.</a:t>
              </a:r>
            </a:p>
            <a:p>
              <a:pPr>
                <a:lnSpc>
                  <a:spcPct val="80000"/>
                </a:lnSpc>
                <a:spcAft>
                  <a:spcPts val="600"/>
                </a:spcAft>
              </a:pPr>
              <a:r>
                <a:rPr lang="ru-RU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Он зубами щёлк да щёлк,</a:t>
              </a:r>
            </a:p>
            <a:p>
              <a:pPr>
                <a:lnSpc>
                  <a:spcPct val="80000"/>
                </a:lnSpc>
                <a:spcAft>
                  <a:spcPts val="600"/>
                </a:spcAft>
              </a:pPr>
              <a:r>
                <a:rPr lang="ru-RU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Очень </a:t>
              </a:r>
              <a:r>
                <a:rPr lang="ru-RU" b="1" dirty="0" smtClean="0">
                  <a:solidFill>
                    <a:schemeClr val="accent4"/>
                  </a:solidFill>
                  <a:latin typeface="Arial" pitchFamily="34" charset="0"/>
                  <a:cs typeface="Arial" pitchFamily="34" charset="0"/>
                </a:rPr>
                <a:t>страшный</a:t>
              </a:r>
              <a:r>
                <a:rPr lang="ru-RU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серый ...</a:t>
              </a:r>
            </a:p>
            <a:p>
              <a:pPr algn="r">
                <a:lnSpc>
                  <a:spcPct val="80000"/>
                </a:lnSpc>
                <a:spcAft>
                  <a:spcPts val="600"/>
                </a:spcAft>
              </a:pPr>
              <a:r>
                <a:rPr lang="ru-RU" i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(Волк</a:t>
              </a:r>
              <a:r>
                <a:rPr lang="ru-RU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)</a:t>
              </a:r>
            </a:p>
          </p:txBody>
        </p:sp>
      </p:grpSp>
      <p:grpSp>
        <p:nvGrpSpPr>
          <p:cNvPr id="24" name="Группа 9"/>
          <p:cNvGrpSpPr/>
          <p:nvPr/>
        </p:nvGrpSpPr>
        <p:grpSpPr>
          <a:xfrm>
            <a:off x="190499" y="4159357"/>
            <a:ext cx="4291183" cy="1666677"/>
            <a:chOff x="1425405" y="3772481"/>
            <a:chExt cx="1391426" cy="900745"/>
          </a:xfrm>
        </p:grpSpPr>
        <p:sp>
          <p:nvSpPr>
            <p:cNvPr id="25" name="Прямоугольник 24"/>
            <p:cNvSpPr/>
            <p:nvPr/>
          </p:nvSpPr>
          <p:spPr>
            <a:xfrm>
              <a:off x="1425769" y="3772481"/>
              <a:ext cx="1391062" cy="900745"/>
            </a:xfrm>
            <a:prstGeom prst="rect">
              <a:avLst/>
            </a:prstGeom>
            <a:gradFill flip="none" rotWithShape="1">
              <a:gsLst>
                <a:gs pos="0">
                  <a:srgbClr val="284150">
                    <a:alpha val="81000"/>
                  </a:srgbClr>
                </a:gs>
                <a:gs pos="54000">
                  <a:srgbClr val="325164">
                    <a:alpha val="80000"/>
                  </a:srgbClr>
                </a:gs>
                <a:gs pos="97000">
                  <a:srgbClr val="46718C">
                    <a:alpha val="80000"/>
                  </a:srgb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190500" dist="38100" dir="2700000" sx="102000" sy="102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 </a:t>
              </a:r>
              <a:endParaRPr lang="ru-RU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425405" y="3846575"/>
              <a:ext cx="1377145" cy="79841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На собаку он похож.</a:t>
              </a:r>
            </a:p>
            <a:p>
              <a:r>
                <a:rPr lang="ru-RU" b="1" dirty="0" smtClean="0">
                  <a:solidFill>
                    <a:srgbClr val="FFC000"/>
                  </a:solidFill>
                  <a:latin typeface="Arial" pitchFamily="34" charset="0"/>
                  <a:cs typeface="Arial" pitchFamily="34" charset="0"/>
                </a:rPr>
                <a:t>Зубы</a:t>
              </a:r>
              <a:r>
                <a:rPr lang="ru-RU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ru-RU" b="1" dirty="0" smtClean="0">
                  <a:solidFill>
                    <a:srgbClr val="FFC000"/>
                  </a:solidFill>
                  <a:latin typeface="Arial" pitchFamily="34" charset="0"/>
                  <a:cs typeface="Arial" pitchFamily="34" charset="0"/>
                </a:rPr>
                <a:t>острые, как нож</a:t>
              </a:r>
              <a:r>
                <a:rPr lang="ru-RU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.</a:t>
              </a:r>
            </a:p>
            <a:p>
              <a:r>
                <a:rPr lang="ru-RU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На луну </a:t>
              </a:r>
              <a:r>
                <a:rPr lang="ru-RU" b="1" dirty="0" smtClean="0">
                  <a:solidFill>
                    <a:srgbClr val="FFC000"/>
                  </a:solidFill>
                  <a:latin typeface="Arial" pitchFamily="34" charset="0"/>
                  <a:cs typeface="Arial" pitchFamily="34" charset="0"/>
                </a:rPr>
                <a:t>повыл</a:t>
              </a:r>
              <a:r>
                <a:rPr lang="ru-RU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и смолк – </a:t>
              </a:r>
            </a:p>
            <a:p>
              <a:r>
                <a:rPr lang="ru-RU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На охоту вышел….</a:t>
              </a:r>
            </a:p>
            <a:p>
              <a:pPr algn="r"/>
              <a:r>
                <a:rPr lang="ru-RU" i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(Волк)</a:t>
              </a:r>
            </a:p>
          </p:txBody>
        </p:sp>
      </p:grpSp>
      <p:grpSp>
        <p:nvGrpSpPr>
          <p:cNvPr id="27" name="Группа 6"/>
          <p:cNvGrpSpPr/>
          <p:nvPr/>
        </p:nvGrpSpPr>
        <p:grpSpPr>
          <a:xfrm>
            <a:off x="8087628" y="215388"/>
            <a:ext cx="836725" cy="833430"/>
            <a:chOff x="4986560" y="1071546"/>
            <a:chExt cx="836725" cy="833430"/>
          </a:xfrm>
        </p:grpSpPr>
        <p:pic>
          <p:nvPicPr>
            <p:cNvPr id="28" name="Picture 2" descr="C:\Users\Денис\Desktop\ВОЛК\1103x9868-300x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4986560" y="1071546"/>
              <a:ext cx="836725" cy="833430"/>
            </a:xfrm>
            <a:prstGeom prst="rect">
              <a:avLst/>
            </a:prstGeom>
            <a:noFill/>
          </p:spPr>
        </p:pic>
        <p:sp>
          <p:nvSpPr>
            <p:cNvPr id="29" name="Прямоугольник 28"/>
            <p:cNvSpPr/>
            <p:nvPr/>
          </p:nvSpPr>
          <p:spPr>
            <a:xfrm>
              <a:off x="5201951" y="1083511"/>
              <a:ext cx="488284" cy="4001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fld id="{53909914-16E0-4920-8513-89F819006AEF}" type="slidenum">
                <a:rPr lang="ru-RU" sz="2000" b="1" cap="none" spc="0" smtClean="0">
                  <a:ln w="17780" cmpd="sng">
                    <a:solidFill>
                      <a:schemeClr val="tx1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</a:rPr>
                <a:pPr algn="ctr"/>
                <a:t>18</a:t>
              </a:fld>
              <a:endParaRPr lang="ru-RU" sz="2000" b="1" cap="none" spc="0" dirty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endParaRPr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156754" y="6008913"/>
            <a:ext cx="8804366" cy="6906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400" b="1" dirty="0" smtClean="0"/>
              <a:t>В загадках, пословицах и поговорках волк представлен</a:t>
            </a:r>
          </a:p>
          <a:p>
            <a:pPr algn="ctr">
              <a:lnSpc>
                <a:spcPct val="80000"/>
              </a:lnSpc>
            </a:pPr>
            <a:r>
              <a:rPr lang="ru-RU" sz="2400" b="1" dirty="0" smtClean="0"/>
              <a:t>злым и страшным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7" presetClass="entr" presetSubtype="0" fill="hold" nodeType="withEffect">
                                  <p:stCondLst>
                                    <p:cond delay="23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7" presetClass="entr" presetSubtype="0" fill="hold" nodeType="withEffect">
                                  <p:stCondLst>
                                    <p:cond delay="4000"/>
                                  </p:stCondLst>
                                  <p:iterate type="lt">
                                    <p:tmPct val="85417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53788" y="1091451"/>
            <a:ext cx="9020204" cy="5681686"/>
          </a:xfrm>
          <a:prstGeom prst="rect">
            <a:avLst/>
          </a:prstGeom>
          <a:solidFill>
            <a:schemeClr val="accent1">
              <a:lumMod val="60000"/>
              <a:lumOff val="40000"/>
              <a:alpha val="44000"/>
            </a:schemeClr>
          </a:solidFill>
          <a:ln w="158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14449" y="213756"/>
            <a:ext cx="7759338" cy="605641"/>
          </a:xfrm>
        </p:spPr>
        <p:txBody>
          <a:bodyPr>
            <a:normAutofit/>
          </a:bodyPr>
          <a:lstStyle/>
          <a:p>
            <a:pPr algn="ctr"/>
            <a:r>
              <a:rPr lang="ru-RU" sz="3000" b="1" dirty="0" smtClean="0">
                <a:ln w="9525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itchFamily="34" charset="0"/>
                <a:cs typeface="Arial" pitchFamily="34" charset="0"/>
              </a:rPr>
              <a:t>Детские игры с участием волка</a:t>
            </a:r>
          </a:p>
        </p:txBody>
      </p:sp>
      <p:grpSp>
        <p:nvGrpSpPr>
          <p:cNvPr id="2" name="Группа 6"/>
          <p:cNvGrpSpPr/>
          <p:nvPr/>
        </p:nvGrpSpPr>
        <p:grpSpPr>
          <a:xfrm>
            <a:off x="8087628" y="215388"/>
            <a:ext cx="836725" cy="833430"/>
            <a:chOff x="4986560" y="1071546"/>
            <a:chExt cx="836725" cy="833430"/>
          </a:xfrm>
        </p:grpSpPr>
        <p:pic>
          <p:nvPicPr>
            <p:cNvPr id="9" name="Picture 2" descr="C:\Users\Денис\Desktop\ВОЛК\1103x9868-300x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4986560" y="1071546"/>
              <a:ext cx="836725" cy="833430"/>
            </a:xfrm>
            <a:prstGeom prst="rect">
              <a:avLst/>
            </a:prstGeom>
            <a:noFill/>
          </p:spPr>
        </p:pic>
        <p:sp>
          <p:nvSpPr>
            <p:cNvPr id="10" name="Прямоугольник 9"/>
            <p:cNvSpPr/>
            <p:nvPr/>
          </p:nvSpPr>
          <p:spPr>
            <a:xfrm>
              <a:off x="5201951" y="1083511"/>
              <a:ext cx="488284" cy="4001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fld id="{53909914-16E0-4920-8513-89F819006AEF}" type="slidenum">
                <a:rPr lang="ru-RU" sz="2000" b="1" cap="none" spc="0" smtClean="0">
                  <a:ln w="17780" cmpd="sng">
                    <a:solidFill>
                      <a:schemeClr val="tx1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</a:rPr>
                <a:pPr algn="ctr"/>
                <a:t>19</a:t>
              </a:fld>
              <a:endParaRPr lang="ru-RU" sz="2000" b="1" cap="none" spc="0" dirty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endParaRPr>
            </a:p>
          </p:txBody>
        </p:sp>
      </p:grpSp>
      <p:pic>
        <p:nvPicPr>
          <p:cNvPr id="72706" name="Picture 2" descr="C:\Users\Денис\Desktop\ВОЛК\игра.jpg"/>
          <p:cNvPicPr>
            <a:picLocks noChangeAspect="1" noChangeArrowheads="1"/>
          </p:cNvPicPr>
          <p:nvPr/>
        </p:nvPicPr>
        <p:blipFill>
          <a:blip r:embed="rId3"/>
          <a:srcRect t="3007" b="1990"/>
          <a:stretch>
            <a:fillRect/>
          </a:stretch>
        </p:blipFill>
        <p:spPr bwMode="auto">
          <a:xfrm>
            <a:off x="209142" y="1219200"/>
            <a:ext cx="5239158" cy="4223604"/>
          </a:xfrm>
          <a:prstGeom prst="rect">
            <a:avLst/>
          </a:prstGeom>
          <a:noFill/>
          <a:ln w="19050">
            <a:solidFill>
              <a:schemeClr val="tx2"/>
            </a:solidFill>
          </a:ln>
        </p:spPr>
      </p:pic>
      <p:grpSp>
        <p:nvGrpSpPr>
          <p:cNvPr id="11" name="Группа 31"/>
          <p:cNvGrpSpPr/>
          <p:nvPr/>
        </p:nvGrpSpPr>
        <p:grpSpPr>
          <a:xfrm>
            <a:off x="169817" y="5682344"/>
            <a:ext cx="8804366" cy="1011189"/>
            <a:chOff x="242998" y="3595228"/>
            <a:chExt cx="2772773" cy="8289619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242998" y="3630833"/>
              <a:ext cx="2772773" cy="8254014"/>
            </a:xfrm>
            <a:prstGeom prst="rect">
              <a:avLst/>
            </a:prstGeom>
            <a:gradFill>
              <a:gsLst>
                <a:gs pos="0">
                  <a:srgbClr val="284150">
                    <a:alpha val="80000"/>
                  </a:srgbClr>
                </a:gs>
                <a:gs pos="54000">
                  <a:srgbClr val="325164">
                    <a:alpha val="80000"/>
                  </a:srgbClr>
                </a:gs>
                <a:gs pos="97000">
                  <a:srgbClr val="46718C">
                    <a:alpha val="80000"/>
                  </a:srgbClr>
                </a:gs>
              </a:gsLst>
              <a:lin ang="16200000" scaled="1"/>
            </a:gradFill>
            <a:ln>
              <a:noFill/>
            </a:ln>
            <a:effectLst>
              <a:outerShdw blurRad="190500" dist="38100" dir="2700000" sx="102000" sy="102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ru-RU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endParaRPr lang="ru-RU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87731" y="3595228"/>
              <a:ext cx="2697851" cy="73801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75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Детские игры с участием волка заключаются в ловле друг друга.</a:t>
              </a:r>
            </a:p>
            <a:p>
              <a:pPr algn="ctr"/>
              <a:r>
                <a:rPr lang="ru-RU" sz="175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Во всех играх волк ловит зазевавшихся игроков.</a:t>
              </a:r>
            </a:p>
            <a:p>
              <a:pPr algn="ctr"/>
              <a:r>
                <a:rPr lang="ru-RU" sz="175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В играх волк всегда злой и от него надо спасаться</a:t>
              </a:r>
            </a:p>
          </p:txBody>
        </p:sp>
      </p:grpSp>
      <p:grpSp>
        <p:nvGrpSpPr>
          <p:cNvPr id="18" name="Группа 31"/>
          <p:cNvGrpSpPr/>
          <p:nvPr/>
        </p:nvGrpSpPr>
        <p:grpSpPr>
          <a:xfrm>
            <a:off x="5590903" y="1188721"/>
            <a:ext cx="3396343" cy="4655121"/>
            <a:chOff x="242998" y="3595228"/>
            <a:chExt cx="2772773" cy="19874902"/>
          </a:xfrm>
        </p:grpSpPr>
        <p:sp>
          <p:nvSpPr>
            <p:cNvPr id="19" name="Прямоугольник 18"/>
            <p:cNvSpPr/>
            <p:nvPr/>
          </p:nvSpPr>
          <p:spPr>
            <a:xfrm>
              <a:off x="242998" y="3630830"/>
              <a:ext cx="2772773" cy="18090128"/>
            </a:xfrm>
            <a:prstGeom prst="rect">
              <a:avLst/>
            </a:prstGeom>
            <a:gradFill>
              <a:gsLst>
                <a:gs pos="0">
                  <a:srgbClr val="284150">
                    <a:alpha val="80000"/>
                  </a:srgbClr>
                </a:gs>
                <a:gs pos="54000">
                  <a:srgbClr val="325164">
                    <a:alpha val="80000"/>
                  </a:srgbClr>
                </a:gs>
                <a:gs pos="97000">
                  <a:srgbClr val="46718C">
                    <a:alpha val="80000"/>
                  </a:srgbClr>
                </a:gs>
              </a:gsLst>
              <a:lin ang="16200000" scaled="1"/>
            </a:gradFill>
            <a:ln>
              <a:noFill/>
            </a:ln>
            <a:effectLst>
              <a:outerShdw blurRad="190500" dist="38100" dir="2700000" sx="102000" sy="102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ru-RU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endParaRPr lang="ru-RU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287731" y="3595228"/>
              <a:ext cx="2697851" cy="1987490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750" b="1" dirty="0" smtClean="0">
                  <a:solidFill>
                    <a:srgbClr val="FFFF00"/>
                  </a:solidFill>
                  <a:latin typeface="Arial" pitchFamily="34" charset="0"/>
                  <a:cs typeface="Arial" pitchFamily="34" charset="0"/>
                </a:rPr>
                <a:t>Старинная детская игра</a:t>
              </a:r>
            </a:p>
            <a:p>
              <a:pPr algn="ctr"/>
              <a:r>
                <a:rPr lang="ru-RU" sz="1750" b="1" u="sng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«Серый волк»</a:t>
              </a:r>
            </a:p>
            <a:p>
              <a:pPr algn="ctr"/>
              <a:r>
                <a:rPr lang="ru-RU" sz="1500" b="1" i="1" dirty="0" smtClean="0">
                  <a:solidFill>
                    <a:srgbClr val="FFDF79"/>
                  </a:solidFill>
                  <a:latin typeface="Arial" pitchFamily="34" charset="0"/>
                  <a:cs typeface="Arial" pitchFamily="34" charset="0"/>
                </a:rPr>
                <a:t>«Дай бог умыться,</a:t>
              </a:r>
            </a:p>
            <a:p>
              <a:pPr algn="ctr"/>
              <a:r>
                <a:rPr lang="ru-RU" sz="1500" b="1" i="1" dirty="0" smtClean="0">
                  <a:solidFill>
                    <a:srgbClr val="FFDF79"/>
                  </a:solidFill>
                  <a:latin typeface="Arial" pitchFamily="34" charset="0"/>
                  <a:cs typeface="Arial" pitchFamily="34" charset="0"/>
                </a:rPr>
                <a:t>Дай бог убраться,</a:t>
              </a:r>
            </a:p>
            <a:p>
              <a:pPr algn="ctr"/>
              <a:r>
                <a:rPr lang="ru-RU" sz="1500" b="1" i="1" dirty="0" smtClean="0">
                  <a:solidFill>
                    <a:srgbClr val="FFDF79"/>
                  </a:solidFill>
                  <a:latin typeface="Arial" pitchFamily="34" charset="0"/>
                  <a:cs typeface="Arial" pitchFamily="34" charset="0"/>
                </a:rPr>
                <a:t>Дай бог бежать!»</a:t>
              </a:r>
              <a:endParaRPr lang="ru-RU" sz="1500" b="1" dirty="0" smtClean="0">
                <a:solidFill>
                  <a:srgbClr val="FFDF79"/>
                </a:solidFill>
                <a:latin typeface="Arial" pitchFamily="34" charset="0"/>
                <a:cs typeface="Arial" pitchFamily="34" charset="0"/>
              </a:endParaRPr>
            </a:p>
            <a:p>
              <a:pPr algn="ctr"/>
              <a:endParaRPr lang="ru-RU" sz="105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ru-RU" sz="1750" b="1" dirty="0" smtClean="0">
                  <a:solidFill>
                    <a:srgbClr val="FFFF00"/>
                  </a:solidFill>
                  <a:latin typeface="Arial" pitchFamily="34" charset="0"/>
                  <a:cs typeface="Arial" pitchFamily="34" charset="0"/>
                </a:rPr>
                <a:t>Современные детские игры</a:t>
              </a:r>
            </a:p>
            <a:p>
              <a:pPr algn="ctr"/>
              <a:r>
                <a:rPr lang="ru-RU" sz="1750" b="1" u="sng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«Зайцы и волк»</a:t>
              </a:r>
            </a:p>
            <a:p>
              <a:pPr algn="ctr"/>
              <a:r>
                <a:rPr lang="ru-RU" sz="1500" b="1" i="1" dirty="0" smtClean="0">
                  <a:solidFill>
                    <a:srgbClr val="FFDF79"/>
                  </a:solidFill>
                  <a:latin typeface="Arial" pitchFamily="34" charset="0"/>
                  <a:cs typeface="Arial" pitchFamily="34" charset="0"/>
                </a:rPr>
                <a:t>«Осторожно слушают, </a:t>
              </a:r>
            </a:p>
            <a:p>
              <a:pPr algn="ctr"/>
              <a:r>
                <a:rPr lang="ru-RU" sz="1500" b="1" i="1" dirty="0" smtClean="0">
                  <a:solidFill>
                    <a:srgbClr val="FFDF79"/>
                  </a:solidFill>
                  <a:latin typeface="Arial" pitchFamily="34" charset="0"/>
                  <a:cs typeface="Arial" pitchFamily="34" charset="0"/>
                </a:rPr>
                <a:t>не идет ли волк?»</a:t>
              </a:r>
            </a:p>
            <a:p>
              <a:pPr algn="ctr"/>
              <a:endParaRPr lang="ru-RU" sz="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ru-RU" sz="1750" b="1" u="sng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«Мы делили апельсин»</a:t>
              </a:r>
            </a:p>
            <a:p>
              <a:pPr algn="ctr"/>
              <a:r>
                <a:rPr lang="ru-RU" sz="1500" b="1" i="1" dirty="0" smtClean="0">
                  <a:solidFill>
                    <a:srgbClr val="FFDF79"/>
                  </a:solidFill>
                  <a:latin typeface="Arial" pitchFamily="34" charset="0"/>
                  <a:cs typeface="Arial" pitchFamily="34" charset="0"/>
                </a:rPr>
                <a:t>«Он сердит на нас – беда! Разбегайтесь кто куда!»</a:t>
              </a:r>
            </a:p>
            <a:p>
              <a:pPr algn="ctr"/>
              <a:endParaRPr lang="ru-RU" sz="5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ru-RU" sz="1750" b="1" u="sng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«Гуси-лебеди»</a:t>
              </a:r>
            </a:p>
            <a:p>
              <a:pPr algn="ctr"/>
              <a:r>
                <a:rPr lang="ru-RU" sz="1500" b="1" i="1" dirty="0" smtClean="0">
                  <a:solidFill>
                    <a:srgbClr val="FFDF79"/>
                  </a:solidFill>
                  <a:latin typeface="Arial" pitchFamily="34" charset="0"/>
                  <a:cs typeface="Arial" pitchFamily="34" charset="0"/>
                </a:rPr>
                <a:t> «Зубы точит,</a:t>
              </a:r>
            </a:p>
            <a:p>
              <a:pPr algn="ctr"/>
              <a:r>
                <a:rPr lang="ru-RU" sz="1500" b="1" i="1" dirty="0" smtClean="0">
                  <a:solidFill>
                    <a:srgbClr val="FFDF79"/>
                  </a:solidFill>
                  <a:latin typeface="Arial" pitchFamily="34" charset="0"/>
                  <a:cs typeface="Arial" pitchFamily="34" charset="0"/>
                </a:rPr>
                <a:t>съесть нас хочет!»</a:t>
              </a:r>
            </a:p>
            <a:p>
              <a:pPr algn="ctr"/>
              <a:endParaRPr lang="ru-RU" sz="175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  <a:p>
              <a:pPr algn="ctr"/>
              <a:endParaRPr lang="ru-RU" sz="175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2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/>
          <p:nvPr/>
        </p:nvSpPr>
        <p:spPr>
          <a:xfrm>
            <a:off x="57121" y="1104900"/>
            <a:ext cx="9020204" cy="5681686"/>
          </a:xfrm>
          <a:prstGeom prst="rect">
            <a:avLst/>
          </a:prstGeom>
          <a:solidFill>
            <a:schemeClr val="accent1">
              <a:lumMod val="60000"/>
              <a:lumOff val="40000"/>
              <a:alpha val="44000"/>
            </a:schemeClr>
          </a:solidFill>
          <a:ln w="158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4449" y="213756"/>
            <a:ext cx="7759338" cy="605641"/>
          </a:xfrm>
        </p:spPr>
        <p:txBody>
          <a:bodyPr>
            <a:normAutofit/>
          </a:bodyPr>
          <a:lstStyle/>
          <a:p>
            <a:pPr algn="ctr"/>
            <a:r>
              <a:rPr lang="ru-RU" sz="3000" b="1" dirty="0" smtClean="0">
                <a:ln w="9525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itchFamily="34" charset="0"/>
                <a:cs typeface="Arial" pitchFamily="34" charset="0"/>
              </a:rPr>
              <a:t>Актуальность и проблема</a:t>
            </a:r>
            <a:r>
              <a:rPr lang="ru-RU" sz="3000" b="1" dirty="0" smtClean="0">
                <a:ln w="9525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3000" b="1" dirty="0" smtClean="0">
                <a:ln w="9525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itchFamily="34" charset="0"/>
                <a:cs typeface="Arial" pitchFamily="34" charset="0"/>
              </a:rPr>
              <a:t>проекта</a:t>
            </a:r>
          </a:p>
        </p:txBody>
      </p:sp>
      <p:grpSp>
        <p:nvGrpSpPr>
          <p:cNvPr id="3" name="Группа 6"/>
          <p:cNvGrpSpPr/>
          <p:nvPr/>
        </p:nvGrpSpPr>
        <p:grpSpPr>
          <a:xfrm>
            <a:off x="8087628" y="215388"/>
            <a:ext cx="836725" cy="833430"/>
            <a:chOff x="4986560" y="1071546"/>
            <a:chExt cx="836725" cy="833430"/>
          </a:xfrm>
        </p:grpSpPr>
        <p:pic>
          <p:nvPicPr>
            <p:cNvPr id="5" name="Picture 2" descr="C:\Users\Денис\Desktop\ВОЛК\1103x9868-300x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4986560" y="1071546"/>
              <a:ext cx="836725" cy="833430"/>
            </a:xfrm>
            <a:prstGeom prst="rect">
              <a:avLst/>
            </a:prstGeom>
            <a:noFill/>
          </p:spPr>
        </p:pic>
        <p:sp>
          <p:nvSpPr>
            <p:cNvPr id="6" name="Прямоугольник 5"/>
            <p:cNvSpPr/>
            <p:nvPr/>
          </p:nvSpPr>
          <p:spPr>
            <a:xfrm>
              <a:off x="5228077" y="1096574"/>
              <a:ext cx="376397" cy="4001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fld id="{53909914-16E0-4920-8513-89F819006AEF}" type="slidenum">
                <a:rPr lang="ru-RU" sz="2000" b="1" cap="none" spc="0" smtClean="0">
                  <a:ln w="17780" cmpd="sng">
                    <a:solidFill>
                      <a:schemeClr val="tx1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</a:rPr>
                <a:pPr algn="ctr"/>
                <a:t>2</a:t>
              </a:fld>
              <a:endParaRPr lang="ru-RU" sz="2000" b="1" cap="none" spc="0" dirty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endParaRPr>
            </a:p>
          </p:txBody>
        </p:sp>
      </p:grpSp>
      <p:pic>
        <p:nvPicPr>
          <p:cNvPr id="1026" name="Picture 2" descr="C:\Users\Денис\Desktop\Рисунок3.jpg"/>
          <p:cNvPicPr>
            <a:picLocks noChangeAspect="1" noChangeArrowheads="1"/>
          </p:cNvPicPr>
          <p:nvPr/>
        </p:nvPicPr>
        <p:blipFill>
          <a:blip r:embed="rId3"/>
          <a:srcRect r="3949" b="5502"/>
          <a:stretch>
            <a:fillRect/>
          </a:stretch>
        </p:blipFill>
        <p:spPr bwMode="auto">
          <a:xfrm>
            <a:off x="802357" y="1207304"/>
            <a:ext cx="3319274" cy="2532187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28" name="Picture 4" descr="C:\Users\Денис\Desktop\Рисунок2.jpg"/>
          <p:cNvPicPr>
            <a:picLocks noChangeAspect="1" noChangeArrowheads="1"/>
          </p:cNvPicPr>
          <p:nvPr/>
        </p:nvPicPr>
        <p:blipFill>
          <a:blip r:embed="rId4"/>
          <a:srcRect r="4329" b="6072"/>
          <a:stretch>
            <a:fillRect/>
          </a:stretch>
        </p:blipFill>
        <p:spPr bwMode="auto">
          <a:xfrm>
            <a:off x="763309" y="3976796"/>
            <a:ext cx="3317379" cy="2533186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27" name="Picture 3" descr="C:\Users\Денис\Desktop\Рисунок1.jpg"/>
          <p:cNvPicPr>
            <a:picLocks noChangeAspect="1" noChangeArrowheads="1"/>
          </p:cNvPicPr>
          <p:nvPr/>
        </p:nvPicPr>
        <p:blipFill>
          <a:blip r:embed="rId5"/>
          <a:srcRect r="4622" b="2748"/>
          <a:stretch>
            <a:fillRect/>
          </a:stretch>
        </p:blipFill>
        <p:spPr bwMode="auto">
          <a:xfrm>
            <a:off x="5021943" y="1199853"/>
            <a:ext cx="3429726" cy="5346249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53788" y="1091451"/>
            <a:ext cx="9020204" cy="5681686"/>
          </a:xfrm>
          <a:prstGeom prst="rect">
            <a:avLst/>
          </a:prstGeom>
          <a:solidFill>
            <a:schemeClr val="accent1">
              <a:lumMod val="60000"/>
              <a:lumOff val="40000"/>
              <a:alpha val="44000"/>
            </a:schemeClr>
          </a:solidFill>
          <a:ln w="158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14449" y="213756"/>
            <a:ext cx="7759338" cy="605641"/>
          </a:xfrm>
        </p:spPr>
        <p:txBody>
          <a:bodyPr>
            <a:normAutofit/>
          </a:bodyPr>
          <a:lstStyle/>
          <a:p>
            <a:pPr algn="ctr"/>
            <a:r>
              <a:rPr lang="ru-RU" sz="3000" b="1" dirty="0" smtClean="0">
                <a:ln w="9525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itchFamily="34" charset="0"/>
                <a:cs typeface="Arial" pitchFamily="34" charset="0"/>
              </a:rPr>
              <a:t>Двойственность образа</a:t>
            </a:r>
          </a:p>
        </p:txBody>
      </p:sp>
      <p:grpSp>
        <p:nvGrpSpPr>
          <p:cNvPr id="2" name="Группа 6"/>
          <p:cNvGrpSpPr/>
          <p:nvPr/>
        </p:nvGrpSpPr>
        <p:grpSpPr>
          <a:xfrm>
            <a:off x="8087628" y="215388"/>
            <a:ext cx="836725" cy="833430"/>
            <a:chOff x="4986560" y="1071546"/>
            <a:chExt cx="836725" cy="833430"/>
          </a:xfrm>
        </p:grpSpPr>
        <p:pic>
          <p:nvPicPr>
            <p:cNvPr id="9" name="Picture 2" descr="C:\Users\Денис\Desktop\ВОЛК\1103x9868-300x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4986560" y="1071546"/>
              <a:ext cx="836725" cy="833430"/>
            </a:xfrm>
            <a:prstGeom prst="rect">
              <a:avLst/>
            </a:prstGeom>
            <a:noFill/>
          </p:spPr>
        </p:pic>
        <p:sp>
          <p:nvSpPr>
            <p:cNvPr id="10" name="Прямоугольник 9"/>
            <p:cNvSpPr/>
            <p:nvPr/>
          </p:nvSpPr>
          <p:spPr>
            <a:xfrm>
              <a:off x="5201951" y="1083511"/>
              <a:ext cx="488284" cy="4001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fld id="{53909914-16E0-4920-8513-89F819006AEF}" type="slidenum">
                <a:rPr lang="ru-RU" sz="2000" b="1" cap="none" spc="0" smtClean="0">
                  <a:ln w="17780" cmpd="sng">
                    <a:solidFill>
                      <a:schemeClr val="tx1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</a:rPr>
                <a:pPr algn="ctr"/>
                <a:t>20</a:t>
              </a:fld>
              <a:endParaRPr lang="ru-RU" sz="2000" b="1" cap="none" spc="0" dirty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endParaRPr>
            </a:p>
          </p:txBody>
        </p:sp>
      </p:grpSp>
      <p:grpSp>
        <p:nvGrpSpPr>
          <p:cNvPr id="3" name="Группа 31"/>
          <p:cNvGrpSpPr/>
          <p:nvPr/>
        </p:nvGrpSpPr>
        <p:grpSpPr>
          <a:xfrm>
            <a:off x="169817" y="6036120"/>
            <a:ext cx="8804366" cy="705756"/>
            <a:chOff x="242998" y="3595228"/>
            <a:chExt cx="2772773" cy="5785712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242998" y="3630831"/>
              <a:ext cx="2772773" cy="5750109"/>
            </a:xfrm>
            <a:prstGeom prst="rect">
              <a:avLst/>
            </a:prstGeom>
            <a:gradFill>
              <a:gsLst>
                <a:gs pos="0">
                  <a:srgbClr val="284150">
                    <a:alpha val="80000"/>
                  </a:srgbClr>
                </a:gs>
                <a:gs pos="54000">
                  <a:srgbClr val="325164">
                    <a:alpha val="80000"/>
                  </a:srgbClr>
                </a:gs>
                <a:gs pos="97000">
                  <a:srgbClr val="46718C">
                    <a:alpha val="80000"/>
                  </a:srgbClr>
                </a:gs>
              </a:gsLst>
              <a:lin ang="16200000" scaled="1"/>
            </a:gradFill>
            <a:ln>
              <a:noFill/>
            </a:ln>
            <a:effectLst>
              <a:outerShdw blurRad="190500" dist="38100" dir="2700000" sx="102000" sy="102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ru-RU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endParaRPr lang="ru-RU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87731" y="3595228"/>
              <a:ext cx="2697851" cy="517239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75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Отношение к волку и его образ со временем менялись</a:t>
              </a:r>
            </a:p>
            <a:p>
              <a:pPr algn="ctr"/>
              <a:r>
                <a:rPr lang="ru-RU" sz="175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от уважения и почитания до страха и ненависти</a:t>
              </a:r>
            </a:p>
          </p:txBody>
        </p:sp>
      </p:grpSp>
      <p:pic>
        <p:nvPicPr>
          <p:cNvPr id="17411" name="Picture 3"/>
          <p:cNvPicPr preferRelativeResize="0">
            <a:picLocks noChangeArrowheads="1"/>
          </p:cNvPicPr>
          <p:nvPr/>
        </p:nvPicPr>
        <p:blipFill>
          <a:blip r:embed="rId3">
            <a:lum contrast="10000"/>
          </a:blip>
          <a:srcRect l="21790" t="33903" r="45033" b="17416"/>
          <a:stretch>
            <a:fillRect/>
          </a:stretch>
        </p:blipFill>
        <p:spPr bwMode="auto">
          <a:xfrm>
            <a:off x="641371" y="1190177"/>
            <a:ext cx="7675314" cy="4746172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26" name="Picture 2" descr="C:\Users\Денис\Desktop\злой черный.png"/>
          <p:cNvPicPr preferRelativeResize="0">
            <a:picLocks noChangeArrowheads="1"/>
          </p:cNvPicPr>
          <p:nvPr/>
        </p:nvPicPr>
        <p:blipFill>
          <a:blip r:embed="rId4">
            <a:lum/>
          </a:blip>
          <a:srcRect t="10662"/>
          <a:stretch>
            <a:fillRect/>
          </a:stretch>
        </p:blipFill>
        <p:spPr bwMode="auto">
          <a:xfrm>
            <a:off x="638174" y="1190625"/>
            <a:ext cx="7675200" cy="4744800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6" presetClass="emph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9" dur="2000" fill="hold"/>
                                        <p:tgtEl>
                                          <p:spTgt spid="17411"/>
                                        </p:tgtEl>
                                      </p:cBhvr>
                                      <p:by x="55000" y="5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35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21" dur="2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" presetID="6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23" dur="20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55000" y="5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63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25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" presetID="64" presetClass="path" presetSubtype="0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0 -4.62428E-6 L 0 -0.08138 " pathEditMode="relative" rAng="0" ptsTypes="AA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4449" y="213756"/>
            <a:ext cx="7759338" cy="605641"/>
          </a:xfrm>
        </p:spPr>
        <p:txBody>
          <a:bodyPr>
            <a:normAutofit/>
          </a:bodyPr>
          <a:lstStyle/>
          <a:p>
            <a:pPr algn="ctr"/>
            <a:r>
              <a:rPr lang="ru-RU" sz="3000" b="1" dirty="0" smtClean="0">
                <a:ln w="9525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itchFamily="34" charset="0"/>
                <a:cs typeface="Arial" pitchFamily="34" charset="0"/>
              </a:rPr>
              <a:t>Проведение анкетирования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7121" y="1104900"/>
            <a:ext cx="9020204" cy="5681686"/>
          </a:xfrm>
          <a:prstGeom prst="rect">
            <a:avLst/>
          </a:prstGeom>
          <a:solidFill>
            <a:schemeClr val="accent1">
              <a:lumMod val="60000"/>
              <a:lumOff val="40000"/>
              <a:alpha val="44000"/>
            </a:schemeClr>
          </a:solidFill>
          <a:ln w="158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grpSp>
        <p:nvGrpSpPr>
          <p:cNvPr id="5" name="Группа 16"/>
          <p:cNvGrpSpPr/>
          <p:nvPr/>
        </p:nvGrpSpPr>
        <p:grpSpPr>
          <a:xfrm>
            <a:off x="163777" y="1271771"/>
            <a:ext cx="8797955" cy="1191643"/>
            <a:chOff x="1425769" y="3723569"/>
            <a:chExt cx="3341075" cy="935105"/>
          </a:xfrm>
        </p:grpSpPr>
        <p:sp>
          <p:nvSpPr>
            <p:cNvPr id="18" name="Прямоугольник 17"/>
            <p:cNvSpPr/>
            <p:nvPr/>
          </p:nvSpPr>
          <p:spPr>
            <a:xfrm>
              <a:off x="1425769" y="3723569"/>
              <a:ext cx="3341075" cy="935105"/>
            </a:xfrm>
            <a:prstGeom prst="rect">
              <a:avLst/>
            </a:prstGeom>
            <a:gradFill flip="none" rotWithShape="1">
              <a:gsLst>
                <a:gs pos="0">
                  <a:srgbClr val="284150">
                    <a:alpha val="81000"/>
                  </a:srgbClr>
                </a:gs>
                <a:gs pos="54000">
                  <a:srgbClr val="325164">
                    <a:alpha val="80000"/>
                  </a:srgbClr>
                </a:gs>
                <a:gs pos="97000">
                  <a:srgbClr val="46718C">
                    <a:alpha val="80000"/>
                  </a:srgb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190500" dist="38100" dir="2700000" sx="102000" sy="102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 </a:t>
              </a:r>
              <a:endParaRPr lang="ru-RU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459529" y="3764433"/>
              <a:ext cx="3274749" cy="84531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ru-RU" i="1" dirty="0" smtClean="0">
                  <a:solidFill>
                    <a:srgbClr val="FFC000"/>
                  </a:solidFill>
                  <a:latin typeface="Arial" pitchFamily="34" charset="0"/>
                  <a:cs typeface="Arial" pitchFamily="34" charset="0"/>
                </a:rPr>
                <a:t>Каким представляют волка мои одноклассники?</a:t>
              </a:r>
            </a:p>
            <a:p>
              <a:pPr>
                <a:spcAft>
                  <a:spcPts val="600"/>
                </a:spcAft>
              </a:pPr>
              <a:r>
                <a:rPr lang="ru-RU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     В опросе приняли участие 28 человек.</a:t>
              </a:r>
            </a:p>
            <a:p>
              <a:pPr>
                <a:spcAft>
                  <a:spcPts val="600"/>
                </a:spcAft>
              </a:pPr>
              <a:r>
                <a:rPr lang="ru-RU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     Всем были заданы одинаковые вопросы</a:t>
              </a:r>
              <a:endParaRPr lang="ru-RU" dirty="0" smtClean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6" name="Группа 6"/>
          <p:cNvGrpSpPr/>
          <p:nvPr/>
        </p:nvGrpSpPr>
        <p:grpSpPr>
          <a:xfrm>
            <a:off x="8087628" y="215388"/>
            <a:ext cx="836725" cy="833430"/>
            <a:chOff x="4986560" y="1071546"/>
            <a:chExt cx="836725" cy="833430"/>
          </a:xfrm>
        </p:grpSpPr>
        <p:pic>
          <p:nvPicPr>
            <p:cNvPr id="21" name="Picture 2" descr="C:\Users\Денис\Desktop\ВОЛК\1103x9868-300x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4986560" y="1071546"/>
              <a:ext cx="836725" cy="833430"/>
            </a:xfrm>
            <a:prstGeom prst="rect">
              <a:avLst/>
            </a:prstGeom>
            <a:noFill/>
          </p:spPr>
        </p:pic>
        <p:sp>
          <p:nvSpPr>
            <p:cNvPr id="22" name="Прямоугольник 21"/>
            <p:cNvSpPr/>
            <p:nvPr/>
          </p:nvSpPr>
          <p:spPr>
            <a:xfrm>
              <a:off x="5126477" y="1096574"/>
              <a:ext cx="586255" cy="4001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fld id="{53909914-16E0-4920-8513-89F819006AEF}" type="slidenum">
                <a:rPr lang="ru-RU" sz="2000" b="1" cap="none" spc="0" smtClean="0">
                  <a:ln w="17780" cmpd="sng">
                    <a:solidFill>
                      <a:schemeClr val="tx1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</a:rPr>
                <a:pPr algn="ctr"/>
                <a:t>21</a:t>
              </a:fld>
              <a:endParaRPr lang="ru-RU" sz="2000" b="1" cap="none" spc="0" dirty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endParaRPr>
            </a:p>
          </p:txBody>
        </p:sp>
      </p:grpSp>
      <p:pic>
        <p:nvPicPr>
          <p:cNvPr id="1026" name="Picture 2" descr="C:\Users\Денис\Desktop\ВОЛК\IMG_16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3600" y="2628900"/>
            <a:ext cx="4272193" cy="3204000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27" name="Picture 3" descr="C:\Users\Денис\Desktop\ВОЛК\IMG_164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2401" y="2628900"/>
            <a:ext cx="4272194" cy="3204000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Прямоугольник 23"/>
          <p:cNvSpPr/>
          <p:nvPr/>
        </p:nvSpPr>
        <p:spPr>
          <a:xfrm>
            <a:off x="57121" y="1155700"/>
            <a:ext cx="9020204" cy="5630886"/>
          </a:xfrm>
          <a:prstGeom prst="rect">
            <a:avLst/>
          </a:prstGeom>
          <a:solidFill>
            <a:schemeClr val="accent1">
              <a:lumMod val="60000"/>
              <a:lumOff val="40000"/>
              <a:alpha val="44000"/>
            </a:schemeClr>
          </a:solidFill>
          <a:ln w="158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414449" y="213756"/>
            <a:ext cx="7759338" cy="605641"/>
          </a:xfrm>
        </p:spPr>
        <p:txBody>
          <a:bodyPr>
            <a:normAutofit/>
          </a:bodyPr>
          <a:lstStyle/>
          <a:p>
            <a:pPr algn="ctr"/>
            <a:r>
              <a:rPr lang="ru-RU" sz="3000" b="1" dirty="0" smtClean="0">
                <a:ln w="9525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itchFamily="34" charset="0"/>
                <a:cs typeface="Arial" pitchFamily="34" charset="0"/>
              </a:rPr>
              <a:t>Результаты анкетирования</a:t>
            </a:r>
          </a:p>
        </p:txBody>
      </p:sp>
      <p:graphicFrame>
        <p:nvGraphicFramePr>
          <p:cNvPr id="10" name="Диаграмма 9"/>
          <p:cNvGraphicFramePr/>
          <p:nvPr/>
        </p:nvGraphicFramePr>
        <p:xfrm>
          <a:off x="165100" y="1054100"/>
          <a:ext cx="5651500" cy="4406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Диаграмма 10"/>
          <p:cNvGraphicFramePr/>
          <p:nvPr/>
        </p:nvGraphicFramePr>
        <p:xfrm>
          <a:off x="5753100" y="1244600"/>
          <a:ext cx="3238500" cy="44323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" name="Группа 11"/>
          <p:cNvGrpSpPr/>
          <p:nvPr/>
        </p:nvGrpSpPr>
        <p:grpSpPr>
          <a:xfrm>
            <a:off x="6507036" y="2727236"/>
            <a:ext cx="316249" cy="1536700"/>
            <a:chOff x="755576" y="3506963"/>
            <a:chExt cx="507416" cy="629114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755576" y="3506963"/>
              <a:ext cx="45720" cy="629114"/>
            </a:xfrm>
            <a:prstGeom prst="rect">
              <a:avLst/>
            </a:prstGeom>
            <a:gradFill>
              <a:gsLst>
                <a:gs pos="0">
                  <a:sysClr val="window" lastClr="FFFFFF">
                    <a:alpha val="3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288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830697" y="3506963"/>
              <a:ext cx="124584" cy="629114"/>
            </a:xfrm>
            <a:prstGeom prst="rect">
              <a:avLst/>
            </a:prstGeom>
            <a:gradFill>
              <a:gsLst>
                <a:gs pos="0">
                  <a:sysClr val="window" lastClr="FFFFFF">
                    <a:alpha val="4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288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1217272" y="3506963"/>
              <a:ext cx="45720" cy="629114"/>
            </a:xfrm>
            <a:prstGeom prst="rect">
              <a:avLst/>
            </a:prstGeom>
            <a:gradFill>
              <a:gsLst>
                <a:gs pos="0">
                  <a:sysClr val="window" lastClr="FFFFFF">
                    <a:alpha val="2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288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</p:grpSp>
      <p:grpSp>
        <p:nvGrpSpPr>
          <p:cNvPr id="3" name="Группа 15"/>
          <p:cNvGrpSpPr/>
          <p:nvPr/>
        </p:nvGrpSpPr>
        <p:grpSpPr>
          <a:xfrm>
            <a:off x="7602502" y="4000500"/>
            <a:ext cx="316249" cy="279400"/>
            <a:chOff x="755576" y="3506963"/>
            <a:chExt cx="507416" cy="629114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755576" y="3506963"/>
              <a:ext cx="45720" cy="629114"/>
            </a:xfrm>
            <a:prstGeom prst="rect">
              <a:avLst/>
            </a:prstGeom>
            <a:gradFill>
              <a:gsLst>
                <a:gs pos="0">
                  <a:sysClr val="window" lastClr="FFFFFF">
                    <a:alpha val="3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288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830697" y="3506963"/>
              <a:ext cx="124584" cy="629114"/>
            </a:xfrm>
            <a:prstGeom prst="rect">
              <a:avLst/>
            </a:prstGeom>
            <a:gradFill>
              <a:gsLst>
                <a:gs pos="0">
                  <a:sysClr val="window" lastClr="FFFFFF">
                    <a:alpha val="4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288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1217272" y="3506963"/>
              <a:ext cx="45720" cy="629114"/>
            </a:xfrm>
            <a:prstGeom prst="rect">
              <a:avLst/>
            </a:prstGeom>
            <a:gradFill>
              <a:gsLst>
                <a:gs pos="0">
                  <a:sysClr val="window" lastClr="FFFFFF">
                    <a:alpha val="2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288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</p:grpSp>
      <p:grpSp>
        <p:nvGrpSpPr>
          <p:cNvPr id="4" name="Группа 19"/>
          <p:cNvGrpSpPr/>
          <p:nvPr/>
        </p:nvGrpSpPr>
        <p:grpSpPr>
          <a:xfrm>
            <a:off x="7070553" y="3291115"/>
            <a:ext cx="316249" cy="1092200"/>
            <a:chOff x="755576" y="3506963"/>
            <a:chExt cx="507416" cy="629114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755576" y="3506963"/>
              <a:ext cx="45720" cy="629114"/>
            </a:xfrm>
            <a:prstGeom prst="rect">
              <a:avLst/>
            </a:prstGeom>
            <a:gradFill>
              <a:gsLst>
                <a:gs pos="0">
                  <a:sysClr val="window" lastClr="FFFFFF">
                    <a:alpha val="3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288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830697" y="3506963"/>
              <a:ext cx="124584" cy="629114"/>
            </a:xfrm>
            <a:prstGeom prst="rect">
              <a:avLst/>
            </a:prstGeom>
            <a:gradFill>
              <a:gsLst>
                <a:gs pos="0">
                  <a:sysClr val="window" lastClr="FFFFFF">
                    <a:alpha val="4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288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1217272" y="3506963"/>
              <a:ext cx="45720" cy="629114"/>
            </a:xfrm>
            <a:prstGeom prst="rect">
              <a:avLst/>
            </a:prstGeom>
            <a:gradFill>
              <a:gsLst>
                <a:gs pos="0">
                  <a:sysClr val="window" lastClr="FFFFFF">
                    <a:alpha val="2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288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</p:grpSp>
      <p:grpSp>
        <p:nvGrpSpPr>
          <p:cNvPr id="5" name="Группа 24"/>
          <p:cNvGrpSpPr/>
          <p:nvPr/>
        </p:nvGrpSpPr>
        <p:grpSpPr>
          <a:xfrm>
            <a:off x="142845" y="5284803"/>
            <a:ext cx="5495955" cy="1420795"/>
            <a:chOff x="251521" y="3617103"/>
            <a:chExt cx="4348441" cy="1030148"/>
          </a:xfrm>
        </p:grpSpPr>
        <p:sp>
          <p:nvSpPr>
            <p:cNvPr id="26" name="Прямоугольник 25"/>
            <p:cNvSpPr/>
            <p:nvPr/>
          </p:nvSpPr>
          <p:spPr>
            <a:xfrm>
              <a:off x="251521" y="3630834"/>
              <a:ext cx="4298199" cy="1016417"/>
            </a:xfrm>
            <a:prstGeom prst="rect">
              <a:avLst/>
            </a:prstGeom>
            <a:gradFill>
              <a:gsLst>
                <a:gs pos="0">
                  <a:srgbClr val="284150">
                    <a:alpha val="80000"/>
                  </a:srgbClr>
                </a:gs>
                <a:gs pos="54000">
                  <a:srgbClr val="325164">
                    <a:alpha val="80000"/>
                  </a:srgbClr>
                </a:gs>
                <a:gs pos="97000">
                  <a:srgbClr val="46718C">
                    <a:alpha val="80000"/>
                  </a:srgbClr>
                </a:gs>
              </a:gsLst>
              <a:lin ang="16200000" scaled="1"/>
            </a:gradFill>
            <a:ln>
              <a:noFill/>
            </a:ln>
            <a:effectLst>
              <a:outerShdw blurRad="190500" dist="38100" dir="2700000" sx="102000" sy="102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endParaRPr lang="ru-RU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298519" y="3617103"/>
              <a:ext cx="4301443" cy="101534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342900" indent="-342900" defTabSz="886828" fontAlgn="base">
                <a:spcBef>
                  <a:spcPct val="0"/>
                </a:spcBef>
                <a:spcAft>
                  <a:spcPts val="600"/>
                </a:spcAft>
                <a:defRPr/>
              </a:pPr>
              <a:r>
                <a:rPr lang="ru-RU" sz="1600" b="1" kern="0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anose="020B0604020202020204" pitchFamily="34" charset="0"/>
                </a:rPr>
                <a:t>Вопросы анкетирования</a:t>
              </a:r>
            </a:p>
            <a:p>
              <a:pPr marL="342900" indent="-342900" defTabSz="886828" fontAlgn="base">
                <a:spcBef>
                  <a:spcPct val="0"/>
                </a:spcBef>
                <a:spcAft>
                  <a:spcPct val="0"/>
                </a:spcAft>
                <a:buAutoNum type="arabicPeriod"/>
                <a:defRPr/>
              </a:pPr>
              <a:r>
                <a:rPr lang="ru-RU" sz="1600" kern="0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anose="020B0604020202020204" pitchFamily="34" charset="0"/>
                </a:rPr>
                <a:t>Нравятся ли Вам сказки с участием волка?</a:t>
              </a:r>
            </a:p>
            <a:p>
              <a:pPr marL="342900" indent="-342900" defTabSz="886828" fontAlgn="base">
                <a:spcBef>
                  <a:spcPct val="0"/>
                </a:spcBef>
                <a:spcAft>
                  <a:spcPct val="0"/>
                </a:spcAft>
                <a:buFontTx/>
                <a:buAutoNum type="arabicPeriod"/>
                <a:defRPr/>
              </a:pPr>
              <a:r>
                <a:rPr lang="ru-RU" sz="1600" kern="0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anose="020B0604020202020204" pitchFamily="34" charset="0"/>
                </a:rPr>
                <a:t>Встречался ли Вам в сказках добрый волк?</a:t>
              </a:r>
            </a:p>
            <a:p>
              <a:pPr marL="342900" indent="-342900" defTabSz="886828" fontAlgn="base">
                <a:spcBef>
                  <a:spcPct val="0"/>
                </a:spcBef>
                <a:spcAft>
                  <a:spcPct val="0"/>
                </a:spcAft>
                <a:buFontTx/>
                <a:buAutoNum type="arabicPeriod"/>
                <a:defRPr/>
              </a:pPr>
              <a:r>
                <a:rPr lang="ru-RU" sz="1600" kern="0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anose="020B0604020202020204" pitchFamily="34" charset="0"/>
                </a:rPr>
                <a:t>Совпадают ли черты сказочного волка с реальным волком в природе?</a:t>
              </a:r>
            </a:p>
          </p:txBody>
        </p:sp>
      </p:grpSp>
      <p:grpSp>
        <p:nvGrpSpPr>
          <p:cNvPr id="6" name="Группа 27"/>
          <p:cNvGrpSpPr/>
          <p:nvPr/>
        </p:nvGrpSpPr>
        <p:grpSpPr>
          <a:xfrm>
            <a:off x="5613400" y="5303743"/>
            <a:ext cx="3387756" cy="1389155"/>
            <a:chOff x="1425769" y="3630837"/>
            <a:chExt cx="3341075" cy="1007208"/>
          </a:xfrm>
        </p:grpSpPr>
        <p:sp>
          <p:nvSpPr>
            <p:cNvPr id="29" name="Прямоугольник 28"/>
            <p:cNvSpPr/>
            <p:nvPr/>
          </p:nvSpPr>
          <p:spPr>
            <a:xfrm>
              <a:off x="1425769" y="3630837"/>
              <a:ext cx="3341075" cy="1007208"/>
            </a:xfrm>
            <a:prstGeom prst="rect">
              <a:avLst/>
            </a:prstGeom>
            <a:gradFill>
              <a:gsLst>
                <a:gs pos="0">
                  <a:srgbClr val="284150">
                    <a:alpha val="80000"/>
                  </a:srgbClr>
                </a:gs>
                <a:gs pos="54000">
                  <a:srgbClr val="325164">
                    <a:alpha val="80000"/>
                  </a:srgbClr>
                </a:gs>
                <a:gs pos="97000">
                  <a:srgbClr val="46718C">
                    <a:alpha val="80000"/>
                  </a:srgbClr>
                </a:gs>
              </a:gsLst>
              <a:lin ang="16200000" scaled="1"/>
            </a:gradFill>
            <a:ln>
              <a:noFill/>
            </a:ln>
            <a:effectLst>
              <a:outerShdw blurRad="190500" dist="38100" dir="2700000" sx="102000" sy="102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endParaRPr lang="ru-RU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1475869" y="3801264"/>
              <a:ext cx="3231451" cy="5801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342900" indent="-342900" defTabSz="886828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1600" kern="0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anose="020B0604020202020204" pitchFamily="34" charset="0"/>
                </a:rPr>
                <a:t>4.  Каким представлен волк в сказках, которые Вы знаете?</a:t>
              </a:r>
            </a:p>
            <a:p>
              <a:pPr marL="342900" indent="-342900" defTabSz="886828" fontAlgn="base">
                <a:spcBef>
                  <a:spcPct val="0"/>
                </a:spcBef>
                <a:spcAft>
                  <a:spcPct val="0"/>
                </a:spcAft>
                <a:buFontTx/>
                <a:buAutoNum type="arabicPeriod"/>
                <a:defRPr/>
              </a:pPr>
              <a:endParaRPr lang="ru-RU" sz="14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7311571" y="2755176"/>
            <a:ext cx="431800" cy="30480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43 %</a:t>
            </a: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779260" y="2196375"/>
            <a:ext cx="431800" cy="30480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64 %</a:t>
            </a: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835900" y="3505201"/>
            <a:ext cx="431800" cy="30480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14 %</a:t>
            </a: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400800" y="4584701"/>
            <a:ext cx="1816100" cy="30777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ru-RU" sz="1400" dirty="0" smtClean="0">
                <a:latin typeface="Arial" pitchFamily="34" charset="0"/>
                <a:cs typeface="Arial" pitchFamily="34" charset="0"/>
              </a:rPr>
              <a:t>Вопрос</a:t>
            </a:r>
            <a:r>
              <a:rPr lang="ru-RU" sz="1400" dirty="0" smtClean="0">
                <a:cs typeface="Arial" pitchFamily="34" charset="0"/>
              </a:rPr>
              <a:t> № 4</a:t>
            </a:r>
            <a:endParaRPr lang="ru-RU" sz="1400" dirty="0">
              <a:cs typeface="Arial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104900" y="1549401"/>
            <a:ext cx="431800" cy="30480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86 %</a:t>
            </a: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651000" y="3581401"/>
            <a:ext cx="431800" cy="30480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14 %</a:t>
            </a: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679700" y="2425701"/>
            <a:ext cx="431800" cy="30480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54 %</a:t>
            </a: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276600" y="2654301"/>
            <a:ext cx="431800" cy="30480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46 %</a:t>
            </a: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000500" y="3276601"/>
            <a:ext cx="431800" cy="30480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25 %</a:t>
            </a: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864100" y="1841501"/>
            <a:ext cx="431800" cy="30480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75 %</a:t>
            </a: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7" name="Группа 42"/>
          <p:cNvGrpSpPr/>
          <p:nvPr/>
        </p:nvGrpSpPr>
        <p:grpSpPr>
          <a:xfrm>
            <a:off x="820702" y="2070100"/>
            <a:ext cx="316249" cy="2298700"/>
            <a:chOff x="755576" y="3506963"/>
            <a:chExt cx="507416" cy="629114"/>
          </a:xfrm>
        </p:grpSpPr>
        <p:sp>
          <p:nvSpPr>
            <p:cNvPr id="44" name="Прямоугольник 43"/>
            <p:cNvSpPr/>
            <p:nvPr/>
          </p:nvSpPr>
          <p:spPr>
            <a:xfrm>
              <a:off x="755576" y="3506963"/>
              <a:ext cx="45720" cy="629114"/>
            </a:xfrm>
            <a:prstGeom prst="rect">
              <a:avLst/>
            </a:prstGeom>
            <a:gradFill>
              <a:gsLst>
                <a:gs pos="0">
                  <a:sysClr val="window" lastClr="FFFFFF">
                    <a:alpha val="3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288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  <p:sp>
          <p:nvSpPr>
            <p:cNvPr id="45" name="Прямоугольник 44"/>
            <p:cNvSpPr/>
            <p:nvPr/>
          </p:nvSpPr>
          <p:spPr>
            <a:xfrm>
              <a:off x="830697" y="3506963"/>
              <a:ext cx="124584" cy="629114"/>
            </a:xfrm>
            <a:prstGeom prst="rect">
              <a:avLst/>
            </a:prstGeom>
            <a:gradFill>
              <a:gsLst>
                <a:gs pos="0">
                  <a:sysClr val="window" lastClr="FFFFFF">
                    <a:alpha val="4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288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  <p:sp>
          <p:nvSpPr>
            <p:cNvPr id="46" name="Прямоугольник 45"/>
            <p:cNvSpPr/>
            <p:nvPr/>
          </p:nvSpPr>
          <p:spPr>
            <a:xfrm>
              <a:off x="1217272" y="3506963"/>
              <a:ext cx="45720" cy="629114"/>
            </a:xfrm>
            <a:prstGeom prst="rect">
              <a:avLst/>
            </a:prstGeom>
            <a:gradFill>
              <a:gsLst>
                <a:gs pos="0">
                  <a:sysClr val="window" lastClr="FFFFFF">
                    <a:alpha val="2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288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Группа 46"/>
          <p:cNvGrpSpPr/>
          <p:nvPr/>
        </p:nvGrpSpPr>
        <p:grpSpPr>
          <a:xfrm>
            <a:off x="1392202" y="4140200"/>
            <a:ext cx="316249" cy="279400"/>
            <a:chOff x="755576" y="3506963"/>
            <a:chExt cx="507416" cy="629114"/>
          </a:xfrm>
        </p:grpSpPr>
        <p:sp>
          <p:nvSpPr>
            <p:cNvPr id="48" name="Прямоугольник 47"/>
            <p:cNvSpPr/>
            <p:nvPr/>
          </p:nvSpPr>
          <p:spPr>
            <a:xfrm>
              <a:off x="755576" y="3506963"/>
              <a:ext cx="45720" cy="629114"/>
            </a:xfrm>
            <a:prstGeom prst="rect">
              <a:avLst/>
            </a:prstGeom>
            <a:gradFill>
              <a:gsLst>
                <a:gs pos="0">
                  <a:sysClr val="window" lastClr="FFFFFF">
                    <a:alpha val="3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288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  <p:sp>
          <p:nvSpPr>
            <p:cNvPr id="49" name="Прямоугольник 48"/>
            <p:cNvSpPr/>
            <p:nvPr/>
          </p:nvSpPr>
          <p:spPr>
            <a:xfrm>
              <a:off x="830697" y="3506963"/>
              <a:ext cx="124584" cy="629114"/>
            </a:xfrm>
            <a:prstGeom prst="rect">
              <a:avLst/>
            </a:prstGeom>
            <a:gradFill>
              <a:gsLst>
                <a:gs pos="0">
                  <a:sysClr val="window" lastClr="FFFFFF">
                    <a:alpha val="4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288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  <p:sp>
          <p:nvSpPr>
            <p:cNvPr id="50" name="Прямоугольник 49"/>
            <p:cNvSpPr/>
            <p:nvPr/>
          </p:nvSpPr>
          <p:spPr>
            <a:xfrm>
              <a:off x="1217272" y="3506963"/>
              <a:ext cx="45720" cy="629114"/>
            </a:xfrm>
            <a:prstGeom prst="rect">
              <a:avLst/>
            </a:prstGeom>
            <a:gradFill>
              <a:gsLst>
                <a:gs pos="0">
                  <a:sysClr val="window" lastClr="FFFFFF">
                    <a:alpha val="2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288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</p:grpSp>
      <p:grpSp>
        <p:nvGrpSpPr>
          <p:cNvPr id="12" name="Группа 50"/>
          <p:cNvGrpSpPr/>
          <p:nvPr/>
        </p:nvGrpSpPr>
        <p:grpSpPr>
          <a:xfrm>
            <a:off x="2395502" y="2946400"/>
            <a:ext cx="316249" cy="1460500"/>
            <a:chOff x="755576" y="3506963"/>
            <a:chExt cx="507416" cy="629114"/>
          </a:xfrm>
        </p:grpSpPr>
        <p:sp>
          <p:nvSpPr>
            <p:cNvPr id="52" name="Прямоугольник 51"/>
            <p:cNvSpPr/>
            <p:nvPr/>
          </p:nvSpPr>
          <p:spPr>
            <a:xfrm>
              <a:off x="755576" y="3506963"/>
              <a:ext cx="45720" cy="629114"/>
            </a:xfrm>
            <a:prstGeom prst="rect">
              <a:avLst/>
            </a:prstGeom>
            <a:gradFill>
              <a:gsLst>
                <a:gs pos="0">
                  <a:sysClr val="window" lastClr="FFFFFF">
                    <a:alpha val="3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288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  <p:sp>
          <p:nvSpPr>
            <p:cNvPr id="53" name="Прямоугольник 52"/>
            <p:cNvSpPr/>
            <p:nvPr/>
          </p:nvSpPr>
          <p:spPr>
            <a:xfrm>
              <a:off x="830697" y="3506963"/>
              <a:ext cx="124584" cy="629114"/>
            </a:xfrm>
            <a:prstGeom prst="rect">
              <a:avLst/>
            </a:prstGeom>
            <a:gradFill>
              <a:gsLst>
                <a:gs pos="0">
                  <a:sysClr val="window" lastClr="FFFFFF">
                    <a:alpha val="4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288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  <p:sp>
          <p:nvSpPr>
            <p:cNvPr id="54" name="Прямоугольник 53"/>
            <p:cNvSpPr/>
            <p:nvPr/>
          </p:nvSpPr>
          <p:spPr>
            <a:xfrm>
              <a:off x="1217272" y="3506963"/>
              <a:ext cx="45720" cy="629114"/>
            </a:xfrm>
            <a:prstGeom prst="rect">
              <a:avLst/>
            </a:prstGeom>
            <a:gradFill>
              <a:gsLst>
                <a:gs pos="0">
                  <a:sysClr val="window" lastClr="FFFFFF">
                    <a:alpha val="2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288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</p:grpSp>
      <p:grpSp>
        <p:nvGrpSpPr>
          <p:cNvPr id="16" name="Группа 54"/>
          <p:cNvGrpSpPr/>
          <p:nvPr/>
        </p:nvGrpSpPr>
        <p:grpSpPr>
          <a:xfrm>
            <a:off x="2979702" y="3200400"/>
            <a:ext cx="316249" cy="1092200"/>
            <a:chOff x="755576" y="3506963"/>
            <a:chExt cx="507416" cy="629114"/>
          </a:xfrm>
        </p:grpSpPr>
        <p:sp>
          <p:nvSpPr>
            <p:cNvPr id="59" name="Прямоугольник 58"/>
            <p:cNvSpPr/>
            <p:nvPr/>
          </p:nvSpPr>
          <p:spPr>
            <a:xfrm>
              <a:off x="755576" y="3506963"/>
              <a:ext cx="45720" cy="629114"/>
            </a:xfrm>
            <a:prstGeom prst="rect">
              <a:avLst/>
            </a:prstGeom>
            <a:gradFill>
              <a:gsLst>
                <a:gs pos="0">
                  <a:sysClr val="window" lastClr="FFFFFF">
                    <a:alpha val="3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288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  <p:sp>
          <p:nvSpPr>
            <p:cNvPr id="60" name="Прямоугольник 59"/>
            <p:cNvSpPr/>
            <p:nvPr/>
          </p:nvSpPr>
          <p:spPr>
            <a:xfrm>
              <a:off x="830697" y="3506963"/>
              <a:ext cx="124584" cy="629114"/>
            </a:xfrm>
            <a:prstGeom prst="rect">
              <a:avLst/>
            </a:prstGeom>
            <a:gradFill>
              <a:gsLst>
                <a:gs pos="0">
                  <a:sysClr val="window" lastClr="FFFFFF">
                    <a:alpha val="4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288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  <p:sp>
          <p:nvSpPr>
            <p:cNvPr id="61" name="Прямоугольник 60"/>
            <p:cNvSpPr/>
            <p:nvPr/>
          </p:nvSpPr>
          <p:spPr>
            <a:xfrm>
              <a:off x="1217272" y="3506963"/>
              <a:ext cx="45720" cy="629114"/>
            </a:xfrm>
            <a:prstGeom prst="rect">
              <a:avLst/>
            </a:prstGeom>
            <a:gradFill>
              <a:gsLst>
                <a:gs pos="0">
                  <a:sysClr val="window" lastClr="FFFFFF">
                    <a:alpha val="2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288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Группа 61"/>
          <p:cNvGrpSpPr/>
          <p:nvPr/>
        </p:nvGrpSpPr>
        <p:grpSpPr>
          <a:xfrm>
            <a:off x="3970302" y="3771900"/>
            <a:ext cx="316249" cy="609600"/>
            <a:chOff x="755576" y="3506963"/>
            <a:chExt cx="507416" cy="629114"/>
          </a:xfrm>
        </p:grpSpPr>
        <p:sp>
          <p:nvSpPr>
            <p:cNvPr id="63" name="Прямоугольник 62"/>
            <p:cNvSpPr/>
            <p:nvPr/>
          </p:nvSpPr>
          <p:spPr>
            <a:xfrm>
              <a:off x="755576" y="3506963"/>
              <a:ext cx="45720" cy="629114"/>
            </a:xfrm>
            <a:prstGeom prst="rect">
              <a:avLst/>
            </a:prstGeom>
            <a:gradFill>
              <a:gsLst>
                <a:gs pos="0">
                  <a:sysClr val="window" lastClr="FFFFFF">
                    <a:alpha val="3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288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  <p:sp>
          <p:nvSpPr>
            <p:cNvPr id="64" name="Прямоугольник 63"/>
            <p:cNvSpPr/>
            <p:nvPr/>
          </p:nvSpPr>
          <p:spPr>
            <a:xfrm>
              <a:off x="830697" y="3506963"/>
              <a:ext cx="124584" cy="629114"/>
            </a:xfrm>
            <a:prstGeom prst="rect">
              <a:avLst/>
            </a:prstGeom>
            <a:gradFill>
              <a:gsLst>
                <a:gs pos="0">
                  <a:sysClr val="window" lastClr="FFFFFF">
                    <a:alpha val="4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288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  <p:sp>
          <p:nvSpPr>
            <p:cNvPr id="65" name="Прямоугольник 64"/>
            <p:cNvSpPr/>
            <p:nvPr/>
          </p:nvSpPr>
          <p:spPr>
            <a:xfrm>
              <a:off x="1217272" y="3506963"/>
              <a:ext cx="45720" cy="629114"/>
            </a:xfrm>
            <a:prstGeom prst="rect">
              <a:avLst/>
            </a:prstGeom>
            <a:gradFill>
              <a:gsLst>
                <a:gs pos="0">
                  <a:sysClr val="window" lastClr="FFFFFF">
                    <a:alpha val="2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288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</p:grpSp>
      <p:grpSp>
        <p:nvGrpSpPr>
          <p:cNvPr id="25" name="Группа 65"/>
          <p:cNvGrpSpPr/>
          <p:nvPr/>
        </p:nvGrpSpPr>
        <p:grpSpPr>
          <a:xfrm>
            <a:off x="4554502" y="2349500"/>
            <a:ext cx="316249" cy="2032000"/>
            <a:chOff x="755576" y="3506963"/>
            <a:chExt cx="507416" cy="629114"/>
          </a:xfrm>
        </p:grpSpPr>
        <p:sp>
          <p:nvSpPr>
            <p:cNvPr id="67" name="Прямоугольник 66"/>
            <p:cNvSpPr/>
            <p:nvPr/>
          </p:nvSpPr>
          <p:spPr>
            <a:xfrm>
              <a:off x="755576" y="3506963"/>
              <a:ext cx="45720" cy="629114"/>
            </a:xfrm>
            <a:prstGeom prst="rect">
              <a:avLst/>
            </a:prstGeom>
            <a:gradFill>
              <a:gsLst>
                <a:gs pos="0">
                  <a:sysClr val="window" lastClr="FFFFFF">
                    <a:alpha val="3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288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  <p:sp>
          <p:nvSpPr>
            <p:cNvPr id="68" name="Прямоугольник 67"/>
            <p:cNvSpPr/>
            <p:nvPr/>
          </p:nvSpPr>
          <p:spPr>
            <a:xfrm>
              <a:off x="830697" y="3506963"/>
              <a:ext cx="124584" cy="629114"/>
            </a:xfrm>
            <a:prstGeom prst="rect">
              <a:avLst/>
            </a:prstGeom>
            <a:gradFill>
              <a:gsLst>
                <a:gs pos="0">
                  <a:sysClr val="window" lastClr="FFFFFF">
                    <a:alpha val="4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288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  <p:sp>
          <p:nvSpPr>
            <p:cNvPr id="69" name="Прямоугольник 68"/>
            <p:cNvSpPr/>
            <p:nvPr/>
          </p:nvSpPr>
          <p:spPr>
            <a:xfrm>
              <a:off x="1217272" y="3506963"/>
              <a:ext cx="45720" cy="629114"/>
            </a:xfrm>
            <a:prstGeom prst="rect">
              <a:avLst/>
            </a:prstGeom>
            <a:gradFill>
              <a:gsLst>
                <a:gs pos="0">
                  <a:sysClr val="window" lastClr="FFFFFF">
                    <a:alpha val="2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288">
                <a:defRPr/>
              </a:pPr>
              <a:endParaRPr lang="ru-RU" kern="0">
                <a:solidFill>
                  <a:prstClr val="white"/>
                </a:solidFill>
              </a:endParaRPr>
            </a:p>
          </p:txBody>
        </p:sp>
      </p:grpSp>
      <p:grpSp>
        <p:nvGrpSpPr>
          <p:cNvPr id="28" name="Группа 6"/>
          <p:cNvGrpSpPr/>
          <p:nvPr/>
        </p:nvGrpSpPr>
        <p:grpSpPr>
          <a:xfrm>
            <a:off x="8087628" y="215388"/>
            <a:ext cx="836725" cy="833430"/>
            <a:chOff x="4986560" y="1071546"/>
            <a:chExt cx="836725" cy="833430"/>
          </a:xfrm>
        </p:grpSpPr>
        <p:pic>
          <p:nvPicPr>
            <p:cNvPr id="71" name="Picture 2" descr="C:\Users\Денис\Desktop\ВОЛК\1103x9868-300x300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H="1">
              <a:off x="4986560" y="1071546"/>
              <a:ext cx="836725" cy="833430"/>
            </a:xfrm>
            <a:prstGeom prst="rect">
              <a:avLst/>
            </a:prstGeom>
            <a:noFill/>
          </p:spPr>
        </p:pic>
        <p:sp>
          <p:nvSpPr>
            <p:cNvPr id="72" name="Прямоугольник 71"/>
            <p:cNvSpPr/>
            <p:nvPr/>
          </p:nvSpPr>
          <p:spPr>
            <a:xfrm>
              <a:off x="5189977" y="1096574"/>
              <a:ext cx="459255" cy="4001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fld id="{53909914-16E0-4920-8513-89F819006AEF}" type="slidenum">
                <a:rPr lang="ru-RU" sz="2000" b="1" cap="none" spc="0" smtClean="0">
                  <a:ln w="17780" cmpd="sng">
                    <a:solidFill>
                      <a:schemeClr val="tx1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</a:rPr>
                <a:pPr algn="ctr"/>
                <a:t>22</a:t>
              </a:fld>
              <a:endParaRPr lang="ru-RU" sz="2000" b="1" cap="none" spc="0" dirty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72927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  <p:bldGraphic spid="11" grpId="0">
        <p:bldAsOne/>
      </p:bldGraphic>
      <p:bldP spid="31" grpId="0" build="allAtOnce"/>
      <p:bldP spid="32" grpId="0" build="allAtOnce"/>
      <p:bldP spid="33" grpId="0" build="allAtOnce"/>
      <p:bldP spid="34" grpId="0"/>
      <p:bldP spid="37" grpId="0" build="allAtOnce"/>
      <p:bldP spid="38" grpId="0" build="allAtOnce"/>
      <p:bldP spid="39" grpId="0" build="allAtOnce"/>
      <p:bldP spid="40" grpId="0" build="allAtOnce"/>
      <p:bldP spid="41" grpId="0" build="allAtOnce"/>
      <p:bldP spid="42" grpId="0" build="allAtOnce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57121" y="1104900"/>
            <a:ext cx="9020204" cy="5681686"/>
          </a:xfrm>
          <a:prstGeom prst="rect">
            <a:avLst/>
          </a:prstGeom>
          <a:solidFill>
            <a:schemeClr val="accent1">
              <a:lumMod val="60000"/>
              <a:lumOff val="40000"/>
              <a:alpha val="44000"/>
            </a:schemeClr>
          </a:solidFill>
          <a:ln w="158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5" name="Picture 16" descr="http://lakku-bilayat.ru/images/photo938.jpg"/>
          <p:cNvPicPr preferRelativeResize="0">
            <a:picLocks noChangeAspect="1" noChangeArrowheads="1"/>
          </p:cNvPicPr>
          <p:nvPr/>
        </p:nvPicPr>
        <p:blipFill>
          <a:blip r:embed="rId2" cstate="print"/>
          <a:srcRect l="8017" r="17102"/>
          <a:stretch>
            <a:fillRect/>
          </a:stretch>
        </p:blipFill>
        <p:spPr bwMode="auto">
          <a:xfrm>
            <a:off x="5378193" y="3905196"/>
            <a:ext cx="918749" cy="1260000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4" name="Группа 6"/>
          <p:cNvGrpSpPr/>
          <p:nvPr/>
        </p:nvGrpSpPr>
        <p:grpSpPr>
          <a:xfrm>
            <a:off x="8087628" y="215388"/>
            <a:ext cx="836725" cy="833430"/>
            <a:chOff x="4986560" y="1071546"/>
            <a:chExt cx="836725" cy="833430"/>
          </a:xfrm>
        </p:grpSpPr>
        <p:pic>
          <p:nvPicPr>
            <p:cNvPr id="21" name="Picture 2" descr="C:\Users\Денис\Desktop\ВОЛК\1103x9868-300x300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4986560" y="1071546"/>
              <a:ext cx="836725" cy="833430"/>
            </a:xfrm>
            <a:prstGeom prst="rect">
              <a:avLst/>
            </a:prstGeom>
            <a:noFill/>
          </p:spPr>
        </p:pic>
        <p:sp>
          <p:nvSpPr>
            <p:cNvPr id="22" name="Прямоугольник 21"/>
            <p:cNvSpPr/>
            <p:nvPr/>
          </p:nvSpPr>
          <p:spPr>
            <a:xfrm>
              <a:off x="5126477" y="1096574"/>
              <a:ext cx="586255" cy="4001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fld id="{53909914-16E0-4920-8513-89F819006AEF}" type="slidenum">
                <a:rPr lang="ru-RU" sz="2000" b="1" cap="none" spc="0" smtClean="0">
                  <a:ln w="17780" cmpd="sng">
                    <a:solidFill>
                      <a:schemeClr val="tx1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</a:rPr>
                <a:pPr algn="ctr"/>
                <a:t>23</a:t>
              </a:fld>
              <a:endParaRPr lang="ru-RU" sz="2000" b="1" cap="none" spc="0" dirty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endParaRPr>
            </a:p>
          </p:txBody>
        </p:sp>
      </p:grpSp>
      <p:pic>
        <p:nvPicPr>
          <p:cNvPr id="66562" name="Picture 2" descr="Похожее изображение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2886" y="1487306"/>
            <a:ext cx="3619500" cy="4991101"/>
          </a:xfrm>
          <a:prstGeom prst="rect">
            <a:avLst/>
          </a:prstGeom>
          <a:noFill/>
          <a:ln>
            <a:noFill/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4" descr="https://ribalych.ru/wp-content/uploads/2014/09/55118.jpg"/>
          <p:cNvPicPr preferRelativeResize="0"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27951" y="2318219"/>
            <a:ext cx="918749" cy="1260000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6" name="Picture 12" descr="Картинки по запросу зимовье зверей"/>
          <p:cNvPicPr preferRelativeResize="0"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44187" y="3905196"/>
            <a:ext cx="918749" cy="1260000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8" descr="http://accessories.mypartnershop.ru/img/1019486930.jpg"/>
          <p:cNvPicPr preferRelativeResize="0"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831632" y="2919879"/>
            <a:ext cx="918749" cy="1260000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4" descr="http://kozeburg.narod.ru/IMG_0755.jpg"/>
          <p:cNvPicPr preferRelativeResize="0"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557036" y="2318219"/>
            <a:ext cx="918749" cy="1260000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6" name="Picture 20" descr="http://baskino.tech/images/legkiy-hleb-1987_28993_0.jpg"/>
          <p:cNvPicPr preferRelativeResize="0"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361614" y="2892985"/>
            <a:ext cx="918749" cy="1260000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7" name="Picture 4" descr="Похожее изображение"/>
          <p:cNvPicPr preferRelativeResize="0"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178573" y="2318219"/>
            <a:ext cx="918749" cy="1260000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8" descr="https://www.bookvoed.ru/files/1836/35/32/92.jpg"/>
          <p:cNvPicPr preferRelativeResize="0"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984333" y="2892985"/>
            <a:ext cx="918749" cy="1260000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4" name="Picture 6" descr="Картинки по запросу сказка глупый волк"/>
          <p:cNvPicPr preferRelativeResize="0"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033299" y="3905196"/>
            <a:ext cx="918749" cy="1260000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2" descr="https://mmedia.ozone.ru/multimedia/1021559064.jpg"/>
          <p:cNvPicPr preferRelativeResize="0"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10615" y="3905196"/>
            <a:ext cx="918749" cy="1260000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414449" y="213756"/>
            <a:ext cx="7759338" cy="6056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lnSpc>
                <a:spcPct val="90000"/>
              </a:lnSpc>
              <a:spcBef>
                <a:spcPct val="0"/>
              </a:spcBef>
            </a:pPr>
            <a:r>
              <a:rPr lang="ru-RU" sz="3000" b="1" dirty="0" smtClean="0">
                <a:ln w="9525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itchFamily="34" charset="0"/>
                <a:cs typeface="Arial" pitchFamily="34" charset="0"/>
              </a:rPr>
              <a:t>Образ волка</a:t>
            </a:r>
          </a:p>
          <a:p>
            <a:pPr lvl="0" algn="ctr">
              <a:lnSpc>
                <a:spcPct val="90000"/>
              </a:lnSpc>
              <a:spcBef>
                <a:spcPct val="0"/>
              </a:spcBef>
            </a:pPr>
            <a:r>
              <a:rPr lang="ru-RU" sz="3000" b="1" dirty="0" smtClean="0">
                <a:ln w="9525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itchFamily="34" charset="0"/>
                <a:cs typeface="Arial" pitchFamily="34" charset="0"/>
              </a:rPr>
              <a:t>в авторских и народных сказках</a:t>
            </a:r>
            <a:endParaRPr kumimoji="0" lang="ru-RU" sz="3000" b="1" i="0" u="none" strike="noStrike" kern="1200" cap="none" spc="0" normalizeH="0" baseline="0" noProof="0" dirty="0" smtClean="0">
              <a:ln w="9525">
                <a:solidFill>
                  <a:schemeClr val="tx1"/>
                </a:solidFill>
                <a:prstDash val="solid"/>
              </a:ln>
              <a:solidFill>
                <a:srgbClr val="FFFF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6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3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4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6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7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8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9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14449" y="213756"/>
            <a:ext cx="7759338" cy="605641"/>
          </a:xfrm>
        </p:spPr>
        <p:txBody>
          <a:bodyPr>
            <a:normAutofit/>
          </a:bodyPr>
          <a:lstStyle/>
          <a:p>
            <a:pPr algn="ctr"/>
            <a:r>
              <a:rPr lang="ru-RU" sz="3000" b="1" dirty="0" smtClean="0">
                <a:ln w="9525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itchFamily="34" charset="0"/>
                <a:cs typeface="Arial" pitchFamily="34" charset="0"/>
              </a:rPr>
              <a:t>Образ волка в сказках</a:t>
            </a:r>
          </a:p>
        </p:txBody>
      </p:sp>
      <p:grpSp>
        <p:nvGrpSpPr>
          <p:cNvPr id="2" name="Группа 6"/>
          <p:cNvGrpSpPr/>
          <p:nvPr/>
        </p:nvGrpSpPr>
        <p:grpSpPr>
          <a:xfrm>
            <a:off x="8087628" y="215388"/>
            <a:ext cx="836725" cy="833430"/>
            <a:chOff x="4986560" y="1071546"/>
            <a:chExt cx="836725" cy="833430"/>
          </a:xfrm>
        </p:grpSpPr>
        <p:pic>
          <p:nvPicPr>
            <p:cNvPr id="9" name="Picture 2" descr="C:\Users\Денис\Desktop\ВОЛК\1103x9868-300x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4986560" y="1071546"/>
              <a:ext cx="836725" cy="833430"/>
            </a:xfrm>
            <a:prstGeom prst="rect">
              <a:avLst/>
            </a:prstGeom>
            <a:noFill/>
          </p:spPr>
        </p:pic>
        <p:sp>
          <p:nvSpPr>
            <p:cNvPr id="10" name="Прямоугольник 9"/>
            <p:cNvSpPr/>
            <p:nvPr/>
          </p:nvSpPr>
          <p:spPr>
            <a:xfrm>
              <a:off x="5189251" y="1096211"/>
              <a:ext cx="488284" cy="4001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fld id="{53909914-16E0-4920-8513-89F819006AEF}" type="slidenum">
                <a:rPr lang="ru-RU" sz="2000" b="1" cap="none" spc="0" smtClean="0">
                  <a:ln w="17780" cmpd="sng">
                    <a:solidFill>
                      <a:schemeClr val="tx1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</a:rPr>
                <a:pPr algn="ctr"/>
                <a:t>24</a:t>
              </a:fld>
              <a:endParaRPr lang="ru-RU" sz="2000" b="1" cap="none" spc="0" dirty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endParaRPr>
            </a:p>
          </p:txBody>
        </p:sp>
      </p:grpSp>
      <p:sp>
        <p:nvSpPr>
          <p:cNvPr id="11" name="Прямоугольник 10"/>
          <p:cNvSpPr/>
          <p:nvPr/>
        </p:nvSpPr>
        <p:spPr>
          <a:xfrm>
            <a:off x="57121" y="1104900"/>
            <a:ext cx="9020204" cy="5681686"/>
          </a:xfrm>
          <a:prstGeom prst="rect">
            <a:avLst/>
          </a:prstGeom>
          <a:solidFill>
            <a:schemeClr val="accent1">
              <a:lumMod val="60000"/>
              <a:lumOff val="40000"/>
              <a:alpha val="44000"/>
            </a:schemeClr>
          </a:solidFill>
          <a:ln w="158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grpSp>
        <p:nvGrpSpPr>
          <p:cNvPr id="3" name="Группа 9"/>
          <p:cNvGrpSpPr/>
          <p:nvPr/>
        </p:nvGrpSpPr>
        <p:grpSpPr>
          <a:xfrm>
            <a:off x="307744" y="1208499"/>
            <a:ext cx="8596449" cy="371742"/>
            <a:chOff x="1425769" y="3772482"/>
            <a:chExt cx="1391062" cy="392695"/>
          </a:xfrm>
        </p:grpSpPr>
        <p:sp>
          <p:nvSpPr>
            <p:cNvPr id="26" name="Прямоугольник 25"/>
            <p:cNvSpPr/>
            <p:nvPr/>
          </p:nvSpPr>
          <p:spPr>
            <a:xfrm>
              <a:off x="1425769" y="3772482"/>
              <a:ext cx="1391062" cy="392695"/>
            </a:xfrm>
            <a:prstGeom prst="rect">
              <a:avLst/>
            </a:prstGeom>
            <a:gradFill flip="none" rotWithShape="1">
              <a:gsLst>
                <a:gs pos="0">
                  <a:srgbClr val="284150">
                    <a:alpha val="81000"/>
                  </a:srgbClr>
                </a:gs>
                <a:gs pos="54000">
                  <a:srgbClr val="325164">
                    <a:alpha val="80000"/>
                  </a:srgbClr>
                </a:gs>
                <a:gs pos="97000">
                  <a:srgbClr val="46718C">
                    <a:alpha val="80000"/>
                  </a:srgb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190500" dist="38100" dir="2700000" sx="102000" sy="102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 </a:t>
              </a:r>
              <a:endParaRPr lang="ru-RU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429765" y="3773900"/>
              <a:ext cx="1377145" cy="35763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  <a:spcAft>
                  <a:spcPts val="600"/>
                </a:spcAft>
              </a:pPr>
              <a:r>
                <a:rPr lang="ru-RU" sz="20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Глупый, доверчивый, ленивый</a:t>
              </a:r>
            </a:p>
          </p:txBody>
        </p:sp>
      </p:grpSp>
      <p:grpSp>
        <p:nvGrpSpPr>
          <p:cNvPr id="61" name="Группа 60"/>
          <p:cNvGrpSpPr/>
          <p:nvPr/>
        </p:nvGrpSpPr>
        <p:grpSpPr>
          <a:xfrm>
            <a:off x="3205312" y="4253516"/>
            <a:ext cx="2603499" cy="2372376"/>
            <a:chOff x="3205312" y="4253516"/>
            <a:chExt cx="2603499" cy="2372376"/>
          </a:xfrm>
        </p:grpSpPr>
        <p:pic>
          <p:nvPicPr>
            <p:cNvPr id="81928" name="Picture 8" descr="http://yavix.ru/i/0/5/c/80aa0979098c0c57b759694245890.jpg"/>
            <p:cNvPicPr preferRelativeResize="0">
              <a:picLocks noChangeArrowheads="1"/>
            </p:cNvPicPr>
            <p:nvPr/>
          </p:nvPicPr>
          <p:blipFill>
            <a:blip r:embed="rId3"/>
            <a:srcRect b="7246"/>
            <a:stretch>
              <a:fillRect/>
            </a:stretch>
          </p:blipFill>
          <p:spPr bwMode="auto">
            <a:xfrm>
              <a:off x="3297985" y="4253516"/>
              <a:ext cx="2420257" cy="1959429"/>
            </a:xfrm>
            <a:prstGeom prst="rect">
              <a:avLst/>
            </a:prstGeom>
            <a:noFill/>
            <a:ln w="12700">
              <a:solidFill>
                <a:schemeClr val="tx2"/>
              </a:solidFill>
            </a:ln>
            <a:effectLst>
              <a:outerShdw blurRad="50800" dist="127000" dir="2700000" algn="tl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34" name="Группа 33"/>
            <p:cNvGrpSpPr/>
            <p:nvPr/>
          </p:nvGrpSpPr>
          <p:grpSpPr>
            <a:xfrm>
              <a:off x="3205312" y="6265892"/>
              <a:ext cx="2603499" cy="360000"/>
              <a:chOff x="2606597" y="5520220"/>
              <a:chExt cx="2397203" cy="397980"/>
            </a:xfrm>
          </p:grpSpPr>
          <p:pic>
            <p:nvPicPr>
              <p:cNvPr id="35" name="Picture 5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2606597" y="5520220"/>
                <a:ext cx="2397203" cy="397980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  <a:effectLst>
                <a:outerShdw blurRad="50800" dist="1270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</p:pic>
          <p:sp>
            <p:nvSpPr>
              <p:cNvPr id="36" name="TextBox 35"/>
              <p:cNvSpPr txBox="1"/>
              <p:nvPr/>
            </p:nvSpPr>
            <p:spPr>
              <a:xfrm>
                <a:off x="2633848" y="5574058"/>
                <a:ext cx="2353824" cy="288147"/>
              </a:xfrm>
              <a:prstGeom prst="rect">
                <a:avLst/>
              </a:prstGeom>
              <a:noFill/>
            </p:spPr>
            <p:txBody>
              <a:bodyPr wrap="square" tIns="36000" bIns="36000" rtlCol="0" anchor="ctr" anchorCtr="0">
                <a:spAutoFit/>
              </a:bodyPr>
              <a:lstStyle/>
              <a:p>
                <a:pPr algn="ctr"/>
                <a:r>
                  <a:rPr lang="ru-RU" sz="1400" kern="0" dirty="0" smtClean="0">
                    <a:solidFill>
                      <a:srgbClr val="000066"/>
                    </a:solidFill>
                    <a:latin typeface="Arial" pitchFamily="34" charset="0"/>
                    <a:cs typeface="Arial" pitchFamily="34" charset="0"/>
                  </a:rPr>
                  <a:t>Как волка уму-разуму учили</a:t>
                </a:r>
                <a:endParaRPr lang="ru-RU" sz="1400" kern="0" dirty="0">
                  <a:solidFill>
                    <a:srgbClr val="000066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  <p:grpSp>
        <p:nvGrpSpPr>
          <p:cNvPr id="60" name="Группа 59"/>
          <p:cNvGrpSpPr/>
          <p:nvPr/>
        </p:nvGrpSpPr>
        <p:grpSpPr>
          <a:xfrm>
            <a:off x="6280735" y="4238170"/>
            <a:ext cx="2603498" cy="2387722"/>
            <a:chOff x="6280735" y="4238170"/>
            <a:chExt cx="2603498" cy="2387722"/>
          </a:xfrm>
        </p:grpSpPr>
        <p:pic>
          <p:nvPicPr>
            <p:cNvPr id="81924" name="Picture 4" descr="http://yavix.ru/i/1/8/7/7cc1795fd0295a44a38826b19cba4.jpg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342742" y="4238170"/>
              <a:ext cx="2400753" cy="1974775"/>
            </a:xfrm>
            <a:prstGeom prst="rect">
              <a:avLst/>
            </a:prstGeom>
            <a:noFill/>
            <a:ln w="12700">
              <a:solidFill>
                <a:schemeClr val="tx2"/>
              </a:solidFill>
            </a:ln>
            <a:effectLst>
              <a:outerShdw blurRad="50800" dist="127000" dir="2700000" algn="tl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8" name="Группа 22"/>
            <p:cNvGrpSpPr/>
            <p:nvPr/>
          </p:nvGrpSpPr>
          <p:grpSpPr>
            <a:xfrm>
              <a:off x="6280735" y="6265892"/>
              <a:ext cx="2603498" cy="360000"/>
              <a:chOff x="-3116933" y="3548744"/>
              <a:chExt cx="2681503" cy="276984"/>
            </a:xfrm>
          </p:grpSpPr>
          <p:pic>
            <p:nvPicPr>
              <p:cNvPr id="24" name="Picture 5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-3116933" y="3548744"/>
                <a:ext cx="2681503" cy="276984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  <a:effectLst>
                <a:outerShdw blurRad="50800" dist="1270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</p:pic>
          <p:sp>
            <p:nvSpPr>
              <p:cNvPr id="25" name="TextBox 24"/>
              <p:cNvSpPr txBox="1"/>
              <p:nvPr/>
            </p:nvSpPr>
            <p:spPr>
              <a:xfrm>
                <a:off x="-3086450" y="3586214"/>
                <a:ext cx="2632979" cy="204483"/>
              </a:xfrm>
              <a:prstGeom prst="rect">
                <a:avLst/>
              </a:prstGeom>
              <a:noFill/>
            </p:spPr>
            <p:txBody>
              <a:bodyPr wrap="square" tIns="36000" bIns="36000" rtlCol="0" anchor="ctr" anchorCtr="0">
                <a:spAutoFit/>
              </a:bodyPr>
              <a:lstStyle/>
              <a:p>
                <a:pPr algn="ctr"/>
                <a:r>
                  <a:rPr lang="ru-RU" sz="1400" kern="0" dirty="0" smtClean="0">
                    <a:solidFill>
                      <a:srgbClr val="000066"/>
                    </a:solidFill>
                    <a:latin typeface="Arial" pitchFamily="34" charset="0"/>
                    <a:cs typeface="Arial" pitchFamily="34" charset="0"/>
                  </a:rPr>
                  <a:t>Легкий хлеб</a:t>
                </a:r>
                <a:endParaRPr lang="ru-RU" sz="1400" kern="0" dirty="0">
                  <a:solidFill>
                    <a:srgbClr val="000066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  <p:grpSp>
        <p:nvGrpSpPr>
          <p:cNvPr id="62" name="Группа 61"/>
          <p:cNvGrpSpPr/>
          <p:nvPr/>
        </p:nvGrpSpPr>
        <p:grpSpPr>
          <a:xfrm>
            <a:off x="213554" y="4246260"/>
            <a:ext cx="2603499" cy="2379632"/>
            <a:chOff x="213554" y="4246260"/>
            <a:chExt cx="2603499" cy="2379632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6"/>
            <a:srcRect l="15417" t="28333" r="20556" b="16667"/>
            <a:stretch>
              <a:fillRect/>
            </a:stretch>
          </p:blipFill>
          <p:spPr bwMode="auto">
            <a:xfrm>
              <a:off x="307951" y="4246260"/>
              <a:ext cx="2365535" cy="1966685"/>
            </a:xfrm>
            <a:prstGeom prst="rect">
              <a:avLst/>
            </a:prstGeom>
            <a:noFill/>
            <a:ln w="12700">
              <a:solidFill>
                <a:schemeClr val="tx2"/>
              </a:solidFill>
            </a:ln>
            <a:effectLst>
              <a:outerShdw blurRad="50800" dist="127000" dir="2700000" algn="tl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40" name="Группа 39"/>
            <p:cNvGrpSpPr/>
            <p:nvPr/>
          </p:nvGrpSpPr>
          <p:grpSpPr>
            <a:xfrm>
              <a:off x="213554" y="6265892"/>
              <a:ext cx="2603499" cy="360000"/>
              <a:chOff x="2606597" y="5520220"/>
              <a:chExt cx="2397203" cy="397980"/>
            </a:xfrm>
          </p:grpSpPr>
          <p:pic>
            <p:nvPicPr>
              <p:cNvPr id="41" name="Picture 5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2606597" y="5520220"/>
                <a:ext cx="2397203" cy="397980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  <a:effectLst>
                <a:outerShdw blurRad="50800" dist="1270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</p:pic>
          <p:sp>
            <p:nvSpPr>
              <p:cNvPr id="42" name="TextBox 41"/>
              <p:cNvSpPr txBox="1"/>
              <p:nvPr/>
            </p:nvSpPr>
            <p:spPr>
              <a:xfrm>
                <a:off x="2633848" y="5558013"/>
                <a:ext cx="2353824" cy="288147"/>
              </a:xfrm>
              <a:prstGeom prst="rect">
                <a:avLst/>
              </a:prstGeom>
              <a:noFill/>
            </p:spPr>
            <p:txBody>
              <a:bodyPr wrap="square" tIns="36000" bIns="36000" rtlCol="0" anchor="ctr" anchorCtr="0">
                <a:spAutoFit/>
              </a:bodyPr>
              <a:lstStyle/>
              <a:p>
                <a:pPr algn="ctr"/>
                <a:r>
                  <a:rPr lang="ru-RU" sz="1400" kern="0" dirty="0" smtClean="0">
                    <a:solidFill>
                      <a:srgbClr val="000066"/>
                    </a:solidFill>
                    <a:latin typeface="Arial" pitchFamily="34" charset="0"/>
                    <a:cs typeface="Arial" pitchFamily="34" charset="0"/>
                  </a:rPr>
                  <a:t>Волк-ябедник</a:t>
                </a:r>
                <a:endParaRPr lang="ru-RU" sz="1400" kern="0" dirty="0">
                  <a:solidFill>
                    <a:srgbClr val="000066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  <p:grpSp>
        <p:nvGrpSpPr>
          <p:cNvPr id="59" name="Группа 58"/>
          <p:cNvGrpSpPr/>
          <p:nvPr/>
        </p:nvGrpSpPr>
        <p:grpSpPr>
          <a:xfrm>
            <a:off x="6282340" y="1698173"/>
            <a:ext cx="2603499" cy="2402233"/>
            <a:chOff x="6282340" y="1698173"/>
            <a:chExt cx="2603499" cy="2402233"/>
          </a:xfrm>
        </p:grpSpPr>
        <p:pic>
          <p:nvPicPr>
            <p:cNvPr id="1027" name="Picture 3"/>
            <p:cNvPicPr preferRelativeResize="0">
              <a:picLocks noChangeArrowheads="1"/>
            </p:cNvPicPr>
            <p:nvPr/>
          </p:nvPicPr>
          <p:blipFill>
            <a:blip r:embed="rId7"/>
            <a:srcRect l="-470" r="23944"/>
            <a:stretch>
              <a:fillRect/>
            </a:stretch>
          </p:blipFill>
          <p:spPr bwMode="auto">
            <a:xfrm>
              <a:off x="6342742" y="1698173"/>
              <a:ext cx="2423887" cy="1958400"/>
            </a:xfrm>
            <a:prstGeom prst="rect">
              <a:avLst/>
            </a:prstGeom>
            <a:noFill/>
            <a:ln w="12700">
              <a:solidFill>
                <a:schemeClr val="tx2"/>
              </a:solidFill>
            </a:ln>
            <a:effectLst>
              <a:outerShdw blurRad="50800" dist="127000" dir="2700000" algn="tl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33" name="Группа 32"/>
            <p:cNvGrpSpPr/>
            <p:nvPr/>
          </p:nvGrpSpPr>
          <p:grpSpPr>
            <a:xfrm>
              <a:off x="6282340" y="3740406"/>
              <a:ext cx="2603499" cy="360000"/>
              <a:chOff x="2606597" y="5520220"/>
              <a:chExt cx="2397203" cy="397980"/>
            </a:xfrm>
          </p:grpSpPr>
          <p:pic>
            <p:nvPicPr>
              <p:cNvPr id="31" name="Picture 5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2606597" y="5520220"/>
                <a:ext cx="2397203" cy="397980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  <a:effectLst>
                <a:outerShdw blurRad="50800" dist="1270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</p:pic>
          <p:sp>
            <p:nvSpPr>
              <p:cNvPr id="32" name="TextBox 31"/>
              <p:cNvSpPr txBox="1"/>
              <p:nvPr/>
            </p:nvSpPr>
            <p:spPr>
              <a:xfrm>
                <a:off x="2633848" y="5558013"/>
                <a:ext cx="2353824" cy="288147"/>
              </a:xfrm>
              <a:prstGeom prst="rect">
                <a:avLst/>
              </a:prstGeom>
              <a:noFill/>
            </p:spPr>
            <p:txBody>
              <a:bodyPr wrap="square" tIns="36000" bIns="36000" rtlCol="0" anchor="ctr" anchorCtr="0">
                <a:spAutoFit/>
              </a:bodyPr>
              <a:lstStyle/>
              <a:p>
                <a:pPr algn="ctr"/>
                <a:r>
                  <a:rPr lang="ru-RU" sz="1400" kern="0" dirty="0" smtClean="0">
                    <a:solidFill>
                      <a:srgbClr val="000066"/>
                    </a:solidFill>
                    <a:latin typeface="Arial" pitchFamily="34" charset="0"/>
                    <a:cs typeface="Arial" pitchFamily="34" charset="0"/>
                  </a:rPr>
                  <a:t>Как волк птичкой стал</a:t>
                </a:r>
                <a:endParaRPr lang="ru-RU" sz="1400" kern="0" dirty="0">
                  <a:solidFill>
                    <a:srgbClr val="000066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  <p:grpSp>
        <p:nvGrpSpPr>
          <p:cNvPr id="63" name="Группа 62"/>
          <p:cNvGrpSpPr/>
          <p:nvPr/>
        </p:nvGrpSpPr>
        <p:grpSpPr>
          <a:xfrm>
            <a:off x="3250028" y="1698173"/>
            <a:ext cx="2603499" cy="2402233"/>
            <a:chOff x="3250028" y="1698173"/>
            <a:chExt cx="2603499" cy="2402233"/>
          </a:xfrm>
        </p:grpSpPr>
        <p:pic>
          <p:nvPicPr>
            <p:cNvPr id="1026" name="Picture 2"/>
            <p:cNvPicPr preferRelativeResize="0">
              <a:picLocks noChangeArrowheads="1"/>
            </p:cNvPicPr>
            <p:nvPr/>
          </p:nvPicPr>
          <p:blipFill>
            <a:blip r:embed="rId8"/>
            <a:srcRect t="6762" r="8963" b="35765"/>
            <a:stretch>
              <a:fillRect/>
            </a:stretch>
          </p:blipFill>
          <p:spPr bwMode="auto">
            <a:xfrm>
              <a:off x="3297353" y="1698173"/>
              <a:ext cx="2421522" cy="1958400"/>
            </a:xfrm>
            <a:prstGeom prst="rect">
              <a:avLst/>
            </a:prstGeom>
            <a:noFill/>
            <a:ln w="12700">
              <a:solidFill>
                <a:schemeClr val="tx2"/>
              </a:solidFill>
            </a:ln>
            <a:effectLst>
              <a:outerShdw blurRad="50800" dist="127000" dir="2700000" algn="tl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37" name="Группа 36"/>
            <p:cNvGrpSpPr/>
            <p:nvPr/>
          </p:nvGrpSpPr>
          <p:grpSpPr>
            <a:xfrm>
              <a:off x="3250028" y="3740406"/>
              <a:ext cx="2603499" cy="360000"/>
              <a:chOff x="2606597" y="5520220"/>
              <a:chExt cx="2397203" cy="397980"/>
            </a:xfrm>
          </p:grpSpPr>
          <p:pic>
            <p:nvPicPr>
              <p:cNvPr id="38" name="Picture 5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2606597" y="5520220"/>
                <a:ext cx="2397203" cy="397980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  <a:effectLst>
                <a:outerShdw blurRad="50800" dist="1270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</p:pic>
          <p:sp>
            <p:nvSpPr>
              <p:cNvPr id="39" name="TextBox 38"/>
              <p:cNvSpPr txBox="1"/>
              <p:nvPr/>
            </p:nvSpPr>
            <p:spPr>
              <a:xfrm>
                <a:off x="2633848" y="5574058"/>
                <a:ext cx="2353824" cy="288147"/>
              </a:xfrm>
              <a:prstGeom prst="rect">
                <a:avLst/>
              </a:prstGeom>
              <a:noFill/>
            </p:spPr>
            <p:txBody>
              <a:bodyPr wrap="square" tIns="36000" bIns="36000" rtlCol="0" anchor="ctr" anchorCtr="0">
                <a:spAutoFit/>
              </a:bodyPr>
              <a:lstStyle/>
              <a:p>
                <a:pPr algn="ctr"/>
                <a:r>
                  <a:rPr lang="ru-RU" sz="1400" kern="0" dirty="0" smtClean="0">
                    <a:solidFill>
                      <a:srgbClr val="000066"/>
                    </a:solidFill>
                    <a:latin typeface="Arial" pitchFamily="34" charset="0"/>
                    <a:cs typeface="Arial" pitchFamily="34" charset="0"/>
                  </a:rPr>
                  <a:t>Волк-дурень</a:t>
                </a:r>
                <a:endParaRPr lang="ru-RU" sz="1400" kern="0" dirty="0">
                  <a:solidFill>
                    <a:srgbClr val="000066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  <p:grpSp>
        <p:nvGrpSpPr>
          <p:cNvPr id="55" name="Группа 54"/>
          <p:cNvGrpSpPr/>
          <p:nvPr/>
        </p:nvGrpSpPr>
        <p:grpSpPr>
          <a:xfrm>
            <a:off x="217715" y="1698173"/>
            <a:ext cx="2603500" cy="2402233"/>
            <a:chOff x="217715" y="1698173"/>
            <a:chExt cx="2603500" cy="2402233"/>
          </a:xfrm>
        </p:grpSpPr>
        <p:pic>
          <p:nvPicPr>
            <p:cNvPr id="13" name="Picture 2" descr="Похожее изображение"/>
            <p:cNvPicPr preferRelativeResize="0">
              <a:picLocks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290286" y="1698173"/>
              <a:ext cx="2383200" cy="1958400"/>
            </a:xfrm>
            <a:prstGeom prst="rect">
              <a:avLst/>
            </a:prstGeom>
            <a:noFill/>
            <a:ln w="12700">
              <a:solidFill>
                <a:schemeClr val="tx2"/>
              </a:solidFill>
            </a:ln>
            <a:effectLst>
              <a:outerShdw blurRad="50800" dist="127000" dir="2700000" algn="tl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5" name="Группа 18"/>
            <p:cNvGrpSpPr/>
            <p:nvPr/>
          </p:nvGrpSpPr>
          <p:grpSpPr>
            <a:xfrm>
              <a:off x="217715" y="3740406"/>
              <a:ext cx="2603500" cy="360000"/>
              <a:chOff x="-3116933" y="3548744"/>
              <a:chExt cx="2681503" cy="276984"/>
            </a:xfrm>
          </p:grpSpPr>
          <p:pic>
            <p:nvPicPr>
              <p:cNvPr id="20" name="Picture 5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-3116933" y="3548744"/>
                <a:ext cx="2681503" cy="276984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  <a:effectLst>
                <a:outerShdw blurRad="50800" dist="1270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</p:pic>
          <p:sp>
            <p:nvSpPr>
              <p:cNvPr id="22" name="TextBox 21"/>
              <p:cNvSpPr txBox="1"/>
              <p:nvPr/>
            </p:nvSpPr>
            <p:spPr>
              <a:xfrm>
                <a:off x="-3086450" y="3575047"/>
                <a:ext cx="2632979" cy="204483"/>
              </a:xfrm>
              <a:prstGeom prst="rect">
                <a:avLst/>
              </a:prstGeom>
              <a:noFill/>
            </p:spPr>
            <p:txBody>
              <a:bodyPr wrap="square" tIns="36000" bIns="36000" rtlCol="0" anchor="ctr" anchorCtr="0">
                <a:spAutoFit/>
              </a:bodyPr>
              <a:lstStyle/>
              <a:p>
                <a:pPr algn="ctr"/>
                <a:r>
                  <a:rPr lang="ru-RU" sz="1400" kern="0" dirty="0" smtClean="0">
                    <a:solidFill>
                      <a:srgbClr val="000066"/>
                    </a:solidFill>
                    <a:latin typeface="Arial" pitchFamily="34" charset="0"/>
                    <a:cs typeface="Arial" pitchFamily="34" charset="0"/>
                  </a:rPr>
                  <a:t>Лисичка-сестричка и волк</a:t>
                </a:r>
                <a:endParaRPr lang="ru-RU" sz="1400" kern="0" dirty="0">
                  <a:solidFill>
                    <a:srgbClr val="000066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14449" y="213756"/>
            <a:ext cx="7759338" cy="605641"/>
          </a:xfrm>
        </p:spPr>
        <p:txBody>
          <a:bodyPr>
            <a:normAutofit/>
          </a:bodyPr>
          <a:lstStyle/>
          <a:p>
            <a:pPr algn="ctr"/>
            <a:r>
              <a:rPr lang="ru-RU" sz="3000" b="1" dirty="0" smtClean="0">
                <a:ln w="9525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itchFamily="34" charset="0"/>
                <a:cs typeface="Arial" pitchFamily="34" charset="0"/>
              </a:rPr>
              <a:t>Образ волка в сказках</a:t>
            </a:r>
          </a:p>
        </p:txBody>
      </p:sp>
      <p:grpSp>
        <p:nvGrpSpPr>
          <p:cNvPr id="2" name="Группа 6"/>
          <p:cNvGrpSpPr/>
          <p:nvPr/>
        </p:nvGrpSpPr>
        <p:grpSpPr>
          <a:xfrm>
            <a:off x="8087628" y="215388"/>
            <a:ext cx="836725" cy="833430"/>
            <a:chOff x="4986560" y="1071546"/>
            <a:chExt cx="836725" cy="833430"/>
          </a:xfrm>
        </p:grpSpPr>
        <p:pic>
          <p:nvPicPr>
            <p:cNvPr id="9" name="Picture 2" descr="C:\Users\Денис\Desktop\ВОЛК\1103x9868-300x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4986560" y="1071546"/>
              <a:ext cx="836725" cy="833430"/>
            </a:xfrm>
            <a:prstGeom prst="rect">
              <a:avLst/>
            </a:prstGeom>
            <a:noFill/>
          </p:spPr>
        </p:pic>
        <p:sp>
          <p:nvSpPr>
            <p:cNvPr id="10" name="Прямоугольник 9"/>
            <p:cNvSpPr/>
            <p:nvPr/>
          </p:nvSpPr>
          <p:spPr>
            <a:xfrm>
              <a:off x="5201951" y="1083511"/>
              <a:ext cx="488284" cy="4001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fld id="{53909914-16E0-4920-8513-89F819006AEF}" type="slidenum">
                <a:rPr lang="ru-RU" sz="2000" b="1" cap="none" spc="0" smtClean="0">
                  <a:ln w="17780" cmpd="sng">
                    <a:solidFill>
                      <a:schemeClr val="tx1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</a:rPr>
                <a:pPr algn="ctr"/>
                <a:t>25</a:t>
              </a:fld>
              <a:endParaRPr lang="ru-RU" sz="2000" b="1" cap="none" spc="0" dirty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endParaRPr>
            </a:p>
          </p:txBody>
        </p:sp>
      </p:grpSp>
      <p:sp>
        <p:nvSpPr>
          <p:cNvPr id="11" name="Прямоугольник 10"/>
          <p:cNvSpPr/>
          <p:nvPr/>
        </p:nvSpPr>
        <p:spPr>
          <a:xfrm>
            <a:off x="57121" y="1104900"/>
            <a:ext cx="9020204" cy="5681686"/>
          </a:xfrm>
          <a:prstGeom prst="rect">
            <a:avLst/>
          </a:prstGeom>
          <a:solidFill>
            <a:schemeClr val="accent1">
              <a:lumMod val="60000"/>
              <a:lumOff val="40000"/>
              <a:alpha val="44000"/>
            </a:schemeClr>
          </a:solidFill>
          <a:ln w="158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grpSp>
        <p:nvGrpSpPr>
          <p:cNvPr id="3" name="Группа 9"/>
          <p:cNvGrpSpPr/>
          <p:nvPr/>
        </p:nvGrpSpPr>
        <p:grpSpPr>
          <a:xfrm>
            <a:off x="242750" y="1215511"/>
            <a:ext cx="8596449" cy="371742"/>
            <a:chOff x="1425769" y="3772482"/>
            <a:chExt cx="1391062" cy="392695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1425769" y="3772482"/>
              <a:ext cx="1391062" cy="392695"/>
            </a:xfrm>
            <a:prstGeom prst="rect">
              <a:avLst/>
            </a:prstGeom>
            <a:gradFill flip="none" rotWithShape="1">
              <a:gsLst>
                <a:gs pos="0">
                  <a:srgbClr val="284150">
                    <a:alpha val="81000"/>
                  </a:srgbClr>
                </a:gs>
                <a:gs pos="54000">
                  <a:srgbClr val="325164">
                    <a:alpha val="80000"/>
                  </a:srgbClr>
                </a:gs>
                <a:gs pos="97000">
                  <a:srgbClr val="46718C">
                    <a:alpha val="80000"/>
                  </a:srgb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190500" dist="38100" dir="2700000" sx="102000" sy="102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 </a:t>
              </a:r>
              <a:endParaRPr lang="ru-RU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429765" y="3773900"/>
              <a:ext cx="1377145" cy="35763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  <a:spcAft>
                  <a:spcPts val="600"/>
                </a:spcAft>
              </a:pPr>
              <a:r>
                <a:rPr lang="ru-RU" sz="20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Жестокий, коварный и кровожадный</a:t>
              </a:r>
            </a:p>
          </p:txBody>
        </p:sp>
      </p:grpSp>
      <p:grpSp>
        <p:nvGrpSpPr>
          <p:cNvPr id="46" name="Группа 45"/>
          <p:cNvGrpSpPr/>
          <p:nvPr/>
        </p:nvGrpSpPr>
        <p:grpSpPr>
          <a:xfrm>
            <a:off x="6192834" y="4476466"/>
            <a:ext cx="2670629" cy="2143199"/>
            <a:chOff x="228763" y="1692323"/>
            <a:chExt cx="2670629" cy="2143199"/>
          </a:xfrm>
        </p:grpSpPr>
        <p:pic>
          <p:nvPicPr>
            <p:cNvPr id="33794" name="Picture 2" descr="http://russkay-literatura.net/images/literatura/koza-i-volk.jpg"/>
            <p:cNvPicPr preferRelativeResize="0">
              <a:picLocks noChangeArrowheads="1"/>
            </p:cNvPicPr>
            <p:nvPr/>
          </p:nvPicPr>
          <p:blipFill>
            <a:blip r:embed="rId3"/>
            <a:srcRect l="3433" r="12979"/>
            <a:stretch>
              <a:fillRect/>
            </a:stretch>
          </p:blipFill>
          <p:spPr bwMode="auto">
            <a:xfrm>
              <a:off x="228763" y="1692323"/>
              <a:ext cx="2670629" cy="1801046"/>
            </a:xfrm>
            <a:prstGeom prst="rect">
              <a:avLst/>
            </a:prstGeom>
            <a:noFill/>
            <a:ln w="12700">
              <a:solidFill>
                <a:schemeClr val="tx2"/>
              </a:solidFill>
            </a:ln>
            <a:effectLst>
              <a:outerShdw blurRad="50800" dist="127000" dir="2700000" algn="tl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37" name="Группа 27"/>
            <p:cNvGrpSpPr/>
            <p:nvPr/>
          </p:nvGrpSpPr>
          <p:grpSpPr>
            <a:xfrm>
              <a:off x="250651" y="3547522"/>
              <a:ext cx="2628000" cy="288000"/>
              <a:chOff x="-3116933" y="3548744"/>
              <a:chExt cx="2681503" cy="276984"/>
            </a:xfrm>
          </p:grpSpPr>
          <p:pic>
            <p:nvPicPr>
              <p:cNvPr id="38" name="Picture 5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-3116933" y="3548744"/>
                <a:ext cx="2681503" cy="276984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  <a:effectLst>
                <a:outerShdw blurRad="50800" dist="1270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</p:pic>
          <p:sp>
            <p:nvSpPr>
              <p:cNvPr id="39" name="TextBox 38"/>
              <p:cNvSpPr txBox="1"/>
              <p:nvPr/>
            </p:nvSpPr>
            <p:spPr>
              <a:xfrm>
                <a:off x="-3086450" y="3588173"/>
                <a:ext cx="2632979" cy="221963"/>
              </a:xfrm>
              <a:prstGeom prst="rect">
                <a:avLst/>
              </a:prstGeom>
              <a:noFill/>
            </p:spPr>
            <p:txBody>
              <a:bodyPr wrap="square" tIns="36000" bIns="36000" rtlCol="0" anchor="ctr" anchorCtr="0">
                <a:spAutoFit/>
              </a:bodyPr>
              <a:lstStyle/>
              <a:p>
                <a:pPr algn="ctr"/>
                <a:r>
                  <a:rPr lang="ru-RU" sz="1600" kern="0" dirty="0" smtClean="0">
                    <a:solidFill>
                      <a:srgbClr val="000066"/>
                    </a:solidFill>
                    <a:latin typeface="Arial" pitchFamily="34" charset="0"/>
                    <a:cs typeface="Arial" pitchFamily="34" charset="0"/>
                  </a:rPr>
                  <a:t>Коза и волк</a:t>
                </a:r>
                <a:endParaRPr lang="ru-RU" sz="1600" kern="0" dirty="0">
                  <a:solidFill>
                    <a:srgbClr val="000066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  <p:grpSp>
        <p:nvGrpSpPr>
          <p:cNvPr id="52" name="Группа 51"/>
          <p:cNvGrpSpPr/>
          <p:nvPr/>
        </p:nvGrpSpPr>
        <p:grpSpPr>
          <a:xfrm>
            <a:off x="3091735" y="1734131"/>
            <a:ext cx="2911981" cy="4857590"/>
            <a:chOff x="3064439" y="1734131"/>
            <a:chExt cx="2911981" cy="4857590"/>
          </a:xfrm>
        </p:grpSpPr>
        <p:pic>
          <p:nvPicPr>
            <p:cNvPr id="24" name="Picture 24" descr="Похожее изображение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064439" y="1734131"/>
              <a:ext cx="2911981" cy="4494968"/>
            </a:xfrm>
            <a:prstGeom prst="rect">
              <a:avLst/>
            </a:prstGeom>
            <a:noFill/>
            <a:ln w="12700">
              <a:solidFill>
                <a:schemeClr val="tx2"/>
              </a:solidFill>
            </a:ln>
            <a:effectLst>
              <a:outerShdw blurRad="50800" dist="127000" dir="2700000" algn="tl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43" name="Группа 27"/>
            <p:cNvGrpSpPr/>
            <p:nvPr/>
          </p:nvGrpSpPr>
          <p:grpSpPr>
            <a:xfrm>
              <a:off x="3091119" y="6303721"/>
              <a:ext cx="2880000" cy="288000"/>
              <a:chOff x="-3116933" y="3548744"/>
              <a:chExt cx="2681503" cy="276984"/>
            </a:xfrm>
          </p:grpSpPr>
          <p:pic>
            <p:nvPicPr>
              <p:cNvPr id="44" name="Picture 5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-3116933" y="3548744"/>
                <a:ext cx="2681503" cy="276984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  <a:effectLst>
                <a:outerShdw blurRad="50800" dist="1270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</p:pic>
          <p:sp>
            <p:nvSpPr>
              <p:cNvPr id="45" name="TextBox 44"/>
              <p:cNvSpPr txBox="1"/>
              <p:nvPr/>
            </p:nvSpPr>
            <p:spPr>
              <a:xfrm>
                <a:off x="-3086450" y="3575047"/>
                <a:ext cx="2632979" cy="221963"/>
              </a:xfrm>
              <a:prstGeom prst="rect">
                <a:avLst/>
              </a:prstGeom>
              <a:noFill/>
            </p:spPr>
            <p:txBody>
              <a:bodyPr wrap="square" tIns="36000" bIns="36000" rtlCol="0" anchor="ctr" anchorCtr="0">
                <a:spAutoFit/>
              </a:bodyPr>
              <a:lstStyle/>
              <a:p>
                <a:pPr algn="ctr"/>
                <a:r>
                  <a:rPr lang="ru-RU" sz="1600" kern="0" dirty="0" smtClean="0">
                    <a:solidFill>
                      <a:srgbClr val="000066"/>
                    </a:solidFill>
                    <a:latin typeface="Arial" pitchFamily="34" charset="0"/>
                    <a:cs typeface="Arial" pitchFamily="34" charset="0"/>
                  </a:rPr>
                  <a:t>Волк и семеро козлят</a:t>
                </a:r>
                <a:endParaRPr lang="ru-RU" sz="1600" kern="0" dirty="0">
                  <a:solidFill>
                    <a:srgbClr val="000066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  <p:grpSp>
        <p:nvGrpSpPr>
          <p:cNvPr id="48" name="Группа 47"/>
          <p:cNvGrpSpPr/>
          <p:nvPr/>
        </p:nvGrpSpPr>
        <p:grpSpPr>
          <a:xfrm>
            <a:off x="237004" y="1652244"/>
            <a:ext cx="2520000" cy="2612642"/>
            <a:chOff x="6201077" y="1734131"/>
            <a:chExt cx="2520000" cy="2612642"/>
          </a:xfrm>
        </p:grpSpPr>
        <p:pic>
          <p:nvPicPr>
            <p:cNvPr id="2055" name="Picture 7" descr="http://www.sarte.ru/im/ska/ru/20/i_026%5b1%5d.jpg"/>
            <p:cNvPicPr>
              <a:picLocks noChangeAspect="1" noChangeArrowheads="1"/>
            </p:cNvPicPr>
            <p:nvPr/>
          </p:nvPicPr>
          <p:blipFill>
            <a:blip r:embed="rId6"/>
            <a:srcRect l="6109" t="14819" r="4682" b="7263"/>
            <a:stretch>
              <a:fillRect/>
            </a:stretch>
          </p:blipFill>
          <p:spPr bwMode="auto">
            <a:xfrm>
              <a:off x="6424116" y="1734131"/>
              <a:ext cx="2057400" cy="2247900"/>
            </a:xfrm>
            <a:prstGeom prst="rect">
              <a:avLst/>
            </a:prstGeom>
            <a:noFill/>
            <a:ln w="12700">
              <a:solidFill>
                <a:schemeClr val="tx2"/>
              </a:solidFill>
            </a:ln>
            <a:effectLst>
              <a:outerShdw blurRad="50800" dist="127000" dir="2700000" algn="tl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31" name="Группа 27"/>
            <p:cNvGrpSpPr/>
            <p:nvPr/>
          </p:nvGrpSpPr>
          <p:grpSpPr>
            <a:xfrm>
              <a:off x="6201077" y="4058773"/>
              <a:ext cx="2520000" cy="288000"/>
              <a:chOff x="-3116933" y="3548744"/>
              <a:chExt cx="2681503" cy="276984"/>
            </a:xfrm>
          </p:grpSpPr>
          <p:pic>
            <p:nvPicPr>
              <p:cNvPr id="32" name="Picture 5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-3116933" y="3548744"/>
                <a:ext cx="2681503" cy="276984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  <a:effectLst>
                <a:outerShdw blurRad="50800" dist="1270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</p:pic>
          <p:sp>
            <p:nvSpPr>
              <p:cNvPr id="36" name="TextBox 35"/>
              <p:cNvSpPr txBox="1"/>
              <p:nvPr/>
            </p:nvSpPr>
            <p:spPr>
              <a:xfrm>
                <a:off x="-3086450" y="3575047"/>
                <a:ext cx="2632979" cy="221963"/>
              </a:xfrm>
              <a:prstGeom prst="rect">
                <a:avLst/>
              </a:prstGeom>
              <a:noFill/>
            </p:spPr>
            <p:txBody>
              <a:bodyPr wrap="square" tIns="36000" bIns="36000" rtlCol="0" anchor="ctr" anchorCtr="0">
                <a:spAutoFit/>
              </a:bodyPr>
              <a:lstStyle/>
              <a:p>
                <a:pPr algn="ctr"/>
                <a:r>
                  <a:rPr lang="ru-RU" sz="1600" kern="0" dirty="0" smtClean="0">
                    <a:solidFill>
                      <a:srgbClr val="000066"/>
                    </a:solidFill>
                    <a:latin typeface="Arial" pitchFamily="34" charset="0"/>
                    <a:cs typeface="Arial" pitchFamily="34" charset="0"/>
                  </a:rPr>
                  <a:t>Старик и волк</a:t>
                </a:r>
                <a:endParaRPr lang="ru-RU" sz="1600" kern="0" dirty="0">
                  <a:solidFill>
                    <a:srgbClr val="000066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  <p:grpSp>
        <p:nvGrpSpPr>
          <p:cNvPr id="51" name="Группа 50"/>
          <p:cNvGrpSpPr/>
          <p:nvPr/>
        </p:nvGrpSpPr>
        <p:grpSpPr>
          <a:xfrm>
            <a:off x="6247208" y="1666531"/>
            <a:ext cx="2520000" cy="2598355"/>
            <a:chOff x="324081" y="4000500"/>
            <a:chExt cx="2520000" cy="2598355"/>
          </a:xfrm>
        </p:grpSpPr>
        <p:pic>
          <p:nvPicPr>
            <p:cNvPr id="2053" name="Picture 5" descr="C:\Users\Денис\Desktop\Сказка\IMG_20180320_0001.jpg"/>
            <p:cNvPicPr>
              <a:picLocks noChangeAspect="1" noChangeArrowheads="1"/>
            </p:cNvPicPr>
            <p:nvPr/>
          </p:nvPicPr>
          <p:blipFill>
            <a:blip r:embed="rId7" cstate="print"/>
            <a:srcRect t="6849" b="13014"/>
            <a:stretch>
              <a:fillRect/>
            </a:stretch>
          </p:blipFill>
          <p:spPr bwMode="auto">
            <a:xfrm>
              <a:off x="538755" y="4000500"/>
              <a:ext cx="2060576" cy="2228850"/>
            </a:xfrm>
            <a:prstGeom prst="rect">
              <a:avLst/>
            </a:prstGeom>
            <a:noFill/>
            <a:ln w="12700">
              <a:solidFill>
                <a:schemeClr val="tx2"/>
              </a:solidFill>
            </a:ln>
            <a:effectLst>
              <a:outerShdw blurRad="50800" dist="127000" dir="2700000" algn="tl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40" name="Группа 27"/>
            <p:cNvGrpSpPr/>
            <p:nvPr/>
          </p:nvGrpSpPr>
          <p:grpSpPr>
            <a:xfrm>
              <a:off x="324081" y="6310855"/>
              <a:ext cx="2520000" cy="288000"/>
              <a:chOff x="-3173163" y="3548744"/>
              <a:chExt cx="2808765" cy="276984"/>
            </a:xfrm>
          </p:grpSpPr>
          <p:pic>
            <p:nvPicPr>
              <p:cNvPr id="41" name="Picture 5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-3116933" y="3548744"/>
                <a:ext cx="2681503" cy="276984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  <a:effectLst>
                <a:outerShdw blurRad="50800" dist="1270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</p:pic>
          <p:sp>
            <p:nvSpPr>
              <p:cNvPr id="42" name="TextBox 41"/>
              <p:cNvSpPr txBox="1"/>
              <p:nvPr/>
            </p:nvSpPr>
            <p:spPr>
              <a:xfrm>
                <a:off x="-3173163" y="3585158"/>
                <a:ext cx="2808765" cy="211254"/>
              </a:xfrm>
              <a:prstGeom prst="rect">
                <a:avLst/>
              </a:prstGeom>
              <a:noFill/>
            </p:spPr>
            <p:txBody>
              <a:bodyPr wrap="square" tIns="36000" bIns="36000" rtlCol="0" anchor="ctr" anchorCtr="0">
                <a:spAutoFit/>
              </a:bodyPr>
              <a:lstStyle/>
              <a:p>
                <a:pPr algn="ctr"/>
                <a:r>
                  <a:rPr lang="ru-RU" sz="1500" kern="0" dirty="0" smtClean="0">
                    <a:solidFill>
                      <a:srgbClr val="000066"/>
                    </a:solidFill>
                    <a:latin typeface="Arial" pitchFamily="34" charset="0"/>
                    <a:cs typeface="Arial" pitchFamily="34" charset="0"/>
                  </a:rPr>
                  <a:t>Как проучили злого волка</a:t>
                </a:r>
                <a:endParaRPr lang="ru-RU" sz="1500" kern="0" dirty="0">
                  <a:solidFill>
                    <a:srgbClr val="000066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  <p:grpSp>
        <p:nvGrpSpPr>
          <p:cNvPr id="50" name="Группа 49"/>
          <p:cNvGrpSpPr/>
          <p:nvPr/>
        </p:nvGrpSpPr>
        <p:grpSpPr>
          <a:xfrm>
            <a:off x="219652" y="4467302"/>
            <a:ext cx="2669710" cy="2152363"/>
            <a:chOff x="6156430" y="4472766"/>
            <a:chExt cx="2669710" cy="2152363"/>
          </a:xfrm>
        </p:grpSpPr>
        <p:pic>
          <p:nvPicPr>
            <p:cNvPr id="33798" name="Picture 6" descr="http://xn--i1abbnckbmcl9fb.xn--p1ai/%D1%81%D1%82%D0%B0%D1%82%D1%8C%D0%B8/663609/Image6524.gif"/>
            <p:cNvPicPr>
              <a:picLocks noChangeAspect="1" noChangeArrowheads="1"/>
            </p:cNvPicPr>
            <p:nvPr/>
          </p:nvPicPr>
          <p:blipFill>
            <a:blip r:embed="rId8"/>
            <a:srcRect b="2844"/>
            <a:stretch>
              <a:fillRect/>
            </a:stretch>
          </p:blipFill>
          <p:spPr bwMode="auto">
            <a:xfrm>
              <a:off x="6156430" y="4472766"/>
              <a:ext cx="2666442" cy="1780901"/>
            </a:xfrm>
            <a:prstGeom prst="rect">
              <a:avLst/>
            </a:prstGeom>
            <a:noFill/>
            <a:ln w="12700">
              <a:solidFill>
                <a:schemeClr val="tx2"/>
              </a:solidFill>
            </a:ln>
            <a:effectLst>
              <a:outerShdw blurRad="50800" dist="127000" dir="2700000" algn="tl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25" name="Группа 24"/>
            <p:cNvGrpSpPr/>
            <p:nvPr/>
          </p:nvGrpSpPr>
          <p:grpSpPr>
            <a:xfrm>
              <a:off x="6162140" y="6333103"/>
              <a:ext cx="2664000" cy="292026"/>
              <a:chOff x="-3116933" y="3548744"/>
              <a:chExt cx="2681503" cy="280856"/>
            </a:xfrm>
          </p:grpSpPr>
          <p:pic>
            <p:nvPicPr>
              <p:cNvPr id="26" name="Picture 5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-3116933" y="3548744"/>
                <a:ext cx="2681503" cy="276984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  <a:effectLst>
                <a:outerShdw blurRad="50800" dist="1270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</p:pic>
          <p:sp>
            <p:nvSpPr>
              <p:cNvPr id="27" name="TextBox 26"/>
              <p:cNvSpPr txBox="1"/>
              <p:nvPr/>
            </p:nvSpPr>
            <p:spPr>
              <a:xfrm>
                <a:off x="-3086450" y="3564645"/>
                <a:ext cx="2632979" cy="264955"/>
              </a:xfrm>
              <a:prstGeom prst="rect">
                <a:avLst/>
              </a:prstGeom>
              <a:noFill/>
            </p:spPr>
            <p:txBody>
              <a:bodyPr wrap="square" tIns="36000" bIns="36000" rtlCol="0" anchor="ctr" anchorCtr="0">
                <a:spAutoFit/>
              </a:bodyPr>
              <a:lstStyle/>
              <a:p>
                <a:pPr algn="ctr"/>
                <a:r>
                  <a:rPr lang="ru-RU" sz="1600" kern="0" dirty="0" smtClean="0">
                    <a:solidFill>
                      <a:srgbClr val="000066"/>
                    </a:solidFill>
                    <a:latin typeface="Arial" pitchFamily="34" charset="0"/>
                    <a:cs typeface="Arial" pitchFamily="34" charset="0"/>
                  </a:rPr>
                  <a:t>Красная Шапочка</a:t>
                </a:r>
                <a:endParaRPr lang="ru-RU" sz="1600" kern="0" dirty="0">
                  <a:solidFill>
                    <a:srgbClr val="000066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14449" y="213756"/>
            <a:ext cx="7759338" cy="605641"/>
          </a:xfrm>
        </p:spPr>
        <p:txBody>
          <a:bodyPr>
            <a:normAutofit/>
          </a:bodyPr>
          <a:lstStyle/>
          <a:p>
            <a:pPr algn="ctr"/>
            <a:r>
              <a:rPr lang="ru-RU" sz="3000" b="1" dirty="0" smtClean="0">
                <a:ln w="9525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itchFamily="34" charset="0"/>
                <a:cs typeface="Arial" pitchFamily="34" charset="0"/>
              </a:rPr>
              <a:t>Образ волка в сказках</a:t>
            </a:r>
          </a:p>
        </p:txBody>
      </p:sp>
      <p:grpSp>
        <p:nvGrpSpPr>
          <p:cNvPr id="2" name="Группа 6"/>
          <p:cNvGrpSpPr/>
          <p:nvPr/>
        </p:nvGrpSpPr>
        <p:grpSpPr>
          <a:xfrm>
            <a:off x="8087628" y="215388"/>
            <a:ext cx="836725" cy="833430"/>
            <a:chOff x="4986560" y="1071546"/>
            <a:chExt cx="836725" cy="833430"/>
          </a:xfrm>
        </p:grpSpPr>
        <p:pic>
          <p:nvPicPr>
            <p:cNvPr id="9" name="Picture 2" descr="C:\Users\Денис\Desktop\ВОЛК\1103x9868-300x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4986560" y="1071546"/>
              <a:ext cx="836725" cy="833430"/>
            </a:xfrm>
            <a:prstGeom prst="rect">
              <a:avLst/>
            </a:prstGeom>
            <a:noFill/>
          </p:spPr>
        </p:pic>
        <p:sp>
          <p:nvSpPr>
            <p:cNvPr id="10" name="Прямоугольник 9"/>
            <p:cNvSpPr/>
            <p:nvPr/>
          </p:nvSpPr>
          <p:spPr>
            <a:xfrm>
              <a:off x="5201951" y="1083511"/>
              <a:ext cx="488284" cy="4001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fld id="{53909914-16E0-4920-8513-89F819006AEF}" type="slidenum">
                <a:rPr lang="ru-RU" sz="2000" b="1" cap="none" spc="0" smtClean="0">
                  <a:ln w="17780" cmpd="sng">
                    <a:solidFill>
                      <a:schemeClr val="tx1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</a:rPr>
                <a:pPr algn="ctr"/>
                <a:t>26</a:t>
              </a:fld>
              <a:endParaRPr lang="ru-RU" sz="2000" b="1" cap="none" spc="0" dirty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endParaRPr>
            </a:p>
          </p:txBody>
        </p:sp>
      </p:grpSp>
      <p:sp>
        <p:nvSpPr>
          <p:cNvPr id="11" name="Прямоугольник 10"/>
          <p:cNvSpPr/>
          <p:nvPr/>
        </p:nvSpPr>
        <p:spPr>
          <a:xfrm>
            <a:off x="57121" y="1104900"/>
            <a:ext cx="9020204" cy="5681686"/>
          </a:xfrm>
          <a:prstGeom prst="rect">
            <a:avLst/>
          </a:prstGeom>
          <a:solidFill>
            <a:schemeClr val="accent1">
              <a:lumMod val="60000"/>
              <a:lumOff val="40000"/>
              <a:alpha val="44000"/>
            </a:schemeClr>
          </a:solidFill>
          <a:ln w="158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schemeClr val="tx1"/>
              </a:solidFill>
            </a:endParaRPr>
          </a:p>
          <a:p>
            <a:pPr algn="ctr"/>
            <a:endParaRPr lang="ru-RU" dirty="0" smtClean="0">
              <a:solidFill>
                <a:schemeClr val="tx1"/>
              </a:solidFill>
            </a:endParaRPr>
          </a:p>
          <a:p>
            <a:pPr algn="ctr"/>
            <a:endParaRPr lang="ru-RU" dirty="0" smtClean="0">
              <a:solidFill>
                <a:schemeClr val="tx1"/>
              </a:solidFill>
            </a:endParaRPr>
          </a:p>
          <a:p>
            <a:pPr algn="ctr"/>
            <a:endParaRPr lang="ru-RU" dirty="0" smtClean="0">
              <a:solidFill>
                <a:schemeClr val="tx1"/>
              </a:solidFill>
            </a:endParaRPr>
          </a:p>
        </p:txBody>
      </p:sp>
      <p:grpSp>
        <p:nvGrpSpPr>
          <p:cNvPr id="3" name="Группа 9"/>
          <p:cNvGrpSpPr/>
          <p:nvPr/>
        </p:nvGrpSpPr>
        <p:grpSpPr>
          <a:xfrm>
            <a:off x="242750" y="3930649"/>
            <a:ext cx="8596449" cy="371742"/>
            <a:chOff x="1425769" y="3772478"/>
            <a:chExt cx="1391062" cy="392695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1425769" y="3772478"/>
              <a:ext cx="1391062" cy="392695"/>
            </a:xfrm>
            <a:prstGeom prst="rect">
              <a:avLst/>
            </a:prstGeom>
            <a:gradFill flip="none" rotWithShape="1">
              <a:gsLst>
                <a:gs pos="0">
                  <a:srgbClr val="284150">
                    <a:alpha val="81000"/>
                  </a:srgbClr>
                </a:gs>
                <a:gs pos="54000">
                  <a:srgbClr val="325164">
                    <a:alpha val="80000"/>
                  </a:srgbClr>
                </a:gs>
                <a:gs pos="97000">
                  <a:srgbClr val="46718C">
                    <a:alpha val="80000"/>
                  </a:srgb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190500" dist="38100" dir="2700000" sx="102000" sy="102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 </a:t>
              </a:r>
              <a:endParaRPr lang="ru-RU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429765" y="3804563"/>
              <a:ext cx="1377145" cy="35763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  <a:spcAft>
                  <a:spcPts val="600"/>
                </a:spcAft>
              </a:pPr>
              <a:r>
                <a:rPr lang="ru-RU" sz="20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Мудрый воспитатель и надежный защитник</a:t>
              </a:r>
            </a:p>
          </p:txBody>
        </p:sp>
      </p:grpSp>
      <p:sp>
        <p:nvSpPr>
          <p:cNvPr id="20" name="Содержимое 2"/>
          <p:cNvSpPr txBox="1">
            <a:spLocks/>
          </p:cNvSpPr>
          <p:nvPr/>
        </p:nvSpPr>
        <p:spPr>
          <a:xfrm>
            <a:off x="797859" y="1661671"/>
            <a:ext cx="7869891" cy="47112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63" name="Группа 62"/>
          <p:cNvGrpSpPr/>
          <p:nvPr/>
        </p:nvGrpSpPr>
        <p:grpSpPr>
          <a:xfrm>
            <a:off x="283765" y="4352246"/>
            <a:ext cx="2681503" cy="2263760"/>
            <a:chOff x="283765" y="1601426"/>
            <a:chExt cx="2681503" cy="2263760"/>
          </a:xfrm>
        </p:grpSpPr>
        <p:pic>
          <p:nvPicPr>
            <p:cNvPr id="28" name="Picture 32" descr="Похожее изображение"/>
            <p:cNvPicPr preferRelativeResize="0">
              <a:picLocks noChangeArrowheads="1"/>
            </p:cNvPicPr>
            <p:nvPr/>
          </p:nvPicPr>
          <p:blipFill>
            <a:blip r:embed="rId3" cstate="print"/>
            <a:srcRect l="1938" t="3707" r="2359" b="3735"/>
            <a:stretch>
              <a:fillRect/>
            </a:stretch>
          </p:blipFill>
          <p:spPr bwMode="auto">
            <a:xfrm>
              <a:off x="293914" y="1601426"/>
              <a:ext cx="2663336" cy="1890000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  <a:effectLst>
              <a:outerShdw blurRad="50800" dist="127000" dir="2700000" algn="tl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19" name="Группа 18"/>
            <p:cNvGrpSpPr/>
            <p:nvPr/>
          </p:nvGrpSpPr>
          <p:grpSpPr>
            <a:xfrm>
              <a:off x="283765" y="3546262"/>
              <a:ext cx="2681503" cy="318924"/>
              <a:chOff x="571149" y="5327113"/>
              <a:chExt cx="4052736" cy="451769"/>
            </a:xfrm>
          </p:grpSpPr>
          <p:pic>
            <p:nvPicPr>
              <p:cNvPr id="22" name="Picture 5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571149" y="5355298"/>
                <a:ext cx="4052736" cy="392359"/>
              </a:xfrm>
              <a:prstGeom prst="rect">
                <a:avLst/>
              </a:prstGeom>
              <a:noFill/>
              <a:ln w="12700">
                <a:solidFill>
                  <a:schemeClr val="bg1"/>
                </a:solidFill>
              </a:ln>
              <a:effectLst>
                <a:outerShdw blurRad="50800" dist="1270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</p:pic>
          <p:sp>
            <p:nvSpPr>
              <p:cNvPr id="23" name="TextBox 22"/>
              <p:cNvSpPr txBox="1"/>
              <p:nvPr/>
            </p:nvSpPr>
            <p:spPr>
              <a:xfrm>
                <a:off x="617220" y="5327113"/>
                <a:ext cx="3979398" cy="451769"/>
              </a:xfrm>
              <a:prstGeom prst="rect">
                <a:avLst/>
              </a:prstGeom>
              <a:noFill/>
            </p:spPr>
            <p:txBody>
              <a:bodyPr wrap="square" tIns="36000" bIns="36000" rtlCol="0" anchor="ctr" anchorCtr="0">
                <a:spAutoFit/>
              </a:bodyPr>
              <a:lstStyle/>
              <a:p>
                <a:pPr algn="ctr"/>
                <a:r>
                  <a:rPr lang="ru-RU" sz="1600" kern="0" dirty="0" smtClean="0">
                    <a:solidFill>
                      <a:srgbClr val="000066"/>
                    </a:solidFill>
                    <a:latin typeface="Arial" pitchFamily="34" charset="0"/>
                    <a:cs typeface="Arial" pitchFamily="34" charset="0"/>
                  </a:rPr>
                  <a:t>Волк-Мороз</a:t>
                </a:r>
                <a:endParaRPr lang="ru-RU" sz="1600" kern="0" dirty="0">
                  <a:solidFill>
                    <a:srgbClr val="000066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  <p:grpSp>
        <p:nvGrpSpPr>
          <p:cNvPr id="64" name="Группа 63"/>
          <p:cNvGrpSpPr/>
          <p:nvPr/>
        </p:nvGrpSpPr>
        <p:grpSpPr>
          <a:xfrm>
            <a:off x="3131468" y="4352246"/>
            <a:ext cx="2903570" cy="2252735"/>
            <a:chOff x="3131468" y="1601426"/>
            <a:chExt cx="2903570" cy="2252735"/>
          </a:xfrm>
        </p:grpSpPr>
        <p:pic>
          <p:nvPicPr>
            <p:cNvPr id="26" name="Picture 10" descr="http://free-war.net/uploads/posts/2012-06/1339622404_3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150237" y="1601426"/>
              <a:ext cx="2871739" cy="1895859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  <a:effectLst>
              <a:outerShdw blurRad="50800" dist="127000" dir="2700000" algn="tl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37" name="Группа 36"/>
            <p:cNvGrpSpPr/>
            <p:nvPr/>
          </p:nvGrpSpPr>
          <p:grpSpPr>
            <a:xfrm>
              <a:off x="3131468" y="3563256"/>
              <a:ext cx="2903570" cy="290905"/>
              <a:chOff x="571149" y="5348198"/>
              <a:chExt cx="4052736" cy="710071"/>
            </a:xfrm>
          </p:grpSpPr>
          <p:pic>
            <p:nvPicPr>
              <p:cNvPr id="38" name="Picture 5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571149" y="5355294"/>
                <a:ext cx="4052736" cy="702975"/>
              </a:xfrm>
              <a:prstGeom prst="rect">
                <a:avLst/>
              </a:prstGeom>
              <a:noFill/>
              <a:ln w="12700">
                <a:solidFill>
                  <a:schemeClr val="bg1"/>
                </a:solidFill>
              </a:ln>
              <a:effectLst>
                <a:outerShdw blurRad="50800" dist="1270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</p:pic>
          <p:sp>
            <p:nvSpPr>
              <p:cNvPr id="39" name="TextBox 38"/>
              <p:cNvSpPr txBox="1"/>
              <p:nvPr/>
            </p:nvSpPr>
            <p:spPr>
              <a:xfrm>
                <a:off x="589297" y="5348198"/>
                <a:ext cx="3979398" cy="703339"/>
              </a:xfrm>
              <a:prstGeom prst="rect">
                <a:avLst/>
              </a:prstGeom>
              <a:noFill/>
            </p:spPr>
            <p:txBody>
              <a:bodyPr wrap="square" tIns="36000" bIns="36000" rtlCol="0" anchor="ctr" anchorCtr="0">
                <a:spAutoFit/>
              </a:bodyPr>
              <a:lstStyle/>
              <a:p>
                <a:pPr algn="ctr"/>
                <a:r>
                  <a:rPr lang="ru-RU" sz="1400" kern="0" dirty="0" smtClean="0">
                    <a:solidFill>
                      <a:srgbClr val="000066"/>
                    </a:solidFill>
                    <a:latin typeface="Arial" pitchFamily="34" charset="0"/>
                    <a:cs typeface="Arial" pitchFamily="34" charset="0"/>
                  </a:rPr>
                  <a:t>Как волк телёночку мамой был</a:t>
                </a:r>
                <a:endParaRPr lang="ru-RU" sz="1400" kern="0" dirty="0">
                  <a:solidFill>
                    <a:srgbClr val="000066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  <p:grpSp>
        <p:nvGrpSpPr>
          <p:cNvPr id="65" name="Группа 64"/>
          <p:cNvGrpSpPr/>
          <p:nvPr/>
        </p:nvGrpSpPr>
        <p:grpSpPr>
          <a:xfrm>
            <a:off x="6206217" y="4352246"/>
            <a:ext cx="2598150" cy="2266202"/>
            <a:chOff x="6206217" y="1601426"/>
            <a:chExt cx="2598150" cy="2266202"/>
          </a:xfrm>
        </p:grpSpPr>
        <p:pic>
          <p:nvPicPr>
            <p:cNvPr id="30" name="Picture 36" descr="http://fenixclub.com/uploads/65043/img-424962-6aadd7384d.jp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206217" y="1601426"/>
              <a:ext cx="2590007" cy="1896151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  <a:effectLst>
              <a:outerShdw blurRad="50800" dist="127000" dir="2700000" algn="tl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44" name="Группа 43"/>
            <p:cNvGrpSpPr/>
            <p:nvPr/>
          </p:nvGrpSpPr>
          <p:grpSpPr>
            <a:xfrm>
              <a:off x="6227367" y="3548704"/>
              <a:ext cx="2577000" cy="318924"/>
              <a:chOff x="571149" y="5331513"/>
              <a:chExt cx="4052736" cy="434488"/>
            </a:xfrm>
          </p:grpSpPr>
          <p:pic>
            <p:nvPicPr>
              <p:cNvPr id="45" name="Picture 5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571149" y="5355298"/>
                <a:ext cx="4052736" cy="392359"/>
              </a:xfrm>
              <a:prstGeom prst="rect">
                <a:avLst/>
              </a:prstGeom>
              <a:noFill/>
              <a:ln w="12700">
                <a:solidFill>
                  <a:schemeClr val="bg1"/>
                </a:solidFill>
              </a:ln>
              <a:effectLst>
                <a:outerShdw blurRad="50800" dist="1270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</p:pic>
          <p:sp>
            <p:nvSpPr>
              <p:cNvPr id="46" name="TextBox 45"/>
              <p:cNvSpPr txBox="1"/>
              <p:nvPr/>
            </p:nvSpPr>
            <p:spPr>
              <a:xfrm>
                <a:off x="617220" y="5331513"/>
                <a:ext cx="3979398" cy="434488"/>
              </a:xfrm>
              <a:prstGeom prst="rect">
                <a:avLst/>
              </a:prstGeom>
              <a:noFill/>
            </p:spPr>
            <p:txBody>
              <a:bodyPr wrap="square" tIns="36000" bIns="36000" rtlCol="0" anchor="ctr" anchorCtr="0">
                <a:spAutoFit/>
              </a:bodyPr>
              <a:lstStyle/>
              <a:p>
                <a:pPr algn="ctr"/>
                <a:r>
                  <a:rPr lang="ru-RU" sz="1600" kern="0" dirty="0" smtClean="0">
                    <a:solidFill>
                      <a:srgbClr val="000066"/>
                    </a:solidFill>
                    <a:latin typeface="Arial" pitchFamily="34" charset="0"/>
                    <a:cs typeface="Arial" pitchFamily="34" charset="0"/>
                  </a:rPr>
                  <a:t>Маугли</a:t>
                </a:r>
                <a:endParaRPr lang="ru-RU" sz="1600" kern="0" dirty="0">
                  <a:solidFill>
                    <a:srgbClr val="000066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  <p:grpSp>
        <p:nvGrpSpPr>
          <p:cNvPr id="47" name="Группа 9"/>
          <p:cNvGrpSpPr/>
          <p:nvPr/>
        </p:nvGrpSpPr>
        <p:grpSpPr>
          <a:xfrm>
            <a:off x="226420" y="1214336"/>
            <a:ext cx="8596449" cy="371742"/>
            <a:chOff x="1425769" y="3772482"/>
            <a:chExt cx="1391062" cy="392695"/>
          </a:xfrm>
        </p:grpSpPr>
        <p:sp>
          <p:nvSpPr>
            <p:cNvPr id="48" name="Прямоугольник 47"/>
            <p:cNvSpPr/>
            <p:nvPr/>
          </p:nvSpPr>
          <p:spPr>
            <a:xfrm>
              <a:off x="1425769" y="3772482"/>
              <a:ext cx="1391062" cy="392695"/>
            </a:xfrm>
            <a:prstGeom prst="rect">
              <a:avLst/>
            </a:prstGeom>
            <a:gradFill flip="none" rotWithShape="1">
              <a:gsLst>
                <a:gs pos="0">
                  <a:srgbClr val="284150">
                    <a:alpha val="81000"/>
                  </a:srgbClr>
                </a:gs>
                <a:gs pos="54000">
                  <a:srgbClr val="325164">
                    <a:alpha val="80000"/>
                  </a:srgbClr>
                </a:gs>
                <a:gs pos="97000">
                  <a:srgbClr val="46718C">
                    <a:alpha val="80000"/>
                  </a:srgb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190500" dist="38100" dir="2700000" sx="102000" sy="102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 </a:t>
              </a:r>
              <a:endParaRPr lang="ru-RU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1429765" y="3804564"/>
              <a:ext cx="1377145" cy="35763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  <a:spcAft>
                  <a:spcPts val="600"/>
                </a:spcAft>
              </a:pPr>
              <a:r>
                <a:rPr lang="ru-RU" sz="20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Заводит дружбу</a:t>
              </a:r>
            </a:p>
          </p:txBody>
        </p:sp>
      </p:grpSp>
      <p:grpSp>
        <p:nvGrpSpPr>
          <p:cNvPr id="61" name="Группа 60"/>
          <p:cNvGrpSpPr/>
          <p:nvPr/>
        </p:nvGrpSpPr>
        <p:grpSpPr>
          <a:xfrm>
            <a:off x="1146627" y="1689524"/>
            <a:ext cx="2833817" cy="2008397"/>
            <a:chOff x="1338996" y="4469370"/>
            <a:chExt cx="2833817" cy="2008397"/>
          </a:xfrm>
        </p:grpSpPr>
        <p:pic>
          <p:nvPicPr>
            <p:cNvPr id="50" name="Picture 10" descr="Картинки по запросу зимовье зверей"/>
            <p:cNvPicPr>
              <a:picLocks noChangeAspect="1" noChangeArrowheads="1"/>
            </p:cNvPicPr>
            <p:nvPr/>
          </p:nvPicPr>
          <p:blipFill>
            <a:blip r:embed="rId7"/>
            <a:srcRect r="6953" b="7574"/>
            <a:stretch>
              <a:fillRect/>
            </a:stretch>
          </p:blipFill>
          <p:spPr bwMode="auto">
            <a:xfrm>
              <a:off x="1338996" y="4469370"/>
              <a:ext cx="2833817" cy="1618558"/>
            </a:xfrm>
            <a:prstGeom prst="rect">
              <a:avLst/>
            </a:prstGeom>
            <a:noFill/>
            <a:ln w="12700">
              <a:solidFill>
                <a:schemeClr val="tx2"/>
              </a:solidFill>
            </a:ln>
            <a:effectLst>
              <a:outerShdw blurRad="50800" dist="127000" dir="2700000" algn="tl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52" name="Группа 51"/>
            <p:cNvGrpSpPr/>
            <p:nvPr/>
          </p:nvGrpSpPr>
          <p:grpSpPr>
            <a:xfrm>
              <a:off x="1345090" y="6158843"/>
              <a:ext cx="2808000" cy="318924"/>
              <a:chOff x="531983" y="5327165"/>
              <a:chExt cx="4148471" cy="448871"/>
            </a:xfrm>
          </p:grpSpPr>
          <p:pic>
            <p:nvPicPr>
              <p:cNvPr id="53" name="Picture 5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531983" y="5355344"/>
                <a:ext cx="4148471" cy="401631"/>
              </a:xfrm>
              <a:prstGeom prst="rect">
                <a:avLst/>
              </a:prstGeom>
              <a:noFill/>
              <a:ln w="12700">
                <a:solidFill>
                  <a:schemeClr val="bg1"/>
                </a:solidFill>
              </a:ln>
              <a:effectLst>
                <a:outerShdw blurRad="50800" dist="1270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</p:pic>
          <p:sp>
            <p:nvSpPr>
              <p:cNvPr id="54" name="TextBox 53"/>
              <p:cNvSpPr txBox="1"/>
              <p:nvPr/>
            </p:nvSpPr>
            <p:spPr>
              <a:xfrm>
                <a:off x="539457" y="5327165"/>
                <a:ext cx="4099487" cy="448871"/>
              </a:xfrm>
              <a:prstGeom prst="rect">
                <a:avLst/>
              </a:prstGeom>
              <a:noFill/>
            </p:spPr>
            <p:txBody>
              <a:bodyPr wrap="square" tIns="36000" bIns="36000" rtlCol="0" anchor="ctr" anchorCtr="0">
                <a:spAutoFit/>
              </a:bodyPr>
              <a:lstStyle/>
              <a:p>
                <a:pPr algn="ctr"/>
                <a:r>
                  <a:rPr lang="ru-RU" sz="1600" kern="0" dirty="0" smtClean="0">
                    <a:solidFill>
                      <a:srgbClr val="000066"/>
                    </a:solidFill>
                    <a:latin typeface="Arial" pitchFamily="34" charset="0"/>
                    <a:cs typeface="Arial" pitchFamily="34" charset="0"/>
                  </a:rPr>
                  <a:t>Кот и лиса </a:t>
                </a:r>
                <a:endParaRPr lang="ru-RU" sz="1600" kern="0" dirty="0">
                  <a:solidFill>
                    <a:srgbClr val="000066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  <p:grpSp>
        <p:nvGrpSpPr>
          <p:cNvPr id="62" name="Группа 61"/>
          <p:cNvGrpSpPr/>
          <p:nvPr/>
        </p:nvGrpSpPr>
        <p:grpSpPr>
          <a:xfrm>
            <a:off x="5165171" y="1700411"/>
            <a:ext cx="2756001" cy="1997506"/>
            <a:chOff x="4337131" y="4480257"/>
            <a:chExt cx="2756001" cy="1997506"/>
          </a:xfrm>
        </p:grpSpPr>
        <p:pic>
          <p:nvPicPr>
            <p:cNvPr id="51" name="Picture 30" descr="Картинки по запросу «Волк, кот и собака»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4337131" y="4480257"/>
              <a:ext cx="2756000" cy="1607671"/>
            </a:xfrm>
            <a:prstGeom prst="rect">
              <a:avLst/>
            </a:prstGeom>
            <a:noFill/>
            <a:ln w="12700">
              <a:solidFill>
                <a:schemeClr val="tx2"/>
              </a:solidFill>
            </a:ln>
            <a:effectLst>
              <a:outerShdw blurRad="50800" dist="127000" dir="2700000" algn="tl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58" name="Группа 57"/>
            <p:cNvGrpSpPr/>
            <p:nvPr/>
          </p:nvGrpSpPr>
          <p:grpSpPr>
            <a:xfrm>
              <a:off x="4349932" y="6158839"/>
              <a:ext cx="2743200" cy="318924"/>
              <a:chOff x="571149" y="5327112"/>
              <a:chExt cx="4052736" cy="448867"/>
            </a:xfrm>
          </p:grpSpPr>
          <p:pic>
            <p:nvPicPr>
              <p:cNvPr id="59" name="Picture 5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571149" y="5355298"/>
                <a:ext cx="4052736" cy="392359"/>
              </a:xfrm>
              <a:prstGeom prst="rect">
                <a:avLst/>
              </a:prstGeom>
              <a:noFill/>
              <a:ln w="12700">
                <a:solidFill>
                  <a:schemeClr val="bg1"/>
                </a:solidFill>
              </a:ln>
              <a:effectLst>
                <a:outerShdw blurRad="50800" dist="1270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</p:pic>
          <p:sp>
            <p:nvSpPr>
              <p:cNvPr id="60" name="TextBox 59"/>
              <p:cNvSpPr txBox="1"/>
              <p:nvPr/>
            </p:nvSpPr>
            <p:spPr>
              <a:xfrm>
                <a:off x="617219" y="5327112"/>
                <a:ext cx="3979398" cy="448867"/>
              </a:xfrm>
              <a:prstGeom prst="rect">
                <a:avLst/>
              </a:prstGeom>
              <a:noFill/>
            </p:spPr>
            <p:txBody>
              <a:bodyPr wrap="square" tIns="36000" bIns="36000" rtlCol="0" anchor="ctr" anchorCtr="0">
                <a:spAutoFit/>
              </a:bodyPr>
              <a:lstStyle/>
              <a:p>
                <a:pPr algn="ctr"/>
                <a:r>
                  <a:rPr lang="ru-RU" sz="1600" kern="0" dirty="0" smtClean="0">
                    <a:solidFill>
                      <a:srgbClr val="000066"/>
                    </a:solidFill>
                    <a:latin typeface="Arial" pitchFamily="34" charset="0"/>
                    <a:cs typeface="Arial" pitchFamily="34" charset="0"/>
                  </a:rPr>
                  <a:t>Волк, кот и собака</a:t>
                </a:r>
                <a:endParaRPr lang="ru-RU" sz="1600" kern="0" dirty="0">
                  <a:solidFill>
                    <a:srgbClr val="000066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1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7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Прямоугольник 39"/>
          <p:cNvSpPr/>
          <p:nvPr/>
        </p:nvSpPr>
        <p:spPr>
          <a:xfrm>
            <a:off x="57121" y="1104900"/>
            <a:ext cx="9020204" cy="5681686"/>
          </a:xfrm>
          <a:prstGeom prst="rect">
            <a:avLst/>
          </a:prstGeom>
          <a:solidFill>
            <a:schemeClr val="accent1">
              <a:lumMod val="60000"/>
              <a:lumOff val="40000"/>
              <a:alpha val="44000"/>
            </a:schemeClr>
          </a:solidFill>
          <a:ln w="158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14449" y="213756"/>
            <a:ext cx="7759338" cy="605641"/>
          </a:xfrm>
        </p:spPr>
        <p:txBody>
          <a:bodyPr>
            <a:normAutofit/>
          </a:bodyPr>
          <a:lstStyle/>
          <a:p>
            <a:pPr algn="ctr"/>
            <a:r>
              <a:rPr lang="ru-RU" sz="3000" b="1" dirty="0" smtClean="0">
                <a:ln w="9525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itchFamily="34" charset="0"/>
                <a:cs typeface="Arial" pitchFamily="34" charset="0"/>
              </a:rPr>
              <a:t>Образ волка в сказках</a:t>
            </a:r>
          </a:p>
        </p:txBody>
      </p:sp>
      <p:grpSp>
        <p:nvGrpSpPr>
          <p:cNvPr id="2" name="Группа 6"/>
          <p:cNvGrpSpPr/>
          <p:nvPr/>
        </p:nvGrpSpPr>
        <p:grpSpPr>
          <a:xfrm>
            <a:off x="8087628" y="215388"/>
            <a:ext cx="836725" cy="833430"/>
            <a:chOff x="4986560" y="1071546"/>
            <a:chExt cx="836725" cy="833430"/>
          </a:xfrm>
        </p:grpSpPr>
        <p:pic>
          <p:nvPicPr>
            <p:cNvPr id="9" name="Picture 2" descr="C:\Users\Денис\Desktop\ВОЛК\1103x9868-300x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4986560" y="1071546"/>
              <a:ext cx="836725" cy="833430"/>
            </a:xfrm>
            <a:prstGeom prst="rect">
              <a:avLst/>
            </a:prstGeom>
            <a:noFill/>
          </p:spPr>
        </p:pic>
        <p:sp>
          <p:nvSpPr>
            <p:cNvPr id="10" name="Прямоугольник 9"/>
            <p:cNvSpPr/>
            <p:nvPr/>
          </p:nvSpPr>
          <p:spPr>
            <a:xfrm>
              <a:off x="5201951" y="1083511"/>
              <a:ext cx="488284" cy="4001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fld id="{53909914-16E0-4920-8513-89F819006AEF}" type="slidenum">
                <a:rPr lang="ru-RU" sz="2000" b="1" cap="none" spc="0" smtClean="0">
                  <a:ln w="17780" cmpd="sng">
                    <a:solidFill>
                      <a:schemeClr val="tx1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</a:rPr>
                <a:pPr algn="ctr"/>
                <a:t>27</a:t>
              </a:fld>
              <a:endParaRPr lang="ru-RU" sz="2000" b="1" cap="none" spc="0" dirty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endParaRPr>
            </a:p>
          </p:txBody>
        </p:sp>
      </p:grpSp>
      <p:grpSp>
        <p:nvGrpSpPr>
          <p:cNvPr id="3" name="Группа 9"/>
          <p:cNvGrpSpPr/>
          <p:nvPr/>
        </p:nvGrpSpPr>
        <p:grpSpPr>
          <a:xfrm>
            <a:off x="242750" y="1205958"/>
            <a:ext cx="8596449" cy="371742"/>
            <a:chOff x="1425769" y="3772482"/>
            <a:chExt cx="1391062" cy="392695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1425769" y="3772482"/>
              <a:ext cx="1391062" cy="392695"/>
            </a:xfrm>
            <a:prstGeom prst="rect">
              <a:avLst/>
            </a:prstGeom>
            <a:gradFill flip="none" rotWithShape="1">
              <a:gsLst>
                <a:gs pos="0">
                  <a:srgbClr val="284150">
                    <a:alpha val="81000"/>
                  </a:srgbClr>
                </a:gs>
                <a:gs pos="54000">
                  <a:srgbClr val="325164">
                    <a:alpha val="80000"/>
                  </a:srgbClr>
                </a:gs>
                <a:gs pos="97000">
                  <a:srgbClr val="46718C">
                    <a:alpha val="80000"/>
                  </a:srgb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190500" dist="38100" dir="2700000" sx="102000" sy="102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 </a:t>
              </a:r>
              <a:endParaRPr lang="ru-RU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429765" y="3773900"/>
              <a:ext cx="1377145" cy="35763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  <a:spcAft>
                  <a:spcPts val="600"/>
                </a:spcAft>
              </a:pPr>
              <a:r>
                <a:rPr lang="ru-RU" sz="20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Добрый и верный помощник</a:t>
              </a:r>
            </a:p>
          </p:txBody>
        </p:sp>
      </p:grpSp>
      <p:sp>
        <p:nvSpPr>
          <p:cNvPr id="20" name="Содержимое 2"/>
          <p:cNvSpPr txBox="1">
            <a:spLocks/>
          </p:cNvSpPr>
          <p:nvPr/>
        </p:nvSpPr>
        <p:spPr>
          <a:xfrm>
            <a:off x="797859" y="1618129"/>
            <a:ext cx="7869891" cy="47112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42" name="Группа 41"/>
          <p:cNvGrpSpPr/>
          <p:nvPr/>
        </p:nvGrpSpPr>
        <p:grpSpPr>
          <a:xfrm>
            <a:off x="287086" y="1644826"/>
            <a:ext cx="2688344" cy="4112645"/>
            <a:chOff x="287086" y="1932212"/>
            <a:chExt cx="2688344" cy="4112645"/>
          </a:xfrm>
        </p:grpSpPr>
        <p:pic>
          <p:nvPicPr>
            <p:cNvPr id="23" name="Picture 4" descr="https://ribalych.ru/wp-content/uploads/2014/09/55118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78756" y="1932212"/>
              <a:ext cx="2466045" cy="3412672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  <a:effectLst>
              <a:outerShdw blurRad="50800" dist="127000" dir="2700000" algn="tl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26" name="Группа 25"/>
            <p:cNvGrpSpPr/>
            <p:nvPr/>
          </p:nvGrpSpPr>
          <p:grpSpPr>
            <a:xfrm>
              <a:off x="287086" y="5479711"/>
              <a:ext cx="2688344" cy="565146"/>
              <a:chOff x="571149" y="5348069"/>
              <a:chExt cx="4052736" cy="410630"/>
            </a:xfrm>
          </p:grpSpPr>
          <p:pic>
            <p:nvPicPr>
              <p:cNvPr id="25" name="Picture 5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571149" y="5355298"/>
                <a:ext cx="4052736" cy="392359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  <a:effectLst>
                <a:outerShdw blurRad="50800" dist="1270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</p:pic>
          <p:sp>
            <p:nvSpPr>
              <p:cNvPr id="19" name="TextBox 18"/>
              <p:cNvSpPr txBox="1"/>
              <p:nvPr/>
            </p:nvSpPr>
            <p:spPr>
              <a:xfrm>
                <a:off x="617220" y="5348069"/>
                <a:ext cx="3979400" cy="410630"/>
              </a:xfrm>
              <a:prstGeom prst="rect">
                <a:avLst/>
              </a:prstGeom>
              <a:noFill/>
            </p:spPr>
            <p:txBody>
              <a:bodyPr wrap="square" tIns="36000" bIns="36000" rtlCol="0" anchor="ctr" anchorCtr="0">
                <a:spAutoFit/>
              </a:bodyPr>
              <a:lstStyle/>
              <a:p>
                <a:pPr algn="ctr"/>
                <a:r>
                  <a:rPr lang="ru-RU" sz="1600" kern="0" dirty="0" smtClean="0">
                    <a:solidFill>
                      <a:srgbClr val="000066"/>
                    </a:solidFill>
                    <a:latin typeface="Arial" pitchFamily="34" charset="0"/>
                    <a:cs typeface="Arial" pitchFamily="34" charset="0"/>
                  </a:rPr>
                  <a:t>м/</a:t>
                </a:r>
                <a:r>
                  <a:rPr lang="ru-RU" sz="1600" kern="0" dirty="0" err="1" smtClean="0">
                    <a:solidFill>
                      <a:srgbClr val="000066"/>
                    </a:solidFill>
                    <a:latin typeface="Arial" pitchFamily="34" charset="0"/>
                    <a:cs typeface="Arial" pitchFamily="34" charset="0"/>
                  </a:rPr>
                  <a:t>ф</a:t>
                </a:r>
                <a:r>
                  <a:rPr lang="ru-RU" sz="1600" kern="0" dirty="0" smtClean="0">
                    <a:solidFill>
                      <a:srgbClr val="000066"/>
                    </a:solidFill>
                    <a:latin typeface="Arial" pitchFamily="34" charset="0"/>
                    <a:cs typeface="Arial" pitchFamily="34" charset="0"/>
                  </a:rPr>
                  <a:t> по мотивам сказки «Серко»</a:t>
                </a:r>
                <a:endParaRPr lang="ru-RU" sz="1600" kern="0" dirty="0">
                  <a:solidFill>
                    <a:srgbClr val="000066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  <p:grpSp>
        <p:nvGrpSpPr>
          <p:cNvPr id="44" name="Группа 43"/>
          <p:cNvGrpSpPr/>
          <p:nvPr/>
        </p:nvGrpSpPr>
        <p:grpSpPr>
          <a:xfrm>
            <a:off x="6195010" y="1644826"/>
            <a:ext cx="2702247" cy="4112645"/>
            <a:chOff x="6195010" y="1932212"/>
            <a:chExt cx="2702247" cy="4112645"/>
          </a:xfrm>
        </p:grpSpPr>
        <p:grpSp>
          <p:nvGrpSpPr>
            <p:cNvPr id="21" name="Группа 20"/>
            <p:cNvGrpSpPr/>
            <p:nvPr/>
          </p:nvGrpSpPr>
          <p:grpSpPr>
            <a:xfrm>
              <a:off x="6195010" y="5479711"/>
              <a:ext cx="2702247" cy="565146"/>
              <a:chOff x="571149" y="5348436"/>
              <a:chExt cx="4052736" cy="542698"/>
            </a:xfrm>
          </p:grpSpPr>
          <p:pic>
            <p:nvPicPr>
              <p:cNvPr id="24" name="Picture 5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571149" y="5355298"/>
                <a:ext cx="4052736" cy="518551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  <a:effectLst>
                <a:outerShdw blurRad="50800" dist="1270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</p:pic>
          <p:sp>
            <p:nvSpPr>
              <p:cNvPr id="27" name="TextBox 26"/>
              <p:cNvSpPr txBox="1"/>
              <p:nvPr/>
            </p:nvSpPr>
            <p:spPr>
              <a:xfrm>
                <a:off x="617220" y="5348436"/>
                <a:ext cx="3979399" cy="542698"/>
              </a:xfrm>
              <a:prstGeom prst="rect">
                <a:avLst/>
              </a:prstGeom>
              <a:noFill/>
            </p:spPr>
            <p:txBody>
              <a:bodyPr wrap="square" tIns="36000" bIns="36000" rtlCol="0" anchor="ctr" anchorCtr="0">
                <a:spAutoFit/>
              </a:bodyPr>
              <a:lstStyle/>
              <a:p>
                <a:pPr algn="ctr"/>
                <a:r>
                  <a:rPr lang="ru-RU" sz="1600" kern="0" dirty="0" smtClean="0">
                    <a:solidFill>
                      <a:srgbClr val="000066"/>
                    </a:solidFill>
                    <a:latin typeface="Arial" pitchFamily="34" charset="0"/>
                    <a:cs typeface="Arial" pitchFamily="34" charset="0"/>
                  </a:rPr>
                  <a:t>Иван-Царевич </a:t>
                </a:r>
              </a:p>
              <a:p>
                <a:pPr algn="ctr"/>
                <a:r>
                  <a:rPr lang="ru-RU" sz="1600" kern="0" dirty="0" smtClean="0">
                    <a:solidFill>
                      <a:srgbClr val="000066"/>
                    </a:solidFill>
                    <a:latin typeface="Arial" pitchFamily="34" charset="0"/>
                    <a:cs typeface="Arial" pitchFamily="34" charset="0"/>
                  </a:rPr>
                  <a:t>и Серый Волк</a:t>
                </a:r>
                <a:endParaRPr lang="ru-RU" sz="1600" kern="0" dirty="0">
                  <a:solidFill>
                    <a:srgbClr val="000066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pic>
          <p:nvPicPr>
            <p:cNvPr id="66562" name="Picture 2" descr="http://rech-deti.ru/upload/iblock/cba/cbae39e60f2361a407a35bd31508e16e.jpg"/>
            <p:cNvPicPr>
              <a:picLocks noChangeAspect="1" noChangeArrowheads="1"/>
            </p:cNvPicPr>
            <p:nvPr/>
          </p:nvPicPr>
          <p:blipFill>
            <a:blip r:embed="rId5" cstate="print">
              <a:lum bright="-10000" contrast="10000"/>
            </a:blip>
            <a:srcRect l="50059" b="294"/>
            <a:stretch>
              <a:fillRect/>
            </a:stretch>
          </p:blipFill>
          <p:spPr bwMode="auto">
            <a:xfrm>
              <a:off x="6284685" y="1932212"/>
              <a:ext cx="2468784" cy="3425372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  <a:effectLst>
              <a:outerShdw blurRad="50800" dist="127000" dir="2700000" algn="tl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43" name="Группа 42"/>
          <p:cNvGrpSpPr/>
          <p:nvPr/>
        </p:nvGrpSpPr>
        <p:grpSpPr>
          <a:xfrm>
            <a:off x="3218972" y="1644826"/>
            <a:ext cx="2688344" cy="4112645"/>
            <a:chOff x="3218972" y="1932212"/>
            <a:chExt cx="2688344" cy="4112645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6"/>
            <a:srcRect l="2300" t="1360" r="2767" b="1054"/>
            <a:stretch>
              <a:fillRect/>
            </a:stretch>
          </p:blipFill>
          <p:spPr bwMode="auto">
            <a:xfrm>
              <a:off x="3311979" y="1932212"/>
              <a:ext cx="2432958" cy="3401786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  <a:effectLst>
              <a:outerShdw blurRad="50800" dist="127000" dir="2700000" algn="tl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37" name="Группа 36"/>
            <p:cNvGrpSpPr/>
            <p:nvPr/>
          </p:nvGrpSpPr>
          <p:grpSpPr>
            <a:xfrm>
              <a:off x="3218972" y="5504857"/>
              <a:ext cx="2688344" cy="540000"/>
              <a:chOff x="571149" y="5355298"/>
              <a:chExt cx="4052736" cy="392359"/>
            </a:xfrm>
          </p:grpSpPr>
          <p:pic>
            <p:nvPicPr>
              <p:cNvPr id="38" name="Picture 5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571149" y="5355298"/>
                <a:ext cx="4052736" cy="392359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  <a:effectLst>
                <a:outerShdw blurRad="50800" dist="1270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</p:pic>
          <p:sp>
            <p:nvSpPr>
              <p:cNvPr id="39" name="TextBox 38"/>
              <p:cNvSpPr txBox="1"/>
              <p:nvPr/>
            </p:nvSpPr>
            <p:spPr>
              <a:xfrm>
                <a:off x="617220" y="5432434"/>
                <a:ext cx="3979400" cy="231727"/>
              </a:xfrm>
              <a:prstGeom prst="rect">
                <a:avLst/>
              </a:prstGeom>
              <a:noFill/>
            </p:spPr>
            <p:txBody>
              <a:bodyPr wrap="square" tIns="36000" bIns="36000" rtlCol="0" anchor="ctr" anchorCtr="0">
                <a:spAutoFit/>
              </a:bodyPr>
              <a:lstStyle/>
              <a:p>
                <a:pPr algn="ctr"/>
                <a:r>
                  <a:rPr lang="ru-RU" sz="1600" kern="0" dirty="0" smtClean="0">
                    <a:solidFill>
                      <a:srgbClr val="000066"/>
                    </a:solidFill>
                    <a:latin typeface="Arial" pitchFamily="34" charset="0"/>
                    <a:cs typeface="Arial" pitchFamily="34" charset="0"/>
                  </a:rPr>
                  <a:t>Айболит</a:t>
                </a:r>
                <a:endParaRPr lang="ru-RU" sz="1600" kern="0" dirty="0">
                  <a:solidFill>
                    <a:srgbClr val="000066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  <p:grpSp>
        <p:nvGrpSpPr>
          <p:cNvPr id="28" name="Группа 9"/>
          <p:cNvGrpSpPr/>
          <p:nvPr/>
        </p:nvGrpSpPr>
        <p:grpSpPr>
          <a:xfrm>
            <a:off x="255813" y="5908586"/>
            <a:ext cx="8596449" cy="792660"/>
            <a:chOff x="1425769" y="3772482"/>
            <a:chExt cx="1391062" cy="837338"/>
          </a:xfrm>
        </p:grpSpPr>
        <p:sp>
          <p:nvSpPr>
            <p:cNvPr id="29" name="Прямоугольник 28"/>
            <p:cNvSpPr/>
            <p:nvPr/>
          </p:nvSpPr>
          <p:spPr>
            <a:xfrm>
              <a:off x="1425769" y="3772482"/>
              <a:ext cx="1391062" cy="837338"/>
            </a:xfrm>
            <a:prstGeom prst="rect">
              <a:avLst/>
            </a:prstGeom>
            <a:gradFill flip="none" rotWithShape="1">
              <a:gsLst>
                <a:gs pos="0">
                  <a:srgbClr val="284150">
                    <a:alpha val="81000"/>
                  </a:srgbClr>
                </a:gs>
                <a:gs pos="54000">
                  <a:srgbClr val="325164">
                    <a:alpha val="80000"/>
                  </a:srgbClr>
                </a:gs>
                <a:gs pos="97000">
                  <a:srgbClr val="46718C">
                    <a:alpha val="80000"/>
                  </a:srgb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190500" dist="38100" dir="2700000" sx="102000" sy="102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 </a:t>
              </a:r>
              <a:endParaRPr lang="ru-RU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1429765" y="3815299"/>
              <a:ext cx="1377145" cy="68276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В сказках волк может быть доверчивым и глупым, злым и страшным,</a:t>
              </a:r>
            </a:p>
            <a:p>
              <a:pPr algn="ctr"/>
              <a:r>
                <a:rPr lang="ru-RU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а может быть мудрым и благородным, верным другом и помощником</a:t>
              </a:r>
              <a:endParaRPr lang="ru-RU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8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8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57121" y="1104900"/>
            <a:ext cx="9020204" cy="5681686"/>
          </a:xfrm>
          <a:prstGeom prst="rect">
            <a:avLst/>
          </a:prstGeom>
          <a:solidFill>
            <a:schemeClr val="accent1">
              <a:lumMod val="60000"/>
              <a:lumOff val="40000"/>
              <a:alpha val="44000"/>
            </a:schemeClr>
          </a:solidFill>
          <a:ln w="158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14449" y="213756"/>
            <a:ext cx="7759338" cy="605641"/>
          </a:xfrm>
        </p:spPr>
        <p:txBody>
          <a:bodyPr>
            <a:normAutofit/>
          </a:bodyPr>
          <a:lstStyle/>
          <a:p>
            <a:pPr algn="ctr"/>
            <a:r>
              <a:rPr lang="ru-RU" sz="3000" b="1" dirty="0" smtClean="0">
                <a:ln w="9525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itchFamily="34" charset="0"/>
                <a:cs typeface="Arial" pitchFamily="34" charset="0"/>
              </a:rPr>
              <a:t>Моя сказка о волке</a:t>
            </a:r>
          </a:p>
        </p:txBody>
      </p:sp>
      <p:grpSp>
        <p:nvGrpSpPr>
          <p:cNvPr id="2" name="Группа 6"/>
          <p:cNvGrpSpPr/>
          <p:nvPr/>
        </p:nvGrpSpPr>
        <p:grpSpPr>
          <a:xfrm>
            <a:off x="8087628" y="215388"/>
            <a:ext cx="836725" cy="833430"/>
            <a:chOff x="4986560" y="1071546"/>
            <a:chExt cx="836725" cy="833430"/>
          </a:xfrm>
        </p:grpSpPr>
        <p:pic>
          <p:nvPicPr>
            <p:cNvPr id="9" name="Picture 2" descr="C:\Users\Денис\Desktop\ВОЛК\1103x9868-300x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4986560" y="1071546"/>
              <a:ext cx="836725" cy="833430"/>
            </a:xfrm>
            <a:prstGeom prst="rect">
              <a:avLst/>
            </a:prstGeom>
            <a:noFill/>
          </p:spPr>
        </p:pic>
        <p:sp>
          <p:nvSpPr>
            <p:cNvPr id="10" name="Прямоугольник 9"/>
            <p:cNvSpPr/>
            <p:nvPr/>
          </p:nvSpPr>
          <p:spPr>
            <a:xfrm>
              <a:off x="5201951" y="1083511"/>
              <a:ext cx="488284" cy="4001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fld id="{53909914-16E0-4920-8513-89F819006AEF}" type="slidenum">
                <a:rPr lang="ru-RU" sz="2000" b="1" cap="none" spc="0" smtClean="0">
                  <a:ln w="17780" cmpd="sng">
                    <a:solidFill>
                      <a:schemeClr val="tx1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</a:rPr>
                <a:pPr algn="ctr"/>
                <a:t>28</a:t>
              </a:fld>
              <a:endParaRPr lang="ru-RU" sz="2000" b="1" cap="none" spc="0" dirty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endParaRP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812800" y="1087265"/>
            <a:ext cx="7231743" cy="5153878"/>
            <a:chOff x="812800" y="1087265"/>
            <a:chExt cx="7231743" cy="5153878"/>
          </a:xfrm>
        </p:grpSpPr>
        <p:grpSp>
          <p:nvGrpSpPr>
            <p:cNvPr id="16" name="Группа 15"/>
            <p:cNvGrpSpPr/>
            <p:nvPr/>
          </p:nvGrpSpPr>
          <p:grpSpPr>
            <a:xfrm>
              <a:off x="812800" y="1087265"/>
              <a:ext cx="7231743" cy="5153878"/>
              <a:chOff x="5747658" y="71265"/>
              <a:chExt cx="6389914" cy="4856335"/>
            </a:xfrm>
          </p:grpSpPr>
          <p:pic>
            <p:nvPicPr>
              <p:cNvPr id="3" name="Picture 2" descr="http://nauch.com.ua/pars_docs/refs/46/45085/45085_html_m6ee5b8bf.png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5747658" y="71265"/>
                <a:ext cx="6389914" cy="4856335"/>
              </a:xfrm>
              <a:prstGeom prst="rect">
                <a:avLst/>
              </a:prstGeom>
              <a:noFill/>
            </p:spPr>
          </p:pic>
          <p:sp>
            <p:nvSpPr>
              <p:cNvPr id="8" name="TextBox 7"/>
              <p:cNvSpPr txBox="1"/>
              <p:nvPr/>
            </p:nvSpPr>
            <p:spPr>
              <a:xfrm>
                <a:off x="8839199" y="1277257"/>
                <a:ext cx="2902857" cy="21750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36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Добрый страшный </a:t>
                </a:r>
              </a:p>
              <a:p>
                <a:pPr algn="ctr"/>
                <a:r>
                  <a:rPr lang="ru-RU" sz="36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волк</a:t>
                </a:r>
              </a:p>
              <a:p>
                <a:endParaRPr lang="ru-RU" dirty="0" smtClean="0">
                  <a:latin typeface="Arial" pitchFamily="34" charset="0"/>
                  <a:cs typeface="Arial" pitchFamily="34" charset="0"/>
                </a:endParaRPr>
              </a:p>
              <a:p>
                <a:pPr algn="ctr"/>
                <a:r>
                  <a:rPr lang="ru-RU" b="1" dirty="0" smtClean="0">
                    <a:latin typeface="Arial" pitchFamily="34" charset="0"/>
                    <a:cs typeface="Arial" pitchFamily="34" charset="0"/>
                  </a:rPr>
                  <a:t>Одинцова А.Д.</a:t>
                </a:r>
                <a:endParaRPr lang="ru-RU" b="1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  <p:pic>
          <p:nvPicPr>
            <p:cNvPr id="25603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 t="1573" r="2306" b="1998"/>
            <a:stretch>
              <a:fillRect/>
            </a:stretch>
          </p:blipFill>
          <p:spPr bwMode="auto">
            <a:xfrm>
              <a:off x="1643379" y="1990165"/>
              <a:ext cx="2283161" cy="31728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25604" name="Picture 4" descr="Картинки по запросу перо 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33646" y="4827857"/>
            <a:ext cx="2618468" cy="16237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Прямоугольник 33"/>
          <p:cNvSpPr/>
          <p:nvPr/>
        </p:nvSpPr>
        <p:spPr>
          <a:xfrm>
            <a:off x="57121" y="1104900"/>
            <a:ext cx="9020204" cy="5681686"/>
          </a:xfrm>
          <a:prstGeom prst="rect">
            <a:avLst/>
          </a:prstGeom>
          <a:solidFill>
            <a:schemeClr val="accent1">
              <a:lumMod val="60000"/>
              <a:lumOff val="40000"/>
              <a:alpha val="44000"/>
            </a:schemeClr>
          </a:solidFill>
          <a:ln w="158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14449" y="213756"/>
            <a:ext cx="7759338" cy="605641"/>
          </a:xfrm>
        </p:spPr>
        <p:txBody>
          <a:bodyPr>
            <a:normAutofit/>
          </a:bodyPr>
          <a:lstStyle/>
          <a:p>
            <a:pPr algn="ctr"/>
            <a:r>
              <a:rPr lang="ru-RU" sz="3000" b="1" dirty="0" smtClean="0">
                <a:ln w="9525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itchFamily="34" charset="0"/>
                <a:cs typeface="Arial" pitchFamily="34" charset="0"/>
              </a:rPr>
              <a:t>Образ волка в баснях</a:t>
            </a:r>
          </a:p>
        </p:txBody>
      </p:sp>
      <p:grpSp>
        <p:nvGrpSpPr>
          <p:cNvPr id="8" name="Группа 6"/>
          <p:cNvGrpSpPr/>
          <p:nvPr/>
        </p:nvGrpSpPr>
        <p:grpSpPr>
          <a:xfrm>
            <a:off x="8087628" y="215388"/>
            <a:ext cx="836725" cy="833430"/>
            <a:chOff x="4986560" y="1071546"/>
            <a:chExt cx="836725" cy="833430"/>
          </a:xfrm>
        </p:grpSpPr>
        <p:pic>
          <p:nvPicPr>
            <p:cNvPr id="9" name="Picture 2" descr="C:\Users\Денис\Desktop\ВОЛК\1103x9868-300x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4986560" y="1071546"/>
              <a:ext cx="836725" cy="833430"/>
            </a:xfrm>
            <a:prstGeom prst="rect">
              <a:avLst/>
            </a:prstGeom>
            <a:noFill/>
          </p:spPr>
        </p:pic>
        <p:sp>
          <p:nvSpPr>
            <p:cNvPr id="10" name="Прямоугольник 9"/>
            <p:cNvSpPr/>
            <p:nvPr/>
          </p:nvSpPr>
          <p:spPr>
            <a:xfrm>
              <a:off x="5201951" y="1083511"/>
              <a:ext cx="488284" cy="4001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fld id="{53909914-16E0-4920-8513-89F819006AEF}" type="slidenum">
                <a:rPr lang="ru-RU" sz="2000" b="1" cap="none" spc="0" smtClean="0">
                  <a:ln w="17780" cmpd="sng">
                    <a:solidFill>
                      <a:schemeClr val="tx1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</a:rPr>
                <a:pPr algn="ctr"/>
                <a:t>29</a:t>
              </a:fld>
              <a:endParaRPr lang="ru-RU" sz="2000" b="1" cap="none" spc="0" dirty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endParaRPr>
            </a:p>
          </p:txBody>
        </p:sp>
      </p:grpSp>
      <p:grpSp>
        <p:nvGrpSpPr>
          <p:cNvPr id="15" name="Группа 9"/>
          <p:cNvGrpSpPr/>
          <p:nvPr/>
        </p:nvGrpSpPr>
        <p:grpSpPr>
          <a:xfrm>
            <a:off x="3144700" y="1365382"/>
            <a:ext cx="2627450" cy="371742"/>
            <a:chOff x="1425769" y="3772482"/>
            <a:chExt cx="1391062" cy="392695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1425769" y="3772482"/>
              <a:ext cx="1391062" cy="392695"/>
            </a:xfrm>
            <a:prstGeom prst="rect">
              <a:avLst/>
            </a:prstGeom>
            <a:gradFill flip="none" rotWithShape="1">
              <a:gsLst>
                <a:gs pos="0">
                  <a:srgbClr val="284150">
                    <a:alpha val="81000"/>
                  </a:srgbClr>
                </a:gs>
                <a:gs pos="54000">
                  <a:srgbClr val="325164">
                    <a:alpha val="80000"/>
                  </a:srgbClr>
                </a:gs>
                <a:gs pos="97000">
                  <a:srgbClr val="46718C">
                    <a:alpha val="80000"/>
                  </a:srgb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190500" dist="38100" dir="2700000" sx="102000" sy="102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 </a:t>
              </a:r>
              <a:endParaRPr lang="ru-RU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429765" y="3800731"/>
              <a:ext cx="1377145" cy="33162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  <a:spcAft>
                  <a:spcPts val="600"/>
                </a:spcAft>
              </a:pPr>
              <a:r>
                <a:rPr lang="ru-RU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Злой и жадный </a:t>
              </a:r>
            </a:p>
          </p:txBody>
        </p:sp>
      </p:grpSp>
      <p:grpSp>
        <p:nvGrpSpPr>
          <p:cNvPr id="25" name="Группа 9"/>
          <p:cNvGrpSpPr/>
          <p:nvPr/>
        </p:nvGrpSpPr>
        <p:grpSpPr>
          <a:xfrm>
            <a:off x="114299" y="1365382"/>
            <a:ext cx="2984501" cy="371742"/>
            <a:chOff x="1425769" y="3772482"/>
            <a:chExt cx="1391062" cy="392695"/>
          </a:xfrm>
        </p:grpSpPr>
        <p:sp>
          <p:nvSpPr>
            <p:cNvPr id="26" name="Прямоугольник 25"/>
            <p:cNvSpPr/>
            <p:nvPr/>
          </p:nvSpPr>
          <p:spPr>
            <a:xfrm>
              <a:off x="1425769" y="3772482"/>
              <a:ext cx="1391062" cy="392695"/>
            </a:xfrm>
            <a:prstGeom prst="rect">
              <a:avLst/>
            </a:prstGeom>
            <a:gradFill flip="none" rotWithShape="1">
              <a:gsLst>
                <a:gs pos="0">
                  <a:srgbClr val="284150">
                    <a:alpha val="81000"/>
                  </a:srgbClr>
                </a:gs>
                <a:gs pos="54000">
                  <a:srgbClr val="325164">
                    <a:alpha val="80000"/>
                  </a:srgbClr>
                </a:gs>
                <a:gs pos="97000">
                  <a:srgbClr val="46718C">
                    <a:alpha val="80000"/>
                  </a:srgb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190500" dist="38100" dir="2700000" sx="102000" sy="102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 </a:t>
              </a:r>
              <a:endParaRPr lang="ru-RU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429765" y="3800731"/>
              <a:ext cx="1377145" cy="33162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  <a:spcAft>
                  <a:spcPts val="600"/>
                </a:spcAft>
              </a:pPr>
              <a:r>
                <a:rPr lang="ru-RU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Глупый и наивный</a:t>
              </a:r>
            </a:p>
          </p:txBody>
        </p:sp>
      </p:grpSp>
      <p:grpSp>
        <p:nvGrpSpPr>
          <p:cNvPr id="31" name="Группа 9"/>
          <p:cNvGrpSpPr/>
          <p:nvPr/>
        </p:nvGrpSpPr>
        <p:grpSpPr>
          <a:xfrm>
            <a:off x="5818051" y="1365381"/>
            <a:ext cx="3122750" cy="378989"/>
            <a:chOff x="1425769" y="3772482"/>
            <a:chExt cx="1391062" cy="288304"/>
          </a:xfrm>
        </p:grpSpPr>
        <p:sp>
          <p:nvSpPr>
            <p:cNvPr id="32" name="Прямоугольник 31"/>
            <p:cNvSpPr/>
            <p:nvPr/>
          </p:nvSpPr>
          <p:spPr>
            <a:xfrm>
              <a:off x="1425769" y="3772482"/>
              <a:ext cx="1391062" cy="288304"/>
            </a:xfrm>
            <a:prstGeom prst="rect">
              <a:avLst/>
            </a:prstGeom>
            <a:gradFill flip="none" rotWithShape="1">
              <a:gsLst>
                <a:gs pos="0">
                  <a:srgbClr val="284150">
                    <a:alpha val="81000"/>
                  </a:srgbClr>
                </a:gs>
                <a:gs pos="54000">
                  <a:srgbClr val="325164">
                    <a:alpha val="80000"/>
                  </a:srgbClr>
                </a:gs>
                <a:gs pos="97000">
                  <a:srgbClr val="46718C">
                    <a:alpha val="80000"/>
                  </a:srgb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190500" dist="38100" dir="2700000" sx="102000" sy="102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 </a:t>
              </a:r>
              <a:endParaRPr lang="ru-RU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1429765" y="3793221"/>
              <a:ext cx="1377145" cy="23881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  <a:spcAft>
                  <a:spcPts val="600"/>
                </a:spcAft>
              </a:pPr>
              <a:r>
                <a:rPr lang="ru-RU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Грубый и безнаказанный</a:t>
              </a:r>
            </a:p>
          </p:txBody>
        </p:sp>
      </p:grpSp>
      <p:grpSp>
        <p:nvGrpSpPr>
          <p:cNvPr id="37" name="Группа 36"/>
          <p:cNvGrpSpPr/>
          <p:nvPr/>
        </p:nvGrpSpPr>
        <p:grpSpPr>
          <a:xfrm>
            <a:off x="6131753" y="1818938"/>
            <a:ext cx="2428047" cy="3156556"/>
            <a:chOff x="6131753" y="1776355"/>
            <a:chExt cx="2428047" cy="3156556"/>
          </a:xfrm>
        </p:grpSpPr>
        <p:pic>
          <p:nvPicPr>
            <p:cNvPr id="22532" name="Picture 4" descr="Картинки по запросу волк и ягненок"/>
            <p:cNvPicPr>
              <a:picLocks noChangeAspect="1" noChangeArrowheads="1"/>
            </p:cNvPicPr>
            <p:nvPr/>
          </p:nvPicPr>
          <p:blipFill>
            <a:blip r:embed="rId3"/>
            <a:srcRect l="1398" r="2033" b="2042"/>
            <a:stretch>
              <a:fillRect/>
            </a:stretch>
          </p:blipFill>
          <p:spPr bwMode="auto">
            <a:xfrm>
              <a:off x="6146800" y="1776355"/>
              <a:ext cx="2413000" cy="2665695"/>
            </a:xfrm>
            <a:prstGeom prst="rect">
              <a:avLst/>
            </a:prstGeom>
            <a:noFill/>
            <a:ln w="19050">
              <a:solidFill>
                <a:schemeClr val="tx2"/>
              </a:solidFill>
            </a:ln>
          </p:spPr>
        </p:pic>
        <p:grpSp>
          <p:nvGrpSpPr>
            <p:cNvPr id="19" name="Группа 18"/>
            <p:cNvGrpSpPr/>
            <p:nvPr/>
          </p:nvGrpSpPr>
          <p:grpSpPr>
            <a:xfrm>
              <a:off x="6131753" y="4555198"/>
              <a:ext cx="2402648" cy="377713"/>
              <a:chOff x="-3253548" y="4110698"/>
              <a:chExt cx="2893689" cy="377713"/>
            </a:xfrm>
          </p:grpSpPr>
          <p:pic>
            <p:nvPicPr>
              <p:cNvPr id="20" name="Picture 5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-3240848" y="4110698"/>
                <a:ext cx="2880989" cy="377713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  <a:effectLst>
                <a:outerShdw blurRad="50800" dist="1270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</p:pic>
          <p:sp>
            <p:nvSpPr>
              <p:cNvPr id="21" name="TextBox 20"/>
              <p:cNvSpPr txBox="1"/>
              <p:nvPr/>
            </p:nvSpPr>
            <p:spPr>
              <a:xfrm>
                <a:off x="-3253548" y="4115170"/>
                <a:ext cx="2888611" cy="349702"/>
              </a:xfrm>
              <a:prstGeom prst="rect">
                <a:avLst/>
              </a:prstGeom>
              <a:noFill/>
            </p:spPr>
            <p:txBody>
              <a:bodyPr wrap="square" tIns="36000" bIns="36000" rtlCol="0" anchor="ctr" anchorCtr="0">
                <a:spAutoFit/>
              </a:bodyPr>
              <a:lstStyle/>
              <a:p>
                <a:pPr algn="ctr"/>
                <a:r>
                  <a:rPr lang="ru-RU" kern="0" dirty="0" smtClean="0">
                    <a:solidFill>
                      <a:srgbClr val="000066"/>
                    </a:solidFill>
                    <a:latin typeface="Arial" pitchFamily="34" charset="0"/>
                    <a:cs typeface="Arial" pitchFamily="34" charset="0"/>
                  </a:rPr>
                  <a:t>Волк и ягненок</a:t>
                </a:r>
                <a:endParaRPr lang="ru-RU" kern="0" dirty="0">
                  <a:solidFill>
                    <a:srgbClr val="000066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  <p:grpSp>
        <p:nvGrpSpPr>
          <p:cNvPr id="36" name="Группа 35"/>
          <p:cNvGrpSpPr/>
          <p:nvPr/>
        </p:nvGrpSpPr>
        <p:grpSpPr>
          <a:xfrm>
            <a:off x="3467101" y="1818937"/>
            <a:ext cx="2031999" cy="3156557"/>
            <a:chOff x="3467101" y="1776354"/>
            <a:chExt cx="2031999" cy="3156557"/>
          </a:xfrm>
        </p:grpSpPr>
        <p:pic>
          <p:nvPicPr>
            <p:cNvPr id="22530" name="Picture 2" descr="Картинки по запросу волк и журавль"/>
            <p:cNvPicPr preferRelativeResize="0">
              <a:picLocks noChangeArrowheads="1"/>
            </p:cNvPicPr>
            <p:nvPr/>
          </p:nvPicPr>
          <p:blipFill>
            <a:blip r:embed="rId5"/>
            <a:srcRect l="4600" r="1883" b="6268"/>
            <a:stretch>
              <a:fillRect/>
            </a:stretch>
          </p:blipFill>
          <p:spPr bwMode="auto">
            <a:xfrm>
              <a:off x="3492500" y="1776354"/>
              <a:ext cx="1968500" cy="2667600"/>
            </a:xfrm>
            <a:prstGeom prst="rect">
              <a:avLst/>
            </a:prstGeom>
            <a:noFill/>
            <a:ln w="19050">
              <a:solidFill>
                <a:schemeClr val="tx2"/>
              </a:solidFill>
            </a:ln>
          </p:spPr>
        </p:pic>
        <p:grpSp>
          <p:nvGrpSpPr>
            <p:cNvPr id="22" name="Группа 21"/>
            <p:cNvGrpSpPr/>
            <p:nvPr/>
          </p:nvGrpSpPr>
          <p:grpSpPr>
            <a:xfrm>
              <a:off x="3467101" y="4555198"/>
              <a:ext cx="2031999" cy="377713"/>
              <a:chOff x="-3253548" y="4110698"/>
              <a:chExt cx="2893689" cy="377713"/>
            </a:xfrm>
          </p:grpSpPr>
          <p:pic>
            <p:nvPicPr>
              <p:cNvPr id="23" name="Picture 5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-3240848" y="4110698"/>
                <a:ext cx="2880989" cy="377713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  <a:effectLst>
                <a:outerShdw blurRad="50800" dist="1270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</p:pic>
          <p:sp>
            <p:nvSpPr>
              <p:cNvPr id="24" name="TextBox 23"/>
              <p:cNvSpPr txBox="1"/>
              <p:nvPr/>
            </p:nvSpPr>
            <p:spPr>
              <a:xfrm>
                <a:off x="-3253548" y="4115170"/>
                <a:ext cx="2888611" cy="349702"/>
              </a:xfrm>
              <a:prstGeom prst="rect">
                <a:avLst/>
              </a:prstGeom>
              <a:noFill/>
            </p:spPr>
            <p:txBody>
              <a:bodyPr wrap="square" tIns="36000" bIns="36000" rtlCol="0" anchor="ctr" anchorCtr="0">
                <a:spAutoFit/>
              </a:bodyPr>
              <a:lstStyle/>
              <a:p>
                <a:pPr algn="ctr"/>
                <a:r>
                  <a:rPr lang="ru-RU" kern="0" dirty="0" smtClean="0">
                    <a:solidFill>
                      <a:srgbClr val="000066"/>
                    </a:solidFill>
                    <a:latin typeface="Arial" pitchFamily="34" charset="0"/>
                    <a:cs typeface="Arial" pitchFamily="34" charset="0"/>
                  </a:rPr>
                  <a:t>Волк и журавль</a:t>
                </a:r>
                <a:endParaRPr lang="ru-RU" kern="0" dirty="0">
                  <a:solidFill>
                    <a:srgbClr val="000066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  <p:grpSp>
        <p:nvGrpSpPr>
          <p:cNvPr id="35" name="Группа 34"/>
          <p:cNvGrpSpPr/>
          <p:nvPr/>
        </p:nvGrpSpPr>
        <p:grpSpPr>
          <a:xfrm>
            <a:off x="342900" y="1818938"/>
            <a:ext cx="2400300" cy="3156556"/>
            <a:chOff x="342900" y="1776355"/>
            <a:chExt cx="2400300" cy="3156556"/>
          </a:xfrm>
        </p:grpSpPr>
        <p:pic>
          <p:nvPicPr>
            <p:cNvPr id="22534" name="Picture 6" descr="http://www.stihi.ru/pics/2010/06/02/3259.jpg"/>
            <p:cNvPicPr preferRelativeResize="0">
              <a:picLocks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50717" y="1776355"/>
              <a:ext cx="2392483" cy="2667600"/>
            </a:xfrm>
            <a:prstGeom prst="rect">
              <a:avLst/>
            </a:prstGeom>
            <a:noFill/>
            <a:ln w="19050">
              <a:solidFill>
                <a:schemeClr val="tx2"/>
              </a:solidFill>
            </a:ln>
          </p:spPr>
        </p:pic>
        <p:grpSp>
          <p:nvGrpSpPr>
            <p:cNvPr id="28" name="Группа 27"/>
            <p:cNvGrpSpPr/>
            <p:nvPr/>
          </p:nvGrpSpPr>
          <p:grpSpPr>
            <a:xfrm>
              <a:off x="342900" y="4555198"/>
              <a:ext cx="2400300" cy="377713"/>
              <a:chOff x="-3253548" y="4110698"/>
              <a:chExt cx="2893689" cy="377713"/>
            </a:xfrm>
          </p:grpSpPr>
          <p:pic>
            <p:nvPicPr>
              <p:cNvPr id="29" name="Picture 5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-3240848" y="4110698"/>
                <a:ext cx="2880989" cy="377713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  <a:effectLst>
                <a:outerShdw blurRad="50800" dist="1270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</p:pic>
          <p:sp>
            <p:nvSpPr>
              <p:cNvPr id="30" name="TextBox 29"/>
              <p:cNvSpPr txBox="1"/>
              <p:nvPr/>
            </p:nvSpPr>
            <p:spPr>
              <a:xfrm>
                <a:off x="-3253548" y="4115170"/>
                <a:ext cx="2888611" cy="349702"/>
              </a:xfrm>
              <a:prstGeom prst="rect">
                <a:avLst/>
              </a:prstGeom>
              <a:noFill/>
            </p:spPr>
            <p:txBody>
              <a:bodyPr wrap="square" tIns="36000" bIns="36000" rtlCol="0" anchor="ctr" anchorCtr="0">
                <a:spAutoFit/>
              </a:bodyPr>
              <a:lstStyle/>
              <a:p>
                <a:pPr algn="ctr"/>
                <a:r>
                  <a:rPr lang="ru-RU" kern="0" dirty="0" smtClean="0">
                    <a:solidFill>
                      <a:srgbClr val="000066"/>
                    </a:solidFill>
                    <a:latin typeface="Arial" pitchFamily="34" charset="0"/>
                    <a:cs typeface="Arial" pitchFamily="34" charset="0"/>
                  </a:rPr>
                  <a:t>Волк и лисица</a:t>
                </a:r>
                <a:endParaRPr lang="ru-RU" kern="0" dirty="0">
                  <a:solidFill>
                    <a:srgbClr val="000066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  <p:grpSp>
        <p:nvGrpSpPr>
          <p:cNvPr id="38" name="Группа 31"/>
          <p:cNvGrpSpPr/>
          <p:nvPr/>
        </p:nvGrpSpPr>
        <p:grpSpPr>
          <a:xfrm>
            <a:off x="351289" y="5325035"/>
            <a:ext cx="8394700" cy="1006846"/>
            <a:chOff x="242998" y="3630833"/>
            <a:chExt cx="2772773" cy="8254014"/>
          </a:xfrm>
        </p:grpSpPr>
        <p:sp>
          <p:nvSpPr>
            <p:cNvPr id="39" name="Прямоугольник 38"/>
            <p:cNvSpPr/>
            <p:nvPr/>
          </p:nvSpPr>
          <p:spPr>
            <a:xfrm>
              <a:off x="242998" y="3630833"/>
              <a:ext cx="2772773" cy="8254014"/>
            </a:xfrm>
            <a:prstGeom prst="rect">
              <a:avLst/>
            </a:prstGeom>
            <a:gradFill>
              <a:gsLst>
                <a:gs pos="0">
                  <a:srgbClr val="284150">
                    <a:alpha val="80000"/>
                  </a:srgbClr>
                </a:gs>
                <a:gs pos="54000">
                  <a:srgbClr val="325164">
                    <a:alpha val="80000"/>
                  </a:srgbClr>
                </a:gs>
                <a:gs pos="97000">
                  <a:srgbClr val="46718C">
                    <a:alpha val="80000"/>
                  </a:srgbClr>
                </a:gs>
              </a:gsLst>
              <a:lin ang="16200000" scaled="1"/>
            </a:gradFill>
            <a:ln>
              <a:noFill/>
            </a:ln>
            <a:effectLst>
              <a:outerShdw blurRad="190500" dist="38100" dir="2700000" sx="102000" sy="102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ru-RU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endParaRPr lang="ru-RU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287731" y="4740475"/>
              <a:ext cx="2697851" cy="529855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В баснях через образы животных высмеиваются пороки людей.</a:t>
              </a:r>
            </a:p>
            <a:p>
              <a:pPr algn="ctr"/>
              <a:r>
                <a:rPr lang="ru-RU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Волку приписывают разные злодеяния, коварство и жестокость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4449" y="213756"/>
            <a:ext cx="7759338" cy="605641"/>
          </a:xfrm>
        </p:spPr>
        <p:txBody>
          <a:bodyPr>
            <a:normAutofit/>
          </a:bodyPr>
          <a:lstStyle/>
          <a:p>
            <a:pPr algn="ctr"/>
            <a:r>
              <a:rPr lang="ru-RU" sz="3000" b="1" dirty="0" smtClean="0">
                <a:ln w="9525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itchFamily="34" charset="0"/>
                <a:cs typeface="Arial" pitchFamily="34" charset="0"/>
              </a:rPr>
              <a:t>Цель, задачи и гипотеза проекта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7121" y="1104900"/>
            <a:ext cx="9020204" cy="5681686"/>
          </a:xfrm>
          <a:prstGeom prst="rect">
            <a:avLst/>
          </a:prstGeom>
          <a:solidFill>
            <a:schemeClr val="accent1">
              <a:lumMod val="60000"/>
              <a:lumOff val="40000"/>
              <a:alpha val="44000"/>
            </a:schemeClr>
          </a:solidFill>
          <a:ln w="158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177800" y="1188928"/>
            <a:ext cx="8797956" cy="1089441"/>
            <a:chOff x="1425769" y="3764432"/>
            <a:chExt cx="3341075" cy="789900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1425769" y="3772483"/>
              <a:ext cx="3341075" cy="781849"/>
            </a:xfrm>
            <a:prstGeom prst="rect">
              <a:avLst/>
            </a:prstGeom>
            <a:gradFill>
              <a:gsLst>
                <a:gs pos="0">
                  <a:srgbClr val="284150">
                    <a:alpha val="80000"/>
                  </a:srgbClr>
                </a:gs>
                <a:gs pos="54000">
                  <a:srgbClr val="325164">
                    <a:alpha val="80000"/>
                  </a:srgbClr>
                </a:gs>
                <a:gs pos="97000">
                  <a:srgbClr val="46718C">
                    <a:alpha val="80000"/>
                  </a:srgbClr>
                </a:gs>
              </a:gsLst>
              <a:lin ang="16200000" scaled="1"/>
            </a:gradFill>
            <a:ln>
              <a:noFill/>
            </a:ln>
            <a:effectLst>
              <a:outerShdw blurRad="190500" dist="38100" dir="2700000" sx="102000" sy="102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 </a:t>
              </a:r>
              <a:endParaRPr lang="ru-RU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473998" y="3764432"/>
              <a:ext cx="3245811" cy="72524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342900" indent="-342900" algn="just" defTabSz="886828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b="1" u="sng" kern="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anose="020B0604020202020204" pitchFamily="34" charset="0"/>
                </a:rPr>
                <a:t>Цель:</a:t>
              </a:r>
            </a:p>
            <a:p>
              <a:pPr indent="-342900" algn="just" defTabSz="886828" fontAlgn="base">
                <a:spcBef>
                  <a:spcPts val="600"/>
                </a:spcBef>
                <a:spcAft>
                  <a:spcPct val="0"/>
                </a:spcAft>
                <a:defRPr/>
              </a:pPr>
              <a:r>
                <a:rPr lang="ru-RU" b="1" kern="0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anose="020B0604020202020204" pitchFamily="34" charset="0"/>
                </a:rPr>
                <a:t>выявление художественного образа волка в разных жанрах детской литературы и сравнение его с животным окружающей среды</a:t>
              </a: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182880" y="2293335"/>
            <a:ext cx="8804365" cy="3294666"/>
            <a:chOff x="1427698" y="3755224"/>
            <a:chExt cx="3343509" cy="2388801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1427698" y="3772482"/>
              <a:ext cx="3343509" cy="2371543"/>
            </a:xfrm>
            <a:prstGeom prst="rect">
              <a:avLst/>
            </a:prstGeom>
            <a:gradFill flip="none" rotWithShape="1">
              <a:gsLst>
                <a:gs pos="0">
                  <a:srgbClr val="284150">
                    <a:alpha val="81000"/>
                  </a:srgbClr>
                </a:gs>
                <a:gs pos="54000">
                  <a:srgbClr val="325164">
                    <a:alpha val="80000"/>
                  </a:srgbClr>
                </a:gs>
                <a:gs pos="97000">
                  <a:srgbClr val="46718C">
                    <a:alpha val="80000"/>
                  </a:srgb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190500" dist="38100" dir="2700000" sx="102000" sy="102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 </a:t>
              </a:r>
              <a:endParaRPr lang="ru-RU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437620" y="3755224"/>
              <a:ext cx="3323666" cy="220922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ru-RU" b="1" dirty="0" smtClean="0">
                  <a:solidFill>
                    <a:srgbClr val="FFFF0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ru-RU" b="1" u="sng" dirty="0" smtClean="0">
                  <a:solidFill>
                    <a:srgbClr val="FFFF00"/>
                  </a:solidFill>
                  <a:latin typeface="Arial" pitchFamily="34" charset="0"/>
                  <a:cs typeface="Arial" pitchFamily="34" charset="0"/>
                </a:rPr>
                <a:t>Задачи:</a:t>
              </a:r>
            </a:p>
            <a:p>
              <a:pPr lvl="0" indent="-324000" algn="just">
                <a:spcAft>
                  <a:spcPts val="600"/>
                </a:spcAft>
                <a:buFont typeface="Wingdings" pitchFamily="2" charset="2"/>
                <a:buChar char="ü"/>
              </a:pPr>
              <a:r>
                <a:rPr lang="ru-RU" b="1" dirty="0" smtClean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прочитать детские произведения, в которых встречается образ волка;</a:t>
              </a:r>
            </a:p>
            <a:p>
              <a:pPr indent="-324000" algn="just">
                <a:spcAft>
                  <a:spcPts val="600"/>
                </a:spcAft>
                <a:buFont typeface="Wingdings" pitchFamily="2" charset="2"/>
                <a:buChar char="ü"/>
              </a:pPr>
              <a:r>
                <a:rPr lang="ru-RU" b="1" dirty="0" smtClean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изучить  легенды, мифы, сказки, басни, пословицы, загадки, детские игры, в которых встречается волк;</a:t>
              </a:r>
            </a:p>
            <a:p>
              <a:pPr indent="-324000" algn="just">
                <a:spcAft>
                  <a:spcPts val="600"/>
                </a:spcAft>
                <a:buFont typeface="Wingdings" pitchFamily="2" charset="2"/>
                <a:buChar char="ü"/>
              </a:pPr>
              <a:r>
                <a:rPr lang="ru-RU" b="1" dirty="0" smtClean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выяснить отношение моих ровесников к образу волка;</a:t>
              </a:r>
            </a:p>
            <a:p>
              <a:pPr lvl="0" indent="-324000" algn="just">
                <a:spcAft>
                  <a:spcPts val="600"/>
                </a:spcAft>
                <a:buFont typeface="Wingdings" pitchFamily="2" charset="2"/>
                <a:buChar char="ü"/>
              </a:pPr>
              <a:r>
                <a:rPr lang="ru-RU" b="1" dirty="0" smtClean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сравнить образ сказочного волка с реальным волком;</a:t>
              </a:r>
            </a:p>
            <a:p>
              <a:pPr lvl="0" indent="-324000" algn="just">
                <a:spcAft>
                  <a:spcPts val="600"/>
                </a:spcAft>
                <a:buFont typeface="Wingdings" pitchFamily="2" charset="2"/>
                <a:buChar char="ü"/>
              </a:pPr>
              <a:r>
                <a:rPr lang="ru-RU" b="1" dirty="0" smtClean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провести викторину с целью привлечения внимания к тематике проекта;</a:t>
              </a:r>
            </a:p>
            <a:p>
              <a:pPr lvl="0" indent="-324000" algn="just">
                <a:spcAft>
                  <a:spcPts val="600"/>
                </a:spcAft>
                <a:buFont typeface="Wingdings" pitchFamily="2" charset="2"/>
                <a:buChar char="ü"/>
              </a:pPr>
              <a:r>
                <a:rPr lang="ru-RU" b="1" dirty="0" smtClean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составить список литературы для детей с героем – волком</a:t>
              </a:r>
              <a:endParaRPr lang="en-US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150714" y="5644610"/>
            <a:ext cx="8797955" cy="1092607"/>
            <a:chOff x="1425769" y="3723567"/>
            <a:chExt cx="3341075" cy="857389"/>
          </a:xfrm>
        </p:grpSpPr>
        <p:sp>
          <p:nvSpPr>
            <p:cNvPr id="18" name="Прямоугольник 17"/>
            <p:cNvSpPr/>
            <p:nvPr/>
          </p:nvSpPr>
          <p:spPr>
            <a:xfrm>
              <a:off x="1425769" y="3723567"/>
              <a:ext cx="3341075" cy="857389"/>
            </a:xfrm>
            <a:prstGeom prst="rect">
              <a:avLst/>
            </a:prstGeom>
            <a:gradFill flip="none" rotWithShape="1">
              <a:gsLst>
                <a:gs pos="0">
                  <a:srgbClr val="284150">
                    <a:alpha val="81000"/>
                  </a:srgbClr>
                </a:gs>
                <a:gs pos="54000">
                  <a:srgbClr val="325164">
                    <a:alpha val="80000"/>
                  </a:srgbClr>
                </a:gs>
                <a:gs pos="97000">
                  <a:srgbClr val="46718C">
                    <a:alpha val="80000"/>
                  </a:srgb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190500" dist="38100" dir="2700000" sx="102000" sy="102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 </a:t>
              </a:r>
              <a:endParaRPr lang="ru-RU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482631" y="3764433"/>
              <a:ext cx="3251647" cy="78493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ru-RU" b="1" u="sng" dirty="0" smtClean="0">
                  <a:solidFill>
                    <a:srgbClr val="FFFF00"/>
                  </a:solidFill>
                  <a:latin typeface="Arial" pitchFamily="34" charset="0"/>
                  <a:cs typeface="Arial" pitchFamily="34" charset="0"/>
                </a:rPr>
                <a:t>Гипотеза:</a:t>
              </a:r>
            </a:p>
            <a:p>
              <a:pPr algn="just">
                <a:spcAft>
                  <a:spcPts val="600"/>
                </a:spcAft>
              </a:pPr>
              <a:r>
                <a:rPr lang="ru-RU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образ волка в детской литературе всегда является отрицательным</a:t>
              </a:r>
              <a:br>
                <a:rPr lang="ru-RU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</a:br>
              <a:r>
                <a:rPr lang="ru-RU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и совпадает с повадками дикого зверя</a:t>
              </a:r>
              <a:endPara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20" name="Группа 6"/>
          <p:cNvGrpSpPr/>
          <p:nvPr/>
        </p:nvGrpSpPr>
        <p:grpSpPr>
          <a:xfrm>
            <a:off x="8087628" y="215388"/>
            <a:ext cx="836725" cy="833430"/>
            <a:chOff x="4986560" y="1071546"/>
            <a:chExt cx="836725" cy="833430"/>
          </a:xfrm>
        </p:grpSpPr>
        <p:pic>
          <p:nvPicPr>
            <p:cNvPr id="21" name="Picture 2" descr="C:\Users\Денис\Desktop\ВОЛК\1103x9868-300x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4986560" y="1071546"/>
              <a:ext cx="836725" cy="833430"/>
            </a:xfrm>
            <a:prstGeom prst="rect">
              <a:avLst/>
            </a:prstGeom>
            <a:noFill/>
          </p:spPr>
        </p:pic>
        <p:sp>
          <p:nvSpPr>
            <p:cNvPr id="22" name="Прямоугольник 21"/>
            <p:cNvSpPr/>
            <p:nvPr/>
          </p:nvSpPr>
          <p:spPr>
            <a:xfrm>
              <a:off x="5228077" y="1096574"/>
              <a:ext cx="376397" cy="4001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fld id="{53909914-16E0-4920-8513-89F819006AEF}" type="slidenum">
                <a:rPr lang="ru-RU" sz="2000" b="1" cap="none" spc="0" smtClean="0">
                  <a:ln w="17780" cmpd="sng">
                    <a:solidFill>
                      <a:schemeClr val="tx1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</a:rPr>
                <a:pPr algn="ctr"/>
                <a:t>3</a:t>
              </a:fld>
              <a:endParaRPr lang="ru-RU" sz="2000" b="1" cap="none" spc="0" dirty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57121" y="1104900"/>
            <a:ext cx="9020204" cy="5681686"/>
          </a:xfrm>
          <a:prstGeom prst="rect">
            <a:avLst/>
          </a:prstGeom>
          <a:solidFill>
            <a:schemeClr val="accent1">
              <a:lumMod val="60000"/>
              <a:lumOff val="40000"/>
              <a:alpha val="44000"/>
            </a:schemeClr>
          </a:solidFill>
          <a:ln w="158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14449" y="213756"/>
            <a:ext cx="7759338" cy="605641"/>
          </a:xfrm>
        </p:spPr>
        <p:txBody>
          <a:bodyPr>
            <a:normAutofit/>
          </a:bodyPr>
          <a:lstStyle/>
          <a:p>
            <a:pPr algn="ctr"/>
            <a:r>
              <a:rPr lang="ru-RU" sz="3000" b="1" dirty="0" smtClean="0">
                <a:ln w="9525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itchFamily="34" charset="0"/>
                <a:cs typeface="Arial" pitchFamily="34" charset="0"/>
              </a:rPr>
              <a:t>Сравнение волка в сказках и природе</a:t>
            </a:r>
          </a:p>
        </p:txBody>
      </p:sp>
      <p:grpSp>
        <p:nvGrpSpPr>
          <p:cNvPr id="11" name="Группа 10"/>
          <p:cNvGrpSpPr/>
          <p:nvPr/>
        </p:nvGrpSpPr>
        <p:grpSpPr>
          <a:xfrm>
            <a:off x="247650" y="1485900"/>
            <a:ext cx="8686770" cy="4248150"/>
            <a:chOff x="2056562" y="773872"/>
            <a:chExt cx="5406024" cy="510134"/>
          </a:xfrm>
        </p:grpSpPr>
        <p:pic>
          <p:nvPicPr>
            <p:cNvPr id="12" name="Picture 5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080254" y="780464"/>
              <a:ext cx="5382332" cy="503542"/>
            </a:xfrm>
            <a:prstGeom prst="roundRect">
              <a:avLst>
                <a:gd name="adj" fmla="val 7223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outerShdw blurRad="127000" dist="190500" dir="2700000" algn="tl" rotWithShape="0">
                <a:prstClr val="black">
                  <a:alpha val="15000"/>
                </a:prstClr>
              </a:outerShdw>
              <a:reflection blurRad="12700" stA="38000" endPos="28000" dist="5000" dir="5400000" sy="-100000" algn="bl" rotWithShape="0"/>
            </a:effectLst>
            <a:extLst/>
          </p:spPr>
        </p:pic>
        <p:sp>
          <p:nvSpPr>
            <p:cNvPr id="13" name="Прямоугольник 12"/>
            <p:cNvSpPr/>
            <p:nvPr/>
          </p:nvSpPr>
          <p:spPr>
            <a:xfrm>
              <a:off x="2056562" y="773872"/>
              <a:ext cx="5394187" cy="511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288">
                <a:defRPr/>
              </a:pPr>
              <a:r>
                <a:rPr lang="ru-RU" sz="900" kern="0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 </a:t>
              </a:r>
            </a:p>
            <a:p>
              <a:pPr algn="ctr" defTabSz="914288">
                <a:defRPr/>
              </a:pPr>
              <a:endParaRPr lang="ru-RU" sz="900" kern="0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8918105"/>
              </p:ext>
            </p:extLst>
          </p:nvPr>
        </p:nvGraphicFramePr>
        <p:xfrm>
          <a:off x="457200" y="1663700"/>
          <a:ext cx="8305800" cy="392430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4267200"/>
                <a:gridCol w="4038600"/>
              </a:tblGrid>
              <a:tr h="558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Palatino Linotype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Palatino Linotype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Palatino Linotype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Palatino Linotype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Palatino Linotype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Palatino Linotype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Palatino Linotype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Palatino Linotype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Palatino Linotype"/>
                        </a:defRPr>
                      </a:lvl9pPr>
                    </a:lstStyle>
                    <a:p>
                      <a:pPr algn="ctr"/>
                      <a:r>
                        <a:rPr lang="ru-RU" sz="1800" b="1" kern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Волк в жизни</a:t>
                      </a:r>
                      <a:endParaRPr lang="ru-RU" sz="1800" b="1" kern="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7200" marR="7200" marT="7200" marB="72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alatino Linotype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alatino Linotype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alatino Linotype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alatino Linotype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alatino Linotype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alatino Linotype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alatino Linotype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alatino Linotype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alatino Linotype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Волк в сказках</a:t>
                      </a:r>
                    </a:p>
                  </a:txBody>
                  <a:tcPr marL="7200" marR="7200" marT="7200" marB="720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5334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Palatino Linotype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Palatino Linotype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Palatino Linotype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Palatino Linotype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Palatino Linotype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Palatino Linotype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Palatino Linotype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Palatino Linotype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Palatino Linotype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kern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Сильный и смелый зверь</a:t>
                      </a:r>
                      <a:endParaRPr lang="ru-RU" sz="1600" b="0" kern="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7200" marR="7200" marT="7200" marB="72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kern="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Невезучий и слабый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Необычайно умён, способен на многоходовые комбинации </a:t>
                      </a:r>
                    </a:p>
                  </a:txBody>
                  <a:tcPr marL="7200" marR="7200" marT="7200" marB="72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kern="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Наивен, </a:t>
                      </a:r>
                      <a:r>
                        <a:rPr lang="ru-RU" sz="1600" b="0" kern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простодушен.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kern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Заканчивает </a:t>
                      </a:r>
                      <a:r>
                        <a:rPr lang="ru-RU" sz="1600" b="0" kern="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жизнь в качестве </a:t>
                      </a:r>
                      <a:r>
                        <a:rPr lang="ru-RU" sz="1600" b="0" kern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глупца </a:t>
                      </a:r>
                      <a:endParaRPr lang="ru-RU" sz="1600" b="0" kern="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461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Верен в семейной жизни, коллективное животное. Заботлив </a:t>
                      </a:r>
                    </a:p>
                  </a:txBody>
                  <a:tcPr marL="7200" marR="7200" marT="7200" marB="72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kern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Одиночка</a:t>
                      </a:r>
                      <a:endParaRPr lang="ru-RU" sz="1600" b="0" kern="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4610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kern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Считает лису злейшим врагом </a:t>
                      </a:r>
                    </a:p>
                  </a:txBody>
                  <a:tcPr marL="7200" marR="7200" marT="7200" marB="72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kern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Отношения с лисой  доверительные</a:t>
                      </a:r>
                      <a:endParaRPr lang="ru-RU" sz="1600" b="0" kern="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461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Объект питания – больные слабые животные. Крупная дичь только от голода </a:t>
                      </a:r>
                    </a:p>
                  </a:txBody>
                  <a:tcPr marL="7200" marR="7200" marT="7200" marB="72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kern="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Вечно голодный, готов съесть </a:t>
                      </a:r>
                      <a:r>
                        <a:rPr lang="ru-RU" sz="1600" b="0" kern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всех </a:t>
                      </a:r>
                      <a:endParaRPr lang="ru-RU" sz="1600" b="0" kern="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461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Добыча от него не уходит</a:t>
                      </a:r>
                    </a:p>
                  </a:txBody>
                  <a:tcPr marL="7200" marR="7200" marT="7200" marB="72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kern="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Неудачливый охотник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17" name="Группа 6"/>
          <p:cNvGrpSpPr/>
          <p:nvPr/>
        </p:nvGrpSpPr>
        <p:grpSpPr>
          <a:xfrm>
            <a:off x="8087628" y="215388"/>
            <a:ext cx="836725" cy="833430"/>
            <a:chOff x="4986560" y="1071546"/>
            <a:chExt cx="836725" cy="833430"/>
          </a:xfrm>
        </p:grpSpPr>
        <p:pic>
          <p:nvPicPr>
            <p:cNvPr id="18" name="Picture 2" descr="C:\Users\Денис\Desktop\ВОЛК\1103x9868-300x300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4986560" y="1071546"/>
              <a:ext cx="836725" cy="833430"/>
            </a:xfrm>
            <a:prstGeom prst="rect">
              <a:avLst/>
            </a:prstGeom>
            <a:noFill/>
          </p:spPr>
        </p:pic>
        <p:sp>
          <p:nvSpPr>
            <p:cNvPr id="19" name="Прямоугольник 18"/>
            <p:cNvSpPr/>
            <p:nvPr/>
          </p:nvSpPr>
          <p:spPr>
            <a:xfrm>
              <a:off x="5201951" y="1083511"/>
              <a:ext cx="488284" cy="4001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fld id="{53909914-16E0-4920-8513-89F819006AEF}" type="slidenum">
                <a:rPr lang="ru-RU" sz="2000" b="1" cap="none" spc="0" smtClean="0">
                  <a:ln w="17780" cmpd="sng">
                    <a:solidFill>
                      <a:schemeClr val="tx1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</a:rPr>
                <a:pPr algn="ctr"/>
                <a:t>30</a:t>
              </a:fld>
              <a:endParaRPr lang="ru-RU" sz="2000" b="1" cap="none" spc="0" dirty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endParaRPr>
            </a:p>
          </p:txBody>
        </p:sp>
      </p:grpSp>
      <p:grpSp>
        <p:nvGrpSpPr>
          <p:cNvPr id="15" name="Группа 31"/>
          <p:cNvGrpSpPr/>
          <p:nvPr/>
        </p:nvGrpSpPr>
        <p:grpSpPr>
          <a:xfrm>
            <a:off x="383178" y="6035771"/>
            <a:ext cx="8394700" cy="430348"/>
            <a:chOff x="242998" y="4633386"/>
            <a:chExt cx="2772773" cy="3527946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242998" y="4734515"/>
              <a:ext cx="2772773" cy="3426817"/>
            </a:xfrm>
            <a:prstGeom prst="rect">
              <a:avLst/>
            </a:prstGeom>
            <a:gradFill>
              <a:gsLst>
                <a:gs pos="0">
                  <a:srgbClr val="284150">
                    <a:alpha val="80000"/>
                  </a:srgbClr>
                </a:gs>
                <a:gs pos="54000">
                  <a:srgbClr val="325164">
                    <a:alpha val="80000"/>
                  </a:srgbClr>
                </a:gs>
                <a:gs pos="97000">
                  <a:srgbClr val="46718C">
                    <a:alpha val="80000"/>
                  </a:srgbClr>
                </a:gs>
              </a:gsLst>
              <a:lin ang="16200000" scaled="1"/>
            </a:gradFill>
            <a:ln>
              <a:noFill/>
            </a:ln>
            <a:effectLst>
              <a:outerShdw blurRad="190500" dist="38100" dir="2700000" sx="102000" sy="102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ru-RU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endParaRPr lang="ru-RU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253213" y="4633386"/>
              <a:ext cx="2754048" cy="296466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75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Привычки и характер сказочного и реального волка не совпадают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57121" y="1104900"/>
            <a:ext cx="9020204" cy="5681686"/>
          </a:xfrm>
          <a:prstGeom prst="rect">
            <a:avLst/>
          </a:prstGeom>
          <a:solidFill>
            <a:schemeClr val="accent1">
              <a:lumMod val="60000"/>
              <a:lumOff val="40000"/>
              <a:alpha val="44000"/>
            </a:schemeClr>
          </a:solidFill>
          <a:ln w="158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203200" y="213756"/>
            <a:ext cx="7970587" cy="767319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3000" b="1" dirty="0" smtClean="0">
                <a:ln w="9525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itchFamily="34" charset="0"/>
                <a:cs typeface="Arial" pitchFamily="34" charset="0"/>
              </a:rPr>
              <a:t>Официальный талисман Чемпионата мира по футболу </a:t>
            </a:r>
            <a:r>
              <a:rPr lang="en-US" sz="3000" b="1" dirty="0" smtClean="0">
                <a:ln w="9525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itchFamily="34" charset="0"/>
                <a:cs typeface="Arial" pitchFamily="34" charset="0"/>
              </a:rPr>
              <a:t>FIFA </a:t>
            </a:r>
            <a:r>
              <a:rPr lang="ru-RU" sz="3000" b="1" dirty="0" smtClean="0">
                <a:ln w="9525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itchFamily="34" charset="0"/>
                <a:cs typeface="Arial" pitchFamily="34" charset="0"/>
              </a:rPr>
              <a:t>2018</a:t>
            </a:r>
            <a:endParaRPr lang="ru-RU" sz="3000" b="1" baseline="30000" dirty="0" smtClean="0">
              <a:ln w="9525">
                <a:solidFill>
                  <a:schemeClr val="tx1"/>
                </a:solidFill>
                <a:prstDash val="solid"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797859" y="1618129"/>
            <a:ext cx="7869891" cy="47112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797859" y="1618129"/>
            <a:ext cx="7869891" cy="47112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26" name="Picture 2" descr="C:\Users\Денис\Desktop\ВОЛК\147978863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8639" y="1319380"/>
            <a:ext cx="8774816" cy="5095934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</p:pic>
      <p:grpSp>
        <p:nvGrpSpPr>
          <p:cNvPr id="10" name="Группа 6"/>
          <p:cNvGrpSpPr/>
          <p:nvPr/>
        </p:nvGrpSpPr>
        <p:grpSpPr>
          <a:xfrm>
            <a:off x="8087628" y="215388"/>
            <a:ext cx="836725" cy="833430"/>
            <a:chOff x="4986560" y="1071546"/>
            <a:chExt cx="836725" cy="833430"/>
          </a:xfrm>
        </p:grpSpPr>
        <p:pic>
          <p:nvPicPr>
            <p:cNvPr id="11" name="Picture 2" descr="C:\Users\Денис\Desktop\ВОЛК\1103x9868-300x300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4986560" y="1071546"/>
              <a:ext cx="836725" cy="833430"/>
            </a:xfrm>
            <a:prstGeom prst="rect">
              <a:avLst/>
            </a:prstGeom>
            <a:noFill/>
          </p:spPr>
        </p:pic>
        <p:sp>
          <p:nvSpPr>
            <p:cNvPr id="12" name="Прямоугольник 11"/>
            <p:cNvSpPr/>
            <p:nvPr/>
          </p:nvSpPr>
          <p:spPr>
            <a:xfrm>
              <a:off x="5201951" y="1083511"/>
              <a:ext cx="488284" cy="4001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fld id="{53909914-16E0-4920-8513-89F819006AEF}" type="slidenum">
                <a:rPr lang="ru-RU" sz="2000" b="1" cap="none" spc="0" smtClean="0">
                  <a:ln w="17780" cmpd="sng">
                    <a:solidFill>
                      <a:schemeClr val="tx1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</a:rPr>
                <a:pPr algn="ctr"/>
                <a:t>31</a:t>
              </a:fld>
              <a:endParaRPr lang="ru-RU" sz="2000" b="1" cap="none" spc="0" dirty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57121" y="1104900"/>
            <a:ext cx="9020204" cy="5681686"/>
          </a:xfrm>
          <a:prstGeom prst="rect">
            <a:avLst/>
          </a:prstGeom>
          <a:solidFill>
            <a:schemeClr val="accent1">
              <a:lumMod val="60000"/>
              <a:lumOff val="40000"/>
              <a:alpha val="44000"/>
            </a:schemeClr>
          </a:solidFill>
          <a:ln w="158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414449" y="213756"/>
            <a:ext cx="7759338" cy="605641"/>
          </a:xfrm>
        </p:spPr>
        <p:txBody>
          <a:bodyPr>
            <a:normAutofit/>
          </a:bodyPr>
          <a:lstStyle/>
          <a:p>
            <a:pPr algn="ctr"/>
            <a:r>
              <a:rPr lang="ru-RU" sz="3000" b="1" dirty="0" smtClean="0">
                <a:ln w="9525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itchFamily="34" charset="0"/>
                <a:cs typeface="Arial" pitchFamily="34" charset="0"/>
              </a:rPr>
              <a:t>Выводы по работе</a:t>
            </a:r>
          </a:p>
        </p:txBody>
      </p:sp>
      <p:grpSp>
        <p:nvGrpSpPr>
          <p:cNvPr id="2" name="Группа 9"/>
          <p:cNvGrpSpPr/>
          <p:nvPr/>
        </p:nvGrpSpPr>
        <p:grpSpPr>
          <a:xfrm>
            <a:off x="142844" y="1214422"/>
            <a:ext cx="8797955" cy="744584"/>
            <a:chOff x="1415848" y="3732885"/>
            <a:chExt cx="3341075" cy="539861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1415848" y="3732885"/>
              <a:ext cx="3341075" cy="539861"/>
            </a:xfrm>
            <a:prstGeom prst="rect">
              <a:avLst/>
            </a:prstGeom>
            <a:gradFill flip="none" rotWithShape="1">
              <a:gsLst>
                <a:gs pos="0">
                  <a:srgbClr val="284150">
                    <a:alpha val="81000"/>
                  </a:srgbClr>
                </a:gs>
                <a:gs pos="54000">
                  <a:srgbClr val="325164">
                    <a:alpha val="80000"/>
                  </a:srgbClr>
                </a:gs>
                <a:gs pos="97000">
                  <a:srgbClr val="46718C">
                    <a:alpha val="80000"/>
                  </a:srgb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190500" dist="38100" dir="2700000" sx="102000" sy="102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 </a:t>
              </a:r>
              <a:endParaRPr lang="ru-RU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459529" y="3764430"/>
              <a:ext cx="3247327" cy="46862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72000" rIns="72000" rtlCol="0">
              <a:spAutoFit/>
            </a:bodyPr>
            <a:lstStyle/>
            <a:p>
              <a:pPr indent="360000" algn="just">
                <a:spcAft>
                  <a:spcPts val="1200"/>
                </a:spcAft>
              </a:pPr>
              <a:r>
                <a:rPr lang="ru-RU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Отношение к волку и его образ со временем менялись от уважения</a:t>
              </a:r>
              <a:br>
                <a:rPr lang="ru-RU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</a:br>
              <a:r>
                <a:rPr lang="ru-RU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и почитания до страха и ненависти</a:t>
              </a:r>
            </a:p>
          </p:txBody>
        </p:sp>
      </p:grpSp>
      <p:grpSp>
        <p:nvGrpSpPr>
          <p:cNvPr id="3" name="Группа 6"/>
          <p:cNvGrpSpPr/>
          <p:nvPr/>
        </p:nvGrpSpPr>
        <p:grpSpPr>
          <a:xfrm>
            <a:off x="8087628" y="215388"/>
            <a:ext cx="836725" cy="833430"/>
            <a:chOff x="4986560" y="1071546"/>
            <a:chExt cx="836725" cy="833430"/>
          </a:xfrm>
        </p:grpSpPr>
        <p:pic>
          <p:nvPicPr>
            <p:cNvPr id="13" name="Picture 2" descr="C:\Users\Денис\Desktop\ВОЛК\1103x9868-300x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4986560" y="1071546"/>
              <a:ext cx="836725" cy="833430"/>
            </a:xfrm>
            <a:prstGeom prst="rect">
              <a:avLst/>
            </a:prstGeom>
            <a:noFill/>
          </p:spPr>
        </p:pic>
        <p:sp>
          <p:nvSpPr>
            <p:cNvPr id="14" name="Прямоугольник 13"/>
            <p:cNvSpPr/>
            <p:nvPr/>
          </p:nvSpPr>
          <p:spPr>
            <a:xfrm>
              <a:off x="5201951" y="1083511"/>
              <a:ext cx="488284" cy="4001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fld id="{53909914-16E0-4920-8513-89F819006AEF}" type="slidenum">
                <a:rPr lang="ru-RU" sz="2000" b="1" cap="none" spc="0" smtClean="0">
                  <a:ln w="17780" cmpd="sng">
                    <a:solidFill>
                      <a:schemeClr val="tx1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</a:rPr>
                <a:pPr algn="ctr"/>
                <a:t>32</a:t>
              </a:fld>
              <a:endParaRPr lang="ru-RU" sz="2000" b="1" cap="none" spc="0" dirty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endParaRPr>
            </a:p>
          </p:txBody>
        </p:sp>
      </p:grpSp>
      <p:pic>
        <p:nvPicPr>
          <p:cNvPr id="10" name="Picture 16" descr="Картинки по запросу племена волков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7830" y="2138082"/>
            <a:ext cx="3859307" cy="4429808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1" name="Picture 4" descr="https://ds02.infourok.ru/uploads/ex/0caf/00026a26-bd81e8c3/img19.jpg"/>
          <p:cNvPicPr>
            <a:picLocks noChangeAspect="1" noChangeArrowheads="1"/>
          </p:cNvPicPr>
          <p:nvPr/>
        </p:nvPicPr>
        <p:blipFill>
          <a:blip r:embed="rId4"/>
          <a:srcRect l="51156" t="10081" r="6273" b="9728"/>
          <a:stretch>
            <a:fillRect/>
          </a:stretch>
        </p:blipFill>
        <p:spPr bwMode="auto">
          <a:xfrm>
            <a:off x="4814967" y="2138082"/>
            <a:ext cx="3851202" cy="4437529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5" name="Группа 9"/>
          <p:cNvGrpSpPr/>
          <p:nvPr/>
        </p:nvGrpSpPr>
        <p:grpSpPr>
          <a:xfrm>
            <a:off x="164375" y="2014369"/>
            <a:ext cx="8797955" cy="744584"/>
            <a:chOff x="1415848" y="3732885"/>
            <a:chExt cx="3341075" cy="539861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1415848" y="3732885"/>
              <a:ext cx="3341075" cy="539861"/>
            </a:xfrm>
            <a:prstGeom prst="rect">
              <a:avLst/>
            </a:prstGeom>
            <a:gradFill flip="none" rotWithShape="1">
              <a:gsLst>
                <a:gs pos="0">
                  <a:srgbClr val="284150">
                    <a:alpha val="81000"/>
                  </a:srgbClr>
                </a:gs>
                <a:gs pos="54000">
                  <a:srgbClr val="325164">
                    <a:alpha val="80000"/>
                  </a:srgbClr>
                </a:gs>
                <a:gs pos="97000">
                  <a:srgbClr val="46718C">
                    <a:alpha val="80000"/>
                  </a:srgb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190500" dist="38100" dir="2700000" sx="102000" sy="102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 </a:t>
              </a:r>
              <a:endParaRPr lang="ru-RU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459529" y="3764432"/>
              <a:ext cx="3274749" cy="46862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72000" rIns="72000" rtlCol="0">
              <a:spAutoFit/>
            </a:bodyPr>
            <a:lstStyle/>
            <a:p>
              <a:pPr indent="360000" algn="just">
                <a:spcAft>
                  <a:spcPts val="1200"/>
                </a:spcAft>
              </a:pPr>
              <a:r>
                <a:rPr lang="ru-RU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Современное отношение детей к образу волка разное. Большинство детей считает волка злым, жадным и глупым</a:t>
              </a:r>
            </a:p>
          </p:txBody>
        </p:sp>
      </p:grpSp>
      <p:pic>
        <p:nvPicPr>
          <p:cNvPr id="21505" name="Picture 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9527" y="3012142"/>
            <a:ext cx="3887320" cy="2915490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8" name="Picture 16" descr="ÐÐ°ÑÑÐ¸Ð½ÐºÐ¸ Ð¿Ð¾ Ð·Ð°Ð¿ÑÐ¾ÑÑ Ð·Ð»Ð¾Ð¹ ÑÐºÐ°Ð·Ð¾ÑÐ½ÑÐ¹ Ð²Ð¾Ð»Ðº"/>
          <p:cNvPicPr>
            <a:picLocks noChangeAspect="1" noChangeArrowheads="1"/>
          </p:cNvPicPr>
          <p:nvPr/>
        </p:nvPicPr>
        <p:blipFill>
          <a:blip r:embed="rId6"/>
          <a:srcRect l="7824" r="2713"/>
          <a:stretch>
            <a:fillRect/>
          </a:stretch>
        </p:blipFill>
        <p:spPr bwMode="auto">
          <a:xfrm>
            <a:off x="4894726" y="3043515"/>
            <a:ext cx="3890711" cy="2913532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9" name="Группа 9"/>
          <p:cNvGrpSpPr/>
          <p:nvPr/>
        </p:nvGrpSpPr>
        <p:grpSpPr>
          <a:xfrm>
            <a:off x="160774" y="2792204"/>
            <a:ext cx="8797955" cy="744584"/>
            <a:chOff x="1415848" y="3732885"/>
            <a:chExt cx="3341075" cy="539861"/>
          </a:xfrm>
        </p:grpSpPr>
        <p:sp>
          <p:nvSpPr>
            <p:cNvPr id="23" name="Прямоугольник 22"/>
            <p:cNvSpPr/>
            <p:nvPr/>
          </p:nvSpPr>
          <p:spPr>
            <a:xfrm>
              <a:off x="1415848" y="3732885"/>
              <a:ext cx="3341075" cy="539861"/>
            </a:xfrm>
            <a:prstGeom prst="rect">
              <a:avLst/>
            </a:prstGeom>
            <a:gradFill flip="none" rotWithShape="1">
              <a:gsLst>
                <a:gs pos="0">
                  <a:srgbClr val="284150">
                    <a:alpha val="81000"/>
                  </a:srgbClr>
                </a:gs>
                <a:gs pos="54000">
                  <a:srgbClr val="325164">
                    <a:alpha val="80000"/>
                  </a:srgbClr>
                </a:gs>
                <a:gs pos="97000">
                  <a:srgbClr val="46718C">
                    <a:alpha val="80000"/>
                  </a:srgb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190500" dist="38100" dir="2700000" sx="102000" sy="102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 </a:t>
              </a:r>
              <a:endParaRPr lang="ru-RU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1459529" y="3764430"/>
              <a:ext cx="3247327" cy="46862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72000" rIns="72000" rtlCol="0">
              <a:spAutoFit/>
            </a:bodyPr>
            <a:lstStyle/>
            <a:p>
              <a:pPr indent="360000" algn="just">
                <a:spcAft>
                  <a:spcPts val="1200"/>
                </a:spcAft>
              </a:pPr>
              <a:r>
                <a:rPr lang="ru-RU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Литературному образу волка приписывают  коварство и жестокость. </a:t>
              </a:r>
              <a:br>
                <a:rPr lang="ru-RU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</a:br>
              <a:r>
                <a:rPr lang="ru-RU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Волк показан глупым, жадным и злым. А может быть мудрым и благородным</a:t>
              </a:r>
            </a:p>
          </p:txBody>
        </p:sp>
      </p:grpSp>
      <p:pic>
        <p:nvPicPr>
          <p:cNvPr id="28" name="Picture 11" descr="C:\Users\Денис\Desktop\IMG_20180318_0001.jpg"/>
          <p:cNvPicPr>
            <a:picLocks noChangeAspect="1" noChangeArrowheads="1"/>
          </p:cNvPicPr>
          <p:nvPr/>
        </p:nvPicPr>
        <p:blipFill>
          <a:blip r:embed="rId7" cstate="print"/>
          <a:srcRect t="2139" b="2963"/>
          <a:stretch>
            <a:fillRect/>
          </a:stretch>
        </p:blipFill>
        <p:spPr bwMode="auto">
          <a:xfrm>
            <a:off x="480548" y="3657600"/>
            <a:ext cx="3889747" cy="2877671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814047" y="3657598"/>
            <a:ext cx="3913094" cy="2934821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72927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1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1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2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2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57121" y="1104900"/>
            <a:ext cx="9020204" cy="5681686"/>
          </a:xfrm>
          <a:prstGeom prst="rect">
            <a:avLst/>
          </a:prstGeom>
          <a:solidFill>
            <a:schemeClr val="accent1">
              <a:lumMod val="60000"/>
              <a:lumOff val="40000"/>
              <a:alpha val="44000"/>
            </a:schemeClr>
          </a:solidFill>
          <a:ln w="158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414449" y="213756"/>
            <a:ext cx="7759338" cy="605641"/>
          </a:xfrm>
        </p:spPr>
        <p:txBody>
          <a:bodyPr>
            <a:normAutofit/>
          </a:bodyPr>
          <a:lstStyle/>
          <a:p>
            <a:pPr algn="ctr"/>
            <a:r>
              <a:rPr lang="ru-RU" sz="3000" b="1" dirty="0" smtClean="0">
                <a:ln w="9525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itchFamily="34" charset="0"/>
                <a:cs typeface="Arial" pitchFamily="34" charset="0"/>
              </a:rPr>
              <a:t>Выводы по работе</a:t>
            </a:r>
          </a:p>
        </p:txBody>
      </p:sp>
      <p:grpSp>
        <p:nvGrpSpPr>
          <p:cNvPr id="2" name="Группа 9"/>
          <p:cNvGrpSpPr/>
          <p:nvPr/>
        </p:nvGrpSpPr>
        <p:grpSpPr>
          <a:xfrm>
            <a:off x="164375" y="1293223"/>
            <a:ext cx="8797955" cy="744584"/>
            <a:chOff x="1415848" y="3732885"/>
            <a:chExt cx="3341075" cy="539861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1415848" y="3732885"/>
              <a:ext cx="3341075" cy="539861"/>
            </a:xfrm>
            <a:prstGeom prst="rect">
              <a:avLst/>
            </a:prstGeom>
            <a:gradFill flip="none" rotWithShape="1">
              <a:gsLst>
                <a:gs pos="0">
                  <a:srgbClr val="284150">
                    <a:alpha val="81000"/>
                  </a:srgbClr>
                </a:gs>
                <a:gs pos="54000">
                  <a:srgbClr val="325164">
                    <a:alpha val="80000"/>
                  </a:srgbClr>
                </a:gs>
                <a:gs pos="97000">
                  <a:srgbClr val="46718C">
                    <a:alpha val="80000"/>
                  </a:srgb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190500" dist="38100" dir="2700000" sx="102000" sy="102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 </a:t>
              </a:r>
              <a:endParaRPr lang="ru-RU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459529" y="3764432"/>
              <a:ext cx="3242367" cy="46862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72000" rIns="72000" rtlCol="0">
              <a:spAutoFit/>
            </a:bodyPr>
            <a:lstStyle/>
            <a:p>
              <a:pPr indent="360000" algn="just">
                <a:spcAft>
                  <a:spcPts val="1200"/>
                </a:spcAft>
              </a:pPr>
              <a:r>
                <a:rPr lang="ru-RU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Привычки и характер литературного волка не совпадают с повадками волка в природе</a:t>
              </a:r>
            </a:p>
          </p:txBody>
        </p:sp>
      </p:grpSp>
      <p:grpSp>
        <p:nvGrpSpPr>
          <p:cNvPr id="3" name="Группа 6"/>
          <p:cNvGrpSpPr/>
          <p:nvPr/>
        </p:nvGrpSpPr>
        <p:grpSpPr>
          <a:xfrm>
            <a:off x="8087628" y="215388"/>
            <a:ext cx="836725" cy="833430"/>
            <a:chOff x="4986560" y="1071546"/>
            <a:chExt cx="836725" cy="833430"/>
          </a:xfrm>
        </p:grpSpPr>
        <p:pic>
          <p:nvPicPr>
            <p:cNvPr id="13" name="Picture 2" descr="C:\Users\Денис\Desktop\ВОЛК\1103x9868-300x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4986560" y="1071546"/>
              <a:ext cx="836725" cy="833430"/>
            </a:xfrm>
            <a:prstGeom prst="rect">
              <a:avLst/>
            </a:prstGeom>
            <a:noFill/>
          </p:spPr>
        </p:pic>
        <p:sp>
          <p:nvSpPr>
            <p:cNvPr id="14" name="Прямоугольник 13"/>
            <p:cNvSpPr/>
            <p:nvPr/>
          </p:nvSpPr>
          <p:spPr>
            <a:xfrm>
              <a:off x="5201951" y="1083511"/>
              <a:ext cx="488284" cy="4001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fld id="{53909914-16E0-4920-8513-89F819006AEF}" type="slidenum">
                <a:rPr lang="ru-RU" sz="2000" b="1" cap="none" spc="0" smtClean="0">
                  <a:ln w="17780" cmpd="sng">
                    <a:solidFill>
                      <a:schemeClr val="tx1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</a:rPr>
                <a:pPr algn="ctr"/>
                <a:t>33</a:t>
              </a:fld>
              <a:endParaRPr lang="ru-RU" sz="2000" b="1" cap="none" spc="0" dirty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endParaRPr>
            </a:p>
          </p:txBody>
        </p:sp>
      </p:grpSp>
      <p:sp>
        <p:nvSpPr>
          <p:cNvPr id="20488" name="AutoShape 8" descr="ÐÐ°ÑÑÐ¸Ð½ÐºÐ¸ Ð¿Ð¾ Ð·Ð°Ð¿ÑÐ¾ÑÑ Ð·Ð»Ð¾Ð¹ ÑÐºÐ°Ð·Ð¾ÑÐ½ÑÐ¹ Ð²Ð¾Ð»Ðº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1" name="Picture 16"/>
          <p:cNvPicPr>
            <a:picLocks noChangeAspect="1" noChangeArrowheads="1"/>
          </p:cNvPicPr>
          <p:nvPr/>
        </p:nvPicPr>
        <p:blipFill>
          <a:blip r:embed="rId3" cstate="print"/>
          <a:srcRect l="7624" r="10494"/>
          <a:stretch>
            <a:fillRect/>
          </a:stretch>
        </p:blipFill>
        <p:spPr bwMode="auto">
          <a:xfrm>
            <a:off x="284484" y="2378891"/>
            <a:ext cx="4209143" cy="3084287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497" name="Picture 1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19624" y="2391456"/>
            <a:ext cx="4263119" cy="3055755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4" name="Группа 9"/>
          <p:cNvGrpSpPr/>
          <p:nvPr/>
        </p:nvGrpSpPr>
        <p:grpSpPr>
          <a:xfrm>
            <a:off x="156756" y="2094376"/>
            <a:ext cx="8797955" cy="988457"/>
            <a:chOff x="1425769" y="3764433"/>
            <a:chExt cx="3341075" cy="716682"/>
          </a:xfrm>
        </p:grpSpPr>
        <p:sp>
          <p:nvSpPr>
            <p:cNvPr id="24" name="Прямоугольник 23"/>
            <p:cNvSpPr/>
            <p:nvPr/>
          </p:nvSpPr>
          <p:spPr>
            <a:xfrm>
              <a:off x="1425769" y="3772482"/>
              <a:ext cx="3341075" cy="708633"/>
            </a:xfrm>
            <a:prstGeom prst="rect">
              <a:avLst/>
            </a:prstGeom>
            <a:gradFill flip="none" rotWithShape="1">
              <a:gsLst>
                <a:gs pos="0">
                  <a:srgbClr val="284150">
                    <a:alpha val="81000"/>
                  </a:srgbClr>
                </a:gs>
                <a:gs pos="54000">
                  <a:srgbClr val="325164">
                    <a:alpha val="80000"/>
                  </a:srgbClr>
                </a:gs>
                <a:gs pos="97000">
                  <a:srgbClr val="46718C">
                    <a:alpha val="80000"/>
                  </a:srgb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190500" dist="38100" dir="2700000" sx="102000" sy="102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 </a:t>
              </a:r>
              <a:endParaRPr lang="ru-RU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465454" y="3764433"/>
              <a:ext cx="3268824" cy="66946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72000" rIns="72000" rtlCol="0">
              <a:spAutoFit/>
            </a:bodyPr>
            <a:lstStyle/>
            <a:p>
              <a:pPr indent="360000" algn="just">
                <a:spcAft>
                  <a:spcPts val="1200"/>
                </a:spcAft>
              </a:pPr>
              <a:r>
                <a:rPr lang="ru-RU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Предположение, что образ волка в литературе всегда был  отрицательным и совпадает с его реальным характером и повадками,</a:t>
              </a:r>
              <a:br>
                <a:rPr lang="ru-RU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</a:br>
              <a:r>
                <a:rPr lang="ru-RU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не подтвердилось</a:t>
              </a:r>
            </a:p>
          </p:txBody>
        </p:sp>
      </p:grpSp>
      <p:pic>
        <p:nvPicPr>
          <p:cNvPr id="20498" name="Picture 18"/>
          <p:cNvPicPr>
            <a:picLocks noChangeAspect="1" noChangeArrowheads="1"/>
          </p:cNvPicPr>
          <p:nvPr/>
        </p:nvPicPr>
        <p:blipFill>
          <a:blip r:embed="rId5"/>
          <a:srcRect l="12008" t="18372" r="17550" b="10011"/>
          <a:stretch>
            <a:fillRect/>
          </a:stretch>
        </p:blipFill>
        <p:spPr bwMode="auto">
          <a:xfrm>
            <a:off x="274320" y="3291839"/>
            <a:ext cx="4206240" cy="3102801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7" name="Picture 1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20258" y="3291477"/>
            <a:ext cx="4223295" cy="3103483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23" name="Группа 9"/>
          <p:cNvGrpSpPr/>
          <p:nvPr/>
        </p:nvGrpSpPr>
        <p:grpSpPr>
          <a:xfrm>
            <a:off x="106985" y="3124675"/>
            <a:ext cx="8858312" cy="707733"/>
            <a:chOff x="1407671" y="3764432"/>
            <a:chExt cx="3363996" cy="513142"/>
          </a:xfrm>
        </p:grpSpPr>
        <p:sp>
          <p:nvSpPr>
            <p:cNvPr id="26" name="Прямоугольник 25"/>
            <p:cNvSpPr/>
            <p:nvPr/>
          </p:nvSpPr>
          <p:spPr>
            <a:xfrm>
              <a:off x="1407671" y="3772481"/>
              <a:ext cx="3363996" cy="505093"/>
            </a:xfrm>
            <a:prstGeom prst="rect">
              <a:avLst/>
            </a:prstGeom>
            <a:gradFill flip="none" rotWithShape="1">
              <a:gsLst>
                <a:gs pos="0">
                  <a:srgbClr val="284150">
                    <a:alpha val="81000"/>
                  </a:srgbClr>
                </a:gs>
                <a:gs pos="54000">
                  <a:srgbClr val="325164">
                    <a:alpha val="80000"/>
                  </a:srgbClr>
                </a:gs>
                <a:gs pos="97000">
                  <a:srgbClr val="46718C">
                    <a:alpha val="80000"/>
                  </a:srgb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190500" dist="38100" dir="2700000" sx="102000" sy="102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 </a:t>
              </a:r>
              <a:endParaRPr lang="ru-RU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437757" y="3764432"/>
              <a:ext cx="3308785" cy="46862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72000" rIns="72000" rtlCol="0">
              <a:spAutoFit/>
            </a:bodyPr>
            <a:lstStyle/>
            <a:p>
              <a:pPr indent="360000" algn="just">
                <a:spcAft>
                  <a:spcPts val="1200"/>
                </a:spcAft>
              </a:pPr>
              <a:r>
                <a:rPr lang="ru-RU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Изменить отрицательное мнение о волке можно, если прикоснуться</a:t>
              </a:r>
              <a:br>
                <a:rPr lang="ru-RU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</a:br>
              <a:r>
                <a:rPr lang="ru-RU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к народному творчеству и научной литературе</a:t>
              </a:r>
              <a:endParaRPr lang="ru-RU" dirty="0" smtClean="0"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31" name="Picture 2" descr="C:\Users\Денис\Desktop\ВОЛК\волк10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13509" y="3896573"/>
            <a:ext cx="3984170" cy="2740516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9" name="Picture 4" descr="Картинки по запросу волчья стая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481136" y="3918883"/>
            <a:ext cx="4338232" cy="2704012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72927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204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0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1000"/>
                                        <p:tgtEl>
                                          <p:spTgt spid="204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57121" y="1104900"/>
            <a:ext cx="9020204" cy="5681686"/>
          </a:xfrm>
          <a:prstGeom prst="rect">
            <a:avLst/>
          </a:prstGeom>
          <a:solidFill>
            <a:schemeClr val="accent1">
              <a:lumMod val="60000"/>
              <a:lumOff val="40000"/>
              <a:alpha val="44000"/>
            </a:schemeClr>
          </a:solidFill>
          <a:ln w="158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414449" y="213756"/>
            <a:ext cx="7759338" cy="605641"/>
          </a:xfrm>
          <a:noFill/>
        </p:spPr>
        <p:txBody>
          <a:bodyPr>
            <a:normAutofit fontScale="90000"/>
          </a:bodyPr>
          <a:lstStyle/>
          <a:p>
            <a:pPr algn="ctr"/>
            <a:r>
              <a:rPr lang="ru-RU" sz="3000" b="1" dirty="0" smtClean="0">
                <a:ln w="9525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itchFamily="34" charset="0"/>
                <a:cs typeface="Arial" pitchFamily="34" charset="0"/>
              </a:rPr>
              <a:t>Викторина «Мне не страшен серый волк»</a:t>
            </a:r>
          </a:p>
        </p:txBody>
      </p:sp>
      <p:grpSp>
        <p:nvGrpSpPr>
          <p:cNvPr id="3" name="Группа 6"/>
          <p:cNvGrpSpPr/>
          <p:nvPr/>
        </p:nvGrpSpPr>
        <p:grpSpPr>
          <a:xfrm>
            <a:off x="8087628" y="215388"/>
            <a:ext cx="836725" cy="833430"/>
            <a:chOff x="4986560" y="1071546"/>
            <a:chExt cx="836725" cy="833430"/>
          </a:xfrm>
        </p:grpSpPr>
        <p:pic>
          <p:nvPicPr>
            <p:cNvPr id="13" name="Picture 2" descr="C:\Users\Денис\Desktop\ВОЛК\1103x9868-300x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4986560" y="1071546"/>
              <a:ext cx="836725" cy="833430"/>
            </a:xfrm>
            <a:prstGeom prst="rect">
              <a:avLst/>
            </a:prstGeom>
            <a:noFill/>
          </p:spPr>
        </p:pic>
        <p:sp>
          <p:nvSpPr>
            <p:cNvPr id="14" name="Прямоугольник 13"/>
            <p:cNvSpPr/>
            <p:nvPr/>
          </p:nvSpPr>
          <p:spPr>
            <a:xfrm>
              <a:off x="5201951" y="1083511"/>
              <a:ext cx="488284" cy="4001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fld id="{53909914-16E0-4920-8513-89F819006AEF}" type="slidenum">
                <a:rPr lang="ru-RU" sz="2000" b="1" cap="none" spc="0" smtClean="0">
                  <a:ln w="17780" cmpd="sng">
                    <a:solidFill>
                      <a:schemeClr val="tx1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</a:rPr>
                <a:pPr algn="ctr"/>
                <a:t>34</a:t>
              </a:fld>
              <a:endParaRPr lang="ru-RU" sz="2000" b="1" cap="none" spc="0" dirty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endParaRPr>
            </a:p>
          </p:txBody>
        </p:sp>
      </p:grpSp>
      <p:pic>
        <p:nvPicPr>
          <p:cNvPr id="65540" name="Picture 4" descr="C:\Users\Денис\Desktop\ВОЛК\викторина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1321" y="4151864"/>
            <a:ext cx="3120130" cy="2340000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5541" name="Picture 5" descr="C:\Users\Денис\Desktop\ВОЛК\викторина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0510" y="1256523"/>
            <a:ext cx="3120130" cy="2340000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5542" name="Picture 6" descr="C:\Users\Денис\Desktop\ВОЛК\викторина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52556" y="1258443"/>
            <a:ext cx="3120130" cy="2340000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5543" name="Picture 7" descr="C:\Users\Денис\Desktop\ВОЛК\викторина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78682" y="4177990"/>
            <a:ext cx="3120130" cy="2340000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22" name="Группа 21"/>
          <p:cNvGrpSpPr/>
          <p:nvPr/>
        </p:nvGrpSpPr>
        <p:grpSpPr>
          <a:xfrm>
            <a:off x="3425131" y="2675965"/>
            <a:ext cx="2424340" cy="2447366"/>
            <a:chOff x="3425131" y="2675965"/>
            <a:chExt cx="2424340" cy="2447366"/>
          </a:xfrm>
        </p:grpSpPr>
        <p:pic>
          <p:nvPicPr>
            <p:cNvPr id="18" name="Picture 8" descr="Картинки по запросу папирус png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3425131" y="2675965"/>
              <a:ext cx="2424340" cy="2447366"/>
            </a:xfrm>
            <a:prstGeom prst="rect">
              <a:avLst/>
            </a:prstGeom>
            <a:noFill/>
          </p:spPr>
        </p:pic>
        <p:sp>
          <p:nvSpPr>
            <p:cNvPr id="20" name="Прямоугольник 19"/>
            <p:cNvSpPr/>
            <p:nvPr/>
          </p:nvSpPr>
          <p:spPr>
            <a:xfrm>
              <a:off x="3676164" y="3257497"/>
              <a:ext cx="1969771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1600" b="1" dirty="0" smtClean="0">
                  <a:solidFill>
                    <a:srgbClr val="000036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Отгадай загадки</a:t>
              </a:r>
            </a:p>
            <a:p>
              <a:pPr algn="ctr"/>
              <a:r>
                <a:rPr lang="ru-RU" sz="1600" b="1" dirty="0" smtClean="0">
                  <a:solidFill>
                    <a:srgbClr val="000036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Собери пословицу</a:t>
              </a:r>
            </a:p>
            <a:p>
              <a:pPr algn="ctr"/>
              <a:r>
                <a:rPr lang="ru-RU" sz="1600" b="1" dirty="0" smtClean="0">
                  <a:solidFill>
                    <a:srgbClr val="000036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Ответь на вопросы</a:t>
              </a:r>
            </a:p>
            <a:p>
              <a:pPr algn="ctr"/>
              <a:r>
                <a:rPr lang="ru-RU" sz="1600" b="1" dirty="0" smtClean="0">
                  <a:solidFill>
                    <a:srgbClr val="000036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Разгадай кроссворд</a:t>
              </a:r>
            </a:p>
            <a:p>
              <a:pPr algn="ctr"/>
              <a:r>
                <a:rPr lang="ru-RU" sz="1600" b="1" dirty="0" smtClean="0">
                  <a:solidFill>
                    <a:srgbClr val="000036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Допой песенку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72927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5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5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5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5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156754" y="239882"/>
            <a:ext cx="8017033" cy="605641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ln w="9525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itchFamily="34" charset="0"/>
                <a:cs typeface="Arial" pitchFamily="34" charset="0"/>
              </a:rPr>
              <a:t>Исследовательский проект</a:t>
            </a:r>
            <a:br>
              <a:rPr lang="ru-RU" sz="2400" b="1" dirty="0" smtClean="0">
                <a:ln w="9525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600" b="1" dirty="0" smtClean="0">
                <a:ln w="9525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itchFamily="34" charset="0"/>
                <a:cs typeface="Arial" pitchFamily="34" charset="0"/>
              </a:rPr>
              <a:t>«Образ волка в детской литературе»</a:t>
            </a:r>
          </a:p>
        </p:txBody>
      </p:sp>
      <p:grpSp>
        <p:nvGrpSpPr>
          <p:cNvPr id="2" name="Группа 6"/>
          <p:cNvGrpSpPr/>
          <p:nvPr/>
        </p:nvGrpSpPr>
        <p:grpSpPr>
          <a:xfrm>
            <a:off x="8087628" y="215388"/>
            <a:ext cx="836725" cy="833430"/>
            <a:chOff x="4986560" y="1071546"/>
            <a:chExt cx="836725" cy="833430"/>
          </a:xfrm>
        </p:grpSpPr>
        <p:pic>
          <p:nvPicPr>
            <p:cNvPr id="13" name="Picture 2" descr="C:\Users\Денис\Desktop\ВОЛК\1103x9868-300x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4986560" y="1071546"/>
              <a:ext cx="836725" cy="833430"/>
            </a:xfrm>
            <a:prstGeom prst="rect">
              <a:avLst/>
            </a:prstGeom>
            <a:noFill/>
          </p:spPr>
        </p:pic>
        <p:sp>
          <p:nvSpPr>
            <p:cNvPr id="14" name="Прямоугольник 13"/>
            <p:cNvSpPr/>
            <p:nvPr/>
          </p:nvSpPr>
          <p:spPr>
            <a:xfrm>
              <a:off x="5201951" y="1083511"/>
              <a:ext cx="488284" cy="4001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fld id="{53909914-16E0-4920-8513-89F819006AEF}" type="slidenum">
                <a:rPr lang="ru-RU" sz="2000" b="1" cap="none" spc="0" smtClean="0">
                  <a:ln w="17780" cmpd="sng">
                    <a:solidFill>
                      <a:schemeClr val="tx1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</a:rPr>
                <a:pPr algn="ctr"/>
                <a:t>35</a:t>
              </a:fld>
              <a:endParaRPr lang="ru-RU" sz="2000" b="1" cap="none" spc="0" dirty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endParaRPr>
            </a:p>
          </p:txBody>
        </p:sp>
      </p:grpSp>
      <p:pic>
        <p:nvPicPr>
          <p:cNvPr id="10" name="Picture 2" descr="C:\Users\Денис\Desktop\Айпад аолки\IMG_6009.JPG"/>
          <p:cNvPicPr>
            <a:picLocks noChangeAspect="1" noChangeArrowheads="1"/>
          </p:cNvPicPr>
          <p:nvPr/>
        </p:nvPicPr>
        <p:blipFill>
          <a:blip r:embed="rId3"/>
          <a:srcRect t="2125" b="14431"/>
          <a:stretch>
            <a:fillRect/>
          </a:stretch>
        </p:blipFill>
        <p:spPr bwMode="auto">
          <a:xfrm>
            <a:off x="177800" y="1176495"/>
            <a:ext cx="8788400" cy="550008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sp>
        <p:nvSpPr>
          <p:cNvPr id="12" name="TextBox 11"/>
          <p:cNvSpPr txBox="1"/>
          <p:nvPr/>
        </p:nvSpPr>
        <p:spPr>
          <a:xfrm>
            <a:off x="1694841" y="5093654"/>
            <a:ext cx="57543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СПАСИБО</a:t>
            </a:r>
          </a:p>
          <a:p>
            <a:pPr algn="ctr"/>
            <a:r>
              <a:rPr lang="ru-RU" sz="3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ЗА ВНИМАНИЕ!</a:t>
            </a:r>
            <a:endParaRPr lang="ru-RU" sz="3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2927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57121" y="1104900"/>
            <a:ext cx="9020204" cy="5681686"/>
          </a:xfrm>
          <a:prstGeom prst="rect">
            <a:avLst/>
          </a:prstGeom>
          <a:solidFill>
            <a:schemeClr val="accent1">
              <a:lumMod val="60000"/>
              <a:lumOff val="40000"/>
              <a:alpha val="44000"/>
            </a:schemeClr>
          </a:solidFill>
          <a:ln w="158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grpSp>
        <p:nvGrpSpPr>
          <p:cNvPr id="45" name="Группа 44"/>
          <p:cNvGrpSpPr/>
          <p:nvPr/>
        </p:nvGrpSpPr>
        <p:grpSpPr>
          <a:xfrm>
            <a:off x="222069" y="1266828"/>
            <a:ext cx="2825930" cy="2562524"/>
            <a:chOff x="222069" y="1266828"/>
            <a:chExt cx="2825930" cy="2562524"/>
          </a:xfrm>
        </p:grpSpPr>
        <p:pic>
          <p:nvPicPr>
            <p:cNvPr id="1027" name="Picture 3" descr="C:\Users\Денис\Desktop\25290.jpg"/>
            <p:cNvPicPr preferRelativeResize="0"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37108" y="1266828"/>
              <a:ext cx="2786621" cy="216737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ffectLst>
              <a:outerShdw blurRad="50800" dist="127000" dir="2700000" algn="tl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39" name="Группа 38"/>
            <p:cNvGrpSpPr/>
            <p:nvPr/>
          </p:nvGrpSpPr>
          <p:grpSpPr>
            <a:xfrm>
              <a:off x="222069" y="3486903"/>
              <a:ext cx="2825930" cy="342449"/>
              <a:chOff x="403497" y="4786837"/>
              <a:chExt cx="4636862" cy="432001"/>
            </a:xfrm>
          </p:grpSpPr>
          <p:sp>
            <p:nvSpPr>
              <p:cNvPr id="40" name="Прямоугольник 39"/>
              <p:cNvSpPr/>
              <p:nvPr/>
            </p:nvSpPr>
            <p:spPr>
              <a:xfrm>
                <a:off x="428895" y="4786837"/>
                <a:ext cx="4611464" cy="432001"/>
              </a:xfrm>
              <a:prstGeom prst="rect">
                <a:avLst/>
              </a:prstGeom>
              <a:solidFill>
                <a:schemeClr val="bg1">
                  <a:lumMod val="95000"/>
                  <a:alpha val="63000"/>
                </a:schemeClr>
              </a:solidFill>
              <a:ln w="25400" cap="flat" cmpd="sng" algn="ctr">
                <a:noFill/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0" tIns="108000" rIns="0" bIns="108000" rtlCol="0" anchor="ctr" anchorCtr="0"/>
              <a:lstStyle/>
              <a:p>
                <a:pPr algn="ctr" defTabSz="964039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b="1" kern="0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1" name="TextBox 40"/>
              <p:cNvSpPr txBox="1"/>
              <p:nvPr/>
            </p:nvSpPr>
            <p:spPr>
              <a:xfrm>
                <a:off x="403497" y="4801311"/>
                <a:ext cx="45466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dirty="0" smtClean="0">
                    <a:solidFill>
                      <a:srgbClr val="000066"/>
                    </a:solidFill>
                    <a:latin typeface="Arial" pitchFamily="34" charset="0"/>
                    <a:cs typeface="Arial" pitchFamily="34" charset="0"/>
                  </a:rPr>
                  <a:t>«Три поросенка»</a:t>
                </a:r>
              </a:p>
            </p:txBody>
          </p:sp>
        </p:grpSp>
      </p:grpSp>
      <p:grpSp>
        <p:nvGrpSpPr>
          <p:cNvPr id="6" name="Группа 6"/>
          <p:cNvGrpSpPr/>
          <p:nvPr/>
        </p:nvGrpSpPr>
        <p:grpSpPr>
          <a:xfrm>
            <a:off x="8087628" y="215388"/>
            <a:ext cx="836725" cy="833430"/>
            <a:chOff x="4986560" y="1071546"/>
            <a:chExt cx="836725" cy="833430"/>
          </a:xfrm>
        </p:grpSpPr>
        <p:pic>
          <p:nvPicPr>
            <p:cNvPr id="21" name="Picture 2" descr="C:\Users\Денис\Desktop\ВОЛК\1103x9868-300x300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4986560" y="1071546"/>
              <a:ext cx="836725" cy="833430"/>
            </a:xfrm>
            <a:prstGeom prst="rect">
              <a:avLst/>
            </a:prstGeom>
            <a:noFill/>
          </p:spPr>
        </p:pic>
        <p:sp>
          <p:nvSpPr>
            <p:cNvPr id="22" name="Прямоугольник 21"/>
            <p:cNvSpPr/>
            <p:nvPr/>
          </p:nvSpPr>
          <p:spPr>
            <a:xfrm>
              <a:off x="5228077" y="1096574"/>
              <a:ext cx="376397" cy="4001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fld id="{53909914-16E0-4920-8513-89F819006AEF}" type="slidenum">
                <a:rPr lang="ru-RU" sz="2000" b="1" cap="none" spc="0" smtClean="0">
                  <a:ln w="17780" cmpd="sng">
                    <a:solidFill>
                      <a:schemeClr val="tx1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</a:rPr>
                <a:pPr algn="ctr"/>
                <a:t>4</a:t>
              </a:fld>
              <a:endParaRPr lang="ru-RU" sz="2000" b="1" cap="none" spc="0" dirty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endParaRPr>
            </a:p>
          </p:txBody>
        </p:sp>
      </p:grpSp>
      <p:grpSp>
        <p:nvGrpSpPr>
          <p:cNvPr id="49" name="Группа 48"/>
          <p:cNvGrpSpPr/>
          <p:nvPr/>
        </p:nvGrpSpPr>
        <p:grpSpPr>
          <a:xfrm>
            <a:off x="6146619" y="4093026"/>
            <a:ext cx="2826000" cy="2544830"/>
            <a:chOff x="6146619" y="4093026"/>
            <a:chExt cx="2826000" cy="2544830"/>
          </a:xfrm>
        </p:grpSpPr>
        <p:pic>
          <p:nvPicPr>
            <p:cNvPr id="1034" name="Picture 10" descr="https://i.ytimg.com/vi/mTXRPRCJV_k/hqdefault.jpg"/>
            <p:cNvPicPr preferRelativeResize="0">
              <a:picLocks noChangeAspect="1" noChangeArrowheads="1"/>
            </p:cNvPicPr>
            <p:nvPr/>
          </p:nvPicPr>
          <p:blipFill>
            <a:blip r:embed="rId4"/>
            <a:srcRect l="2249" r="4932"/>
            <a:stretch>
              <a:fillRect/>
            </a:stretch>
          </p:blipFill>
          <p:spPr bwMode="auto">
            <a:xfrm>
              <a:off x="6163225" y="4093026"/>
              <a:ext cx="2786621" cy="216737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ffectLst>
              <a:outerShdw blurRad="50800" dist="127000" dir="2700000" algn="tl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32" name="Группа 31"/>
            <p:cNvGrpSpPr/>
            <p:nvPr/>
          </p:nvGrpSpPr>
          <p:grpSpPr>
            <a:xfrm>
              <a:off x="6146619" y="6292370"/>
              <a:ext cx="2826000" cy="345486"/>
              <a:chOff x="403497" y="4783000"/>
              <a:chExt cx="4572000" cy="435828"/>
            </a:xfrm>
          </p:grpSpPr>
          <p:sp>
            <p:nvSpPr>
              <p:cNvPr id="30" name="Прямоугольник 29"/>
              <p:cNvSpPr/>
              <p:nvPr/>
            </p:nvSpPr>
            <p:spPr>
              <a:xfrm>
                <a:off x="428897" y="4786828"/>
                <a:ext cx="4546600" cy="432000"/>
              </a:xfrm>
              <a:prstGeom prst="rect">
                <a:avLst/>
              </a:prstGeom>
              <a:solidFill>
                <a:schemeClr val="bg1">
                  <a:lumMod val="95000"/>
                  <a:alpha val="63000"/>
                </a:schemeClr>
              </a:solidFill>
              <a:ln w="25400" cap="flat" cmpd="sng" algn="ctr">
                <a:noFill/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0" tIns="108000" rIns="0" bIns="108000" rtlCol="0" anchor="ctr" anchorCtr="0"/>
              <a:lstStyle/>
              <a:p>
                <a:pPr algn="ctr" defTabSz="964039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b="1" kern="0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403497" y="4783000"/>
                <a:ext cx="4546600" cy="3693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dirty="0" smtClean="0">
                    <a:solidFill>
                      <a:srgbClr val="000066"/>
                    </a:solidFill>
                    <a:latin typeface="Arial" pitchFamily="34" charset="0"/>
                    <a:cs typeface="Arial" pitchFamily="34" charset="0"/>
                  </a:rPr>
                  <a:t>м/</a:t>
                </a:r>
                <a:r>
                  <a:rPr lang="ru-RU" sz="1400" b="1" dirty="0" err="1" smtClean="0">
                    <a:solidFill>
                      <a:srgbClr val="000066"/>
                    </a:solidFill>
                    <a:latin typeface="Arial" pitchFamily="34" charset="0"/>
                    <a:cs typeface="Arial" pitchFamily="34" charset="0"/>
                  </a:rPr>
                  <a:t>ф</a:t>
                </a:r>
                <a:r>
                  <a:rPr lang="ru-RU" sz="1400" b="1" dirty="0" smtClean="0">
                    <a:solidFill>
                      <a:srgbClr val="000066"/>
                    </a:solidFill>
                    <a:latin typeface="Arial" pitchFamily="34" charset="0"/>
                    <a:cs typeface="Arial" pitchFamily="34" charset="0"/>
                  </a:rPr>
                  <a:t> «Ну, погоди!»</a:t>
                </a:r>
              </a:p>
            </p:txBody>
          </p:sp>
        </p:grpSp>
      </p:grpSp>
      <p:grpSp>
        <p:nvGrpSpPr>
          <p:cNvPr id="48" name="Группа 47"/>
          <p:cNvGrpSpPr/>
          <p:nvPr/>
        </p:nvGrpSpPr>
        <p:grpSpPr>
          <a:xfrm>
            <a:off x="3158944" y="4093026"/>
            <a:ext cx="2826000" cy="2559347"/>
            <a:chOff x="3158944" y="4093026"/>
            <a:chExt cx="2826000" cy="2559347"/>
          </a:xfrm>
        </p:grpSpPr>
        <p:pic>
          <p:nvPicPr>
            <p:cNvPr id="26" name="Picture 4" descr="Похожее изображение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174927" y="4093026"/>
              <a:ext cx="2778197" cy="21600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ffectLst>
              <a:outerShdw blurRad="50800" dist="127000" dir="2700000" algn="tl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33" name="Группа 32"/>
            <p:cNvGrpSpPr/>
            <p:nvPr/>
          </p:nvGrpSpPr>
          <p:grpSpPr>
            <a:xfrm>
              <a:off x="3158944" y="6296264"/>
              <a:ext cx="2826000" cy="356109"/>
              <a:chOff x="403497" y="4786828"/>
              <a:chExt cx="4572000" cy="432000"/>
            </a:xfrm>
          </p:grpSpPr>
          <p:sp>
            <p:nvSpPr>
              <p:cNvPr id="34" name="Прямоугольник 33"/>
              <p:cNvSpPr/>
              <p:nvPr/>
            </p:nvSpPr>
            <p:spPr>
              <a:xfrm>
                <a:off x="428897" y="4786828"/>
                <a:ext cx="4546600" cy="432000"/>
              </a:xfrm>
              <a:prstGeom prst="rect">
                <a:avLst/>
              </a:prstGeom>
              <a:solidFill>
                <a:schemeClr val="bg1">
                  <a:lumMod val="95000"/>
                  <a:alpha val="63000"/>
                </a:schemeClr>
              </a:solidFill>
              <a:ln w="25400" cap="flat" cmpd="sng" algn="ctr">
                <a:noFill/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0" tIns="108000" rIns="0" bIns="108000" rtlCol="0" anchor="ctr" anchorCtr="0"/>
              <a:lstStyle/>
              <a:p>
                <a:pPr algn="ctr" defTabSz="964039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b="1" kern="0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" name="TextBox 34"/>
              <p:cNvSpPr txBox="1"/>
              <p:nvPr/>
            </p:nvSpPr>
            <p:spPr>
              <a:xfrm>
                <a:off x="403497" y="4817324"/>
                <a:ext cx="4546600" cy="3693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dirty="0" smtClean="0">
                    <a:solidFill>
                      <a:srgbClr val="000066"/>
                    </a:solidFill>
                    <a:latin typeface="Arial" pitchFamily="34" charset="0"/>
                    <a:cs typeface="Arial" pitchFamily="34" charset="0"/>
                  </a:rPr>
                  <a:t>«Лисичка-сестричка и волк»</a:t>
                </a:r>
              </a:p>
            </p:txBody>
          </p:sp>
        </p:grpSp>
      </p:grpSp>
      <p:grpSp>
        <p:nvGrpSpPr>
          <p:cNvPr id="46" name="Группа 45"/>
          <p:cNvGrpSpPr/>
          <p:nvPr/>
        </p:nvGrpSpPr>
        <p:grpSpPr>
          <a:xfrm>
            <a:off x="3229246" y="1266828"/>
            <a:ext cx="5692503" cy="2569772"/>
            <a:chOff x="3229246" y="1266828"/>
            <a:chExt cx="5692503" cy="2569772"/>
          </a:xfrm>
        </p:grpSpPr>
        <p:pic>
          <p:nvPicPr>
            <p:cNvPr id="1039" name="Picture 15" descr="Картинки по запросу волк фильм-сказка мама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260837" y="1266828"/>
              <a:ext cx="5646056" cy="218319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ffectLst>
              <a:outerShdw blurRad="50800" dist="127000" dir="2700000" algn="tl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36" name="Группа 35"/>
            <p:cNvGrpSpPr/>
            <p:nvPr/>
          </p:nvGrpSpPr>
          <p:grpSpPr>
            <a:xfrm>
              <a:off x="3229246" y="3494151"/>
              <a:ext cx="5692503" cy="342449"/>
              <a:chOff x="403497" y="4786828"/>
              <a:chExt cx="4572000" cy="432000"/>
            </a:xfrm>
          </p:grpSpPr>
          <p:sp>
            <p:nvSpPr>
              <p:cNvPr id="37" name="Прямоугольник 36"/>
              <p:cNvSpPr/>
              <p:nvPr/>
            </p:nvSpPr>
            <p:spPr>
              <a:xfrm>
                <a:off x="428897" y="4786828"/>
                <a:ext cx="4546600" cy="432000"/>
              </a:xfrm>
              <a:prstGeom prst="rect">
                <a:avLst/>
              </a:prstGeom>
              <a:solidFill>
                <a:schemeClr val="bg1">
                  <a:lumMod val="95000"/>
                  <a:alpha val="63000"/>
                </a:schemeClr>
              </a:solidFill>
              <a:ln w="25400" cap="flat" cmpd="sng" algn="ctr">
                <a:noFill/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0" tIns="108000" rIns="0" bIns="108000" rtlCol="0" anchor="ctr" anchorCtr="0"/>
              <a:lstStyle/>
              <a:p>
                <a:pPr algn="ctr" defTabSz="964039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b="1" kern="0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8" name="TextBox 37"/>
              <p:cNvSpPr txBox="1"/>
              <p:nvPr/>
            </p:nvSpPr>
            <p:spPr>
              <a:xfrm>
                <a:off x="403497" y="4801311"/>
                <a:ext cx="45466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dirty="0" smtClean="0">
                    <a:solidFill>
                      <a:srgbClr val="000066"/>
                    </a:solidFill>
                    <a:latin typeface="Arial" pitchFamily="34" charset="0"/>
                    <a:cs typeface="Arial" pitchFamily="34" charset="0"/>
                  </a:rPr>
                  <a:t>фильм-сказка «Мама»</a:t>
                </a:r>
              </a:p>
            </p:txBody>
          </p:sp>
        </p:grpSp>
      </p:grpSp>
      <p:grpSp>
        <p:nvGrpSpPr>
          <p:cNvPr id="47" name="Группа 46"/>
          <p:cNvGrpSpPr/>
          <p:nvPr/>
        </p:nvGrpSpPr>
        <p:grpSpPr>
          <a:xfrm>
            <a:off x="176257" y="4093026"/>
            <a:ext cx="2826000" cy="2544831"/>
            <a:chOff x="176257" y="4093026"/>
            <a:chExt cx="2826000" cy="2544831"/>
          </a:xfrm>
        </p:grpSpPr>
        <p:pic>
          <p:nvPicPr>
            <p:cNvPr id="1028" name="Picture 4" descr="C:\Users\Денис\Desktop\littlered-09.jpg"/>
            <p:cNvPicPr preferRelativeResize="0">
              <a:picLocks noChangeAspect="1" noChangeArrowheads="1"/>
            </p:cNvPicPr>
            <p:nvPr/>
          </p:nvPicPr>
          <p:blipFill>
            <a:blip r:embed="rId7"/>
            <a:srcRect b="14821"/>
            <a:stretch>
              <a:fillRect/>
            </a:stretch>
          </p:blipFill>
          <p:spPr bwMode="auto">
            <a:xfrm>
              <a:off x="194153" y="4093026"/>
              <a:ext cx="2786621" cy="216737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ffectLst>
              <a:outerShdw blurRad="50800" dist="127000" dir="2700000" algn="tl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42" name="Группа 41"/>
            <p:cNvGrpSpPr/>
            <p:nvPr/>
          </p:nvGrpSpPr>
          <p:grpSpPr>
            <a:xfrm>
              <a:off x="176257" y="6295408"/>
              <a:ext cx="2826000" cy="342449"/>
              <a:chOff x="403497" y="4786828"/>
              <a:chExt cx="4572000" cy="432000"/>
            </a:xfrm>
          </p:grpSpPr>
          <p:sp>
            <p:nvSpPr>
              <p:cNvPr id="43" name="Прямоугольник 42"/>
              <p:cNvSpPr/>
              <p:nvPr/>
            </p:nvSpPr>
            <p:spPr>
              <a:xfrm>
                <a:off x="428897" y="4786828"/>
                <a:ext cx="4546600" cy="432000"/>
              </a:xfrm>
              <a:prstGeom prst="rect">
                <a:avLst/>
              </a:prstGeom>
              <a:solidFill>
                <a:schemeClr val="bg1">
                  <a:lumMod val="95000"/>
                  <a:alpha val="63000"/>
                </a:schemeClr>
              </a:solidFill>
              <a:ln w="25400" cap="flat" cmpd="sng" algn="ctr">
                <a:noFill/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0" tIns="108000" rIns="0" bIns="108000" rtlCol="0" anchor="ctr" anchorCtr="0"/>
              <a:lstStyle/>
              <a:p>
                <a:pPr algn="ctr" defTabSz="964039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b="1" kern="0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403497" y="4801311"/>
                <a:ext cx="45466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dirty="0" smtClean="0">
                    <a:solidFill>
                      <a:srgbClr val="000066"/>
                    </a:solidFill>
                    <a:latin typeface="Arial" pitchFamily="34" charset="0"/>
                    <a:cs typeface="Arial" pitchFamily="34" charset="0"/>
                  </a:rPr>
                  <a:t>«Красная Шапочка»</a:t>
                </a:r>
              </a:p>
            </p:txBody>
          </p:sp>
        </p:grp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4449" y="3573667"/>
            <a:ext cx="7759338" cy="605641"/>
          </a:xfrm>
        </p:spPr>
        <p:txBody>
          <a:bodyPr>
            <a:normAutofit/>
          </a:bodyPr>
          <a:lstStyle/>
          <a:p>
            <a:pPr algn="ctr"/>
            <a:r>
              <a:rPr lang="ru-RU" sz="3000" b="1" dirty="0" smtClean="0">
                <a:ln w="9525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itchFamily="34" charset="0"/>
                <a:cs typeface="Arial" pitchFamily="34" charset="0"/>
              </a:rPr>
              <a:t>«Какой волк: злой или добрый?»</a:t>
            </a:r>
          </a:p>
        </p:txBody>
      </p:sp>
      <p:pic>
        <p:nvPicPr>
          <p:cNvPr id="51" name="Picture 18" descr="Картинки по запросу волк в природе"/>
          <p:cNvPicPr preferRelativeResize="0"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889028" y="4231205"/>
            <a:ext cx="3707210" cy="2340000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43" name="Picture 19" descr="Картинки по запросу волк"/>
          <p:cNvPicPr preferRelativeResize="0">
            <a:picLocks noChangeAspect="1" noChangeArrowheads="1"/>
          </p:cNvPicPr>
          <p:nvPr/>
        </p:nvPicPr>
        <p:blipFill>
          <a:blip r:embed="rId9"/>
          <a:srcRect b="7556"/>
          <a:stretch>
            <a:fillRect/>
          </a:stretch>
        </p:blipFill>
        <p:spPr bwMode="auto">
          <a:xfrm flipH="1">
            <a:off x="590398" y="4211917"/>
            <a:ext cx="3713580" cy="2340000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0" cstate="print"/>
          <a:srcRect t="5627" r="8750" b="586"/>
          <a:stretch>
            <a:fillRect/>
          </a:stretch>
        </p:blipFill>
        <p:spPr bwMode="auto">
          <a:xfrm>
            <a:off x="1974850" y="404051"/>
            <a:ext cx="4711700" cy="3227192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10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64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2.22222E-6 L 0.00156 -0.48935 " pathEditMode="relative" rAng="0" ptsTypes="AA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" y="-24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0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/>
      <p:bldP spid="2" grpId="2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57121" y="1104900"/>
            <a:ext cx="9020204" cy="5681686"/>
          </a:xfrm>
          <a:prstGeom prst="rect">
            <a:avLst/>
          </a:prstGeom>
          <a:solidFill>
            <a:schemeClr val="accent1">
              <a:lumMod val="60000"/>
              <a:lumOff val="40000"/>
              <a:alpha val="44000"/>
            </a:schemeClr>
          </a:solidFill>
          <a:ln w="158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14449" y="213756"/>
            <a:ext cx="7759338" cy="605641"/>
          </a:xfrm>
        </p:spPr>
        <p:txBody>
          <a:bodyPr>
            <a:normAutofit/>
          </a:bodyPr>
          <a:lstStyle/>
          <a:p>
            <a:pPr algn="ctr"/>
            <a:r>
              <a:rPr lang="ru-RU" sz="3000" b="1" dirty="0" smtClean="0">
                <a:ln w="9525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itchFamily="34" charset="0"/>
                <a:cs typeface="Arial" pitchFamily="34" charset="0"/>
              </a:rPr>
              <a:t>Волк в природе</a:t>
            </a:r>
          </a:p>
        </p:txBody>
      </p:sp>
      <p:grpSp>
        <p:nvGrpSpPr>
          <p:cNvPr id="8" name="Группа 6"/>
          <p:cNvGrpSpPr/>
          <p:nvPr/>
        </p:nvGrpSpPr>
        <p:grpSpPr>
          <a:xfrm>
            <a:off x="8087628" y="215388"/>
            <a:ext cx="836725" cy="833430"/>
            <a:chOff x="4986560" y="1071546"/>
            <a:chExt cx="836725" cy="833430"/>
          </a:xfrm>
        </p:grpSpPr>
        <p:pic>
          <p:nvPicPr>
            <p:cNvPr id="9" name="Picture 2" descr="C:\Users\Денис\Desktop\ВОЛК\1103x9868-300x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4986560" y="1071546"/>
              <a:ext cx="836725" cy="833430"/>
            </a:xfrm>
            <a:prstGeom prst="rect">
              <a:avLst/>
            </a:prstGeom>
            <a:noFill/>
          </p:spPr>
        </p:pic>
        <p:sp>
          <p:nvSpPr>
            <p:cNvPr id="10" name="Прямоугольник 9"/>
            <p:cNvSpPr/>
            <p:nvPr/>
          </p:nvSpPr>
          <p:spPr>
            <a:xfrm>
              <a:off x="5201951" y="1083511"/>
              <a:ext cx="488284" cy="4001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fld id="{53909914-16E0-4920-8513-89F819006AEF}" type="slidenum">
                <a:rPr lang="ru-RU" sz="2000" b="1" cap="none" spc="0" smtClean="0">
                  <a:ln w="17780" cmpd="sng">
                    <a:solidFill>
                      <a:schemeClr val="tx1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</a:rPr>
                <a:pPr algn="ctr"/>
                <a:t>5</a:t>
              </a:fld>
              <a:endParaRPr lang="ru-RU" sz="2000" b="1" cap="none" spc="0" dirty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endParaRPr>
            </a:p>
          </p:txBody>
        </p:sp>
      </p:grp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495548" y="1342892"/>
            <a:ext cx="3832840" cy="5099526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4"/>
          <a:srcRect l="3120" r="40258"/>
          <a:stretch>
            <a:fillRect/>
          </a:stretch>
        </p:blipFill>
        <p:spPr bwMode="auto">
          <a:xfrm>
            <a:off x="4823936" y="1342892"/>
            <a:ext cx="3824515" cy="5096786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57121" y="1104900"/>
            <a:ext cx="9020204" cy="5681686"/>
          </a:xfrm>
          <a:prstGeom prst="rect">
            <a:avLst/>
          </a:prstGeom>
          <a:solidFill>
            <a:schemeClr val="accent1">
              <a:lumMod val="60000"/>
              <a:lumOff val="40000"/>
              <a:alpha val="44000"/>
            </a:schemeClr>
          </a:solidFill>
          <a:ln w="158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30724" name="Picture 4" descr="Похожее изображение"/>
          <p:cNvPicPr>
            <a:picLocks noChangeAspect="1" noChangeArrowheads="1"/>
          </p:cNvPicPr>
          <p:nvPr/>
        </p:nvPicPr>
        <p:blipFill>
          <a:blip r:embed="rId2"/>
          <a:srcRect t="1950" b="3631"/>
          <a:stretch>
            <a:fillRect/>
          </a:stretch>
        </p:blipFill>
        <p:spPr bwMode="auto">
          <a:xfrm>
            <a:off x="4830720" y="1200628"/>
            <a:ext cx="3829186" cy="2433917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14449" y="213756"/>
            <a:ext cx="7759338" cy="605641"/>
          </a:xfrm>
        </p:spPr>
        <p:txBody>
          <a:bodyPr>
            <a:normAutofit/>
          </a:bodyPr>
          <a:lstStyle/>
          <a:p>
            <a:pPr algn="ctr"/>
            <a:r>
              <a:rPr lang="ru-RU" sz="3000" b="1" dirty="0" smtClean="0">
                <a:ln w="9525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itchFamily="34" charset="0"/>
                <a:cs typeface="Arial" pitchFamily="34" charset="0"/>
              </a:rPr>
              <a:t>Волк в природе</a:t>
            </a:r>
          </a:p>
        </p:txBody>
      </p:sp>
      <p:grpSp>
        <p:nvGrpSpPr>
          <p:cNvPr id="2" name="Группа 6"/>
          <p:cNvGrpSpPr/>
          <p:nvPr/>
        </p:nvGrpSpPr>
        <p:grpSpPr>
          <a:xfrm>
            <a:off x="8087628" y="215388"/>
            <a:ext cx="836725" cy="833430"/>
            <a:chOff x="4986560" y="1071546"/>
            <a:chExt cx="836725" cy="833430"/>
          </a:xfrm>
        </p:grpSpPr>
        <p:pic>
          <p:nvPicPr>
            <p:cNvPr id="9" name="Picture 2" descr="C:\Users\Денис\Desktop\ВОЛК\1103x9868-300x300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4986560" y="1071546"/>
              <a:ext cx="836725" cy="833430"/>
            </a:xfrm>
            <a:prstGeom prst="rect">
              <a:avLst/>
            </a:prstGeom>
            <a:noFill/>
          </p:spPr>
        </p:pic>
        <p:sp>
          <p:nvSpPr>
            <p:cNvPr id="10" name="Прямоугольник 9"/>
            <p:cNvSpPr/>
            <p:nvPr/>
          </p:nvSpPr>
          <p:spPr>
            <a:xfrm>
              <a:off x="5201951" y="1083511"/>
              <a:ext cx="488284" cy="4001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fld id="{53909914-16E0-4920-8513-89F819006AEF}" type="slidenum">
                <a:rPr lang="ru-RU" sz="2000" b="1" cap="none" spc="0" smtClean="0">
                  <a:ln w="17780" cmpd="sng">
                    <a:solidFill>
                      <a:schemeClr val="tx1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</a:rPr>
                <a:pPr algn="ctr"/>
                <a:t>6</a:t>
              </a:fld>
              <a:endParaRPr lang="ru-RU" sz="2000" b="1" cap="none" spc="0" dirty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endParaRPr>
            </a:p>
          </p:txBody>
        </p:sp>
      </p:grpSp>
      <p:pic>
        <p:nvPicPr>
          <p:cNvPr id="39" name="Picture 32" descr="https://ss.metronews.ru/userfiles/materials/93/936554/858x540.jpg"/>
          <p:cNvPicPr>
            <a:picLocks noChangeAspect="1" noChangeArrowheads="1"/>
          </p:cNvPicPr>
          <p:nvPr/>
        </p:nvPicPr>
        <p:blipFill>
          <a:blip r:embed="rId4">
            <a:lum contrast="10000"/>
          </a:blip>
          <a:srcRect t="7650"/>
          <a:stretch>
            <a:fillRect/>
          </a:stretch>
        </p:blipFill>
        <p:spPr bwMode="auto">
          <a:xfrm>
            <a:off x="4842492" y="3745281"/>
            <a:ext cx="3850369" cy="2394857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0" name="Picture 36" descr="http://animalworld.com.ua/images/2015/August/Eco/Ohtn/Ohtn-3.jpg"/>
          <p:cNvPicPr>
            <a:picLocks noChangeAspect="1" noChangeArrowheads="1"/>
          </p:cNvPicPr>
          <p:nvPr/>
        </p:nvPicPr>
        <p:blipFill>
          <a:blip r:embed="rId5"/>
          <a:srcRect l="5524" r="8095"/>
          <a:stretch>
            <a:fillRect/>
          </a:stretch>
        </p:blipFill>
        <p:spPr bwMode="auto">
          <a:xfrm>
            <a:off x="511972" y="3749039"/>
            <a:ext cx="3865553" cy="2405602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1" name="Picture 2" descr="http://www.teleport2001.ru/files/teleport/images/olen.jpg"/>
          <p:cNvPicPr>
            <a:picLocks noChangeAspect="1" noChangeArrowheads="1"/>
          </p:cNvPicPr>
          <p:nvPr/>
        </p:nvPicPr>
        <p:blipFill>
          <a:blip r:embed="rId6"/>
          <a:srcRect r="3691"/>
          <a:stretch>
            <a:fillRect/>
          </a:stretch>
        </p:blipFill>
        <p:spPr bwMode="auto">
          <a:xfrm>
            <a:off x="511974" y="1200628"/>
            <a:ext cx="3831770" cy="2381859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7" name="Прямоугольник 16"/>
          <p:cNvSpPr/>
          <p:nvPr/>
        </p:nvSpPr>
        <p:spPr>
          <a:xfrm>
            <a:off x="4825358" y="6238410"/>
            <a:ext cx="3915230" cy="432000"/>
          </a:xfrm>
          <a:prstGeom prst="rect">
            <a:avLst/>
          </a:prstGeom>
          <a:gradFill>
            <a:gsLst>
              <a:gs pos="0">
                <a:srgbClr val="0097CC">
                  <a:alpha val="89804"/>
                </a:srgbClr>
              </a:gs>
              <a:gs pos="52000">
                <a:srgbClr val="087B96">
                  <a:alpha val="89804"/>
                </a:srgbClr>
              </a:gs>
              <a:gs pos="100000">
                <a:srgbClr val="005A9E"/>
              </a:gs>
            </a:gsLst>
            <a:lin ang="5400000" scaled="1"/>
          </a:gra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108000" rIns="0" bIns="108000" rtlCol="0" anchor="ctr" anchorCtr="0"/>
          <a:lstStyle/>
          <a:p>
            <a:pPr algn="ctr" defTabSz="964039" fontAlgn="base">
              <a:spcBef>
                <a:spcPct val="0"/>
              </a:spcBef>
              <a:spcAft>
                <a:spcPct val="0"/>
              </a:spcAft>
              <a:defRPr/>
            </a:pPr>
            <a:endParaRPr lang="ru-RU" b="1" kern="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825358" y="6251110"/>
            <a:ext cx="39286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«Волки чуют, где овцы ночуют»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9887" y="6242892"/>
            <a:ext cx="3915230" cy="432000"/>
          </a:xfrm>
          <a:prstGeom prst="rect">
            <a:avLst/>
          </a:prstGeom>
          <a:gradFill>
            <a:gsLst>
              <a:gs pos="0">
                <a:srgbClr val="0097CC">
                  <a:alpha val="89804"/>
                </a:srgbClr>
              </a:gs>
              <a:gs pos="52000">
                <a:srgbClr val="087B96">
                  <a:alpha val="89804"/>
                </a:srgbClr>
              </a:gs>
              <a:gs pos="100000">
                <a:srgbClr val="005A9E"/>
              </a:gs>
            </a:gsLst>
            <a:lin ang="5400000" scaled="1"/>
          </a:gra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108000" rIns="0" bIns="108000" rtlCol="0" anchor="ctr" anchorCtr="0"/>
          <a:lstStyle/>
          <a:p>
            <a:pPr algn="ctr" defTabSz="964039" fontAlgn="base">
              <a:spcBef>
                <a:spcPct val="0"/>
              </a:spcBef>
              <a:spcAft>
                <a:spcPct val="0"/>
              </a:spcAft>
              <a:defRPr/>
            </a:pPr>
            <a:endParaRPr lang="ru-RU" b="1" kern="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99887" y="6255592"/>
            <a:ext cx="39286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«Волка ноги кормят»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7" grpId="0" animBg="1"/>
      <p:bldP spid="18" grpId="0"/>
      <p:bldP spid="19" grpId="0" animBg="1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57121" y="1104900"/>
            <a:ext cx="9020204" cy="5681686"/>
          </a:xfrm>
          <a:prstGeom prst="rect">
            <a:avLst/>
          </a:prstGeom>
          <a:solidFill>
            <a:schemeClr val="accent1">
              <a:lumMod val="60000"/>
              <a:lumOff val="40000"/>
              <a:alpha val="44000"/>
            </a:schemeClr>
          </a:solidFill>
          <a:ln w="158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14449" y="213756"/>
            <a:ext cx="7759338" cy="605641"/>
          </a:xfrm>
        </p:spPr>
        <p:txBody>
          <a:bodyPr>
            <a:normAutofit/>
          </a:bodyPr>
          <a:lstStyle/>
          <a:p>
            <a:pPr algn="ctr"/>
            <a:r>
              <a:rPr lang="ru-RU" sz="3000" b="1" dirty="0" smtClean="0">
                <a:ln w="9525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itchFamily="34" charset="0"/>
                <a:cs typeface="Arial" pitchFamily="34" charset="0"/>
              </a:rPr>
              <a:t>Волк в природе</a:t>
            </a:r>
          </a:p>
        </p:txBody>
      </p:sp>
      <p:grpSp>
        <p:nvGrpSpPr>
          <p:cNvPr id="2" name="Группа 6"/>
          <p:cNvGrpSpPr/>
          <p:nvPr/>
        </p:nvGrpSpPr>
        <p:grpSpPr>
          <a:xfrm>
            <a:off x="8087628" y="215388"/>
            <a:ext cx="836725" cy="833430"/>
            <a:chOff x="4986560" y="1071546"/>
            <a:chExt cx="836725" cy="833430"/>
          </a:xfrm>
        </p:grpSpPr>
        <p:pic>
          <p:nvPicPr>
            <p:cNvPr id="9" name="Picture 2" descr="C:\Users\Денис\Desktop\ВОЛК\1103x9868-300x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4986560" y="1071546"/>
              <a:ext cx="836725" cy="833430"/>
            </a:xfrm>
            <a:prstGeom prst="rect">
              <a:avLst/>
            </a:prstGeom>
            <a:noFill/>
          </p:spPr>
        </p:pic>
        <p:sp>
          <p:nvSpPr>
            <p:cNvPr id="10" name="Прямоугольник 9"/>
            <p:cNvSpPr/>
            <p:nvPr/>
          </p:nvSpPr>
          <p:spPr>
            <a:xfrm>
              <a:off x="5201951" y="1083511"/>
              <a:ext cx="488284" cy="4001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fld id="{53909914-16E0-4920-8513-89F819006AEF}" type="slidenum">
                <a:rPr lang="ru-RU" sz="2000" b="1" cap="none" spc="0" smtClean="0">
                  <a:ln w="17780" cmpd="sng">
                    <a:solidFill>
                      <a:schemeClr val="tx1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</a:rPr>
                <a:pPr algn="ctr"/>
                <a:t>7</a:t>
              </a:fld>
              <a:endParaRPr lang="ru-RU" sz="2000" b="1" cap="none" spc="0" dirty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endParaRPr>
            </a:p>
          </p:txBody>
        </p:sp>
      </p:grpSp>
      <p:pic>
        <p:nvPicPr>
          <p:cNvPr id="63492" name="Picture 4" descr="Картинки по запросу волк и лиса вмест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6651" y="2164983"/>
            <a:ext cx="4180724" cy="3132000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3496" name="Picture 8" descr="Картинки по запросу волк нападает на лису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27576" y="2169465"/>
            <a:ext cx="4176000" cy="3132000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3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6" name="Picture 6" descr="Картинки по запросу книг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4175" y="1150623"/>
            <a:ext cx="5124450" cy="5715000"/>
          </a:xfrm>
          <a:prstGeom prst="rect">
            <a:avLst/>
          </a:prstGeom>
          <a:noFill/>
        </p:spPr>
      </p:pic>
      <p:sp>
        <p:nvSpPr>
          <p:cNvPr id="56" name="TextBox 55"/>
          <p:cNvSpPr txBox="1"/>
          <p:nvPr/>
        </p:nvSpPr>
        <p:spPr>
          <a:xfrm>
            <a:off x="3182960" y="1818050"/>
            <a:ext cx="3073400" cy="3970318"/>
          </a:xfrm>
          <a:prstGeom prst="rect">
            <a:avLst/>
          </a:prstGeom>
          <a:noFill/>
          <a:scene3d>
            <a:camera prst="perspectiveContrastingLeftFacing" fov="3600000">
              <a:rot lat="623785" lon="2636332" rev="2142000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Легенды</a:t>
            </a:r>
          </a:p>
          <a:p>
            <a:r>
              <a:rPr lang="ru-RU" sz="3600" b="1" dirty="0" smtClean="0"/>
              <a:t>Мифы</a:t>
            </a:r>
          </a:p>
          <a:p>
            <a:r>
              <a:rPr lang="ru-RU" sz="3600" b="1" dirty="0" smtClean="0"/>
              <a:t>Пословицы</a:t>
            </a:r>
          </a:p>
          <a:p>
            <a:r>
              <a:rPr lang="ru-RU" sz="3600" b="1" dirty="0" smtClean="0"/>
              <a:t>Загадки</a:t>
            </a:r>
          </a:p>
          <a:p>
            <a:r>
              <a:rPr lang="ru-RU" sz="3600" b="1" dirty="0" smtClean="0"/>
              <a:t>Игры</a:t>
            </a:r>
          </a:p>
          <a:p>
            <a:r>
              <a:rPr lang="ru-RU" sz="3600" b="1" dirty="0" smtClean="0"/>
              <a:t>Сказки</a:t>
            </a:r>
          </a:p>
          <a:p>
            <a:r>
              <a:rPr lang="ru-RU" sz="3600" b="1" dirty="0" smtClean="0"/>
              <a:t>Басни</a:t>
            </a:r>
            <a:endParaRPr lang="ru-RU" sz="2400" dirty="0"/>
          </a:p>
        </p:txBody>
      </p:sp>
      <p:sp>
        <p:nvSpPr>
          <p:cNvPr id="52" name="Заголовок 1"/>
          <p:cNvSpPr>
            <a:spLocks noGrp="1"/>
          </p:cNvSpPr>
          <p:nvPr>
            <p:ph type="title"/>
          </p:nvPr>
        </p:nvSpPr>
        <p:spPr>
          <a:xfrm>
            <a:off x="414449" y="213756"/>
            <a:ext cx="7759338" cy="605641"/>
          </a:xfrm>
        </p:spPr>
        <p:txBody>
          <a:bodyPr>
            <a:normAutofit/>
          </a:bodyPr>
          <a:lstStyle/>
          <a:p>
            <a:pPr algn="ctr"/>
            <a:r>
              <a:rPr lang="ru-RU" sz="3000" b="1" dirty="0" smtClean="0">
                <a:ln w="9525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itchFamily="34" charset="0"/>
                <a:cs typeface="Arial" pitchFamily="34" charset="0"/>
              </a:rPr>
              <a:t>Жанры литературы для исследования</a:t>
            </a:r>
          </a:p>
        </p:txBody>
      </p:sp>
      <p:pic>
        <p:nvPicPr>
          <p:cNvPr id="55300" name="Picture 4" descr="Картинки по запросу ученый волк прозрачный фон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213501"/>
            <a:ext cx="3114452" cy="2344738"/>
          </a:xfrm>
          <a:prstGeom prst="rect">
            <a:avLst/>
          </a:prstGeom>
          <a:noFill/>
        </p:spPr>
      </p:pic>
      <p:grpSp>
        <p:nvGrpSpPr>
          <p:cNvPr id="12" name="Группа 6"/>
          <p:cNvGrpSpPr/>
          <p:nvPr/>
        </p:nvGrpSpPr>
        <p:grpSpPr>
          <a:xfrm>
            <a:off x="8087628" y="215388"/>
            <a:ext cx="836725" cy="833430"/>
            <a:chOff x="4986560" y="1071546"/>
            <a:chExt cx="836725" cy="833430"/>
          </a:xfrm>
        </p:grpSpPr>
        <p:pic>
          <p:nvPicPr>
            <p:cNvPr id="13" name="Picture 2" descr="C:\Users\Денис\Desktop\ВОЛК\1103x9868-300x300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H="1">
              <a:off x="4986560" y="1071546"/>
              <a:ext cx="836725" cy="833430"/>
            </a:xfrm>
            <a:prstGeom prst="rect">
              <a:avLst/>
            </a:prstGeom>
            <a:noFill/>
          </p:spPr>
        </p:pic>
        <p:sp>
          <p:nvSpPr>
            <p:cNvPr id="14" name="Прямоугольник 13"/>
            <p:cNvSpPr/>
            <p:nvPr/>
          </p:nvSpPr>
          <p:spPr>
            <a:xfrm>
              <a:off x="5154657" y="1096574"/>
              <a:ext cx="548640" cy="4001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fld id="{53909914-16E0-4920-8513-89F819006AEF}" type="slidenum">
                <a:rPr lang="ru-RU" sz="2000" b="1" cap="none" spc="0" smtClean="0">
                  <a:ln w="17780" cmpd="sng">
                    <a:solidFill>
                      <a:schemeClr val="tx1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</a:rPr>
                <a:pPr algn="ctr"/>
                <a:t>8</a:t>
              </a:fld>
              <a:endParaRPr lang="ru-RU" sz="2000" b="1" cap="none" spc="0" dirty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2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2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2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14449" y="213756"/>
            <a:ext cx="7759338" cy="605641"/>
          </a:xfrm>
        </p:spPr>
        <p:txBody>
          <a:bodyPr>
            <a:normAutofit/>
          </a:bodyPr>
          <a:lstStyle/>
          <a:p>
            <a:pPr algn="ctr"/>
            <a:r>
              <a:rPr lang="ru-RU" sz="3000" b="1" dirty="0" smtClean="0">
                <a:ln w="9525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itchFamily="34" charset="0"/>
                <a:cs typeface="Arial" pitchFamily="34" charset="0"/>
              </a:rPr>
              <a:t>Тотемное животное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7121" y="1104900"/>
            <a:ext cx="9020204" cy="5681686"/>
          </a:xfrm>
          <a:prstGeom prst="rect">
            <a:avLst/>
          </a:prstGeom>
          <a:solidFill>
            <a:schemeClr val="accent1">
              <a:lumMod val="60000"/>
              <a:lumOff val="40000"/>
              <a:alpha val="44000"/>
            </a:schemeClr>
          </a:solidFill>
          <a:ln w="158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grpSp>
        <p:nvGrpSpPr>
          <p:cNvPr id="8" name="Группа 6"/>
          <p:cNvGrpSpPr/>
          <p:nvPr/>
        </p:nvGrpSpPr>
        <p:grpSpPr>
          <a:xfrm>
            <a:off x="8087628" y="215388"/>
            <a:ext cx="836725" cy="833430"/>
            <a:chOff x="4986560" y="1071546"/>
            <a:chExt cx="836725" cy="833430"/>
          </a:xfrm>
        </p:grpSpPr>
        <p:pic>
          <p:nvPicPr>
            <p:cNvPr id="9" name="Picture 2" descr="C:\Users\Денис\Desktop\ВОЛК\1103x9868-300x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4986560" y="1071546"/>
              <a:ext cx="836725" cy="833430"/>
            </a:xfrm>
            <a:prstGeom prst="rect">
              <a:avLst/>
            </a:prstGeom>
            <a:noFill/>
          </p:spPr>
        </p:pic>
        <p:sp>
          <p:nvSpPr>
            <p:cNvPr id="10" name="Прямоугольник 9"/>
            <p:cNvSpPr/>
            <p:nvPr/>
          </p:nvSpPr>
          <p:spPr>
            <a:xfrm>
              <a:off x="5154657" y="1096574"/>
              <a:ext cx="548640" cy="4001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fld id="{53909914-16E0-4920-8513-89F819006AEF}" type="slidenum">
                <a:rPr lang="ru-RU" sz="2000" b="1" cap="none" spc="0" smtClean="0">
                  <a:ln w="17780" cmpd="sng">
                    <a:solidFill>
                      <a:schemeClr val="tx1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</a:rPr>
                <a:pPr algn="ctr"/>
                <a:t>9</a:t>
              </a:fld>
              <a:endParaRPr lang="ru-RU" sz="2000" b="1" cap="none" spc="0" dirty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endParaRPr>
            </a:p>
          </p:txBody>
        </p:sp>
      </p:grpSp>
      <p:sp>
        <p:nvSpPr>
          <p:cNvPr id="32770" name="AutoShape 2" descr="Картинки по запросу племена волков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2" name="AutoShape 4" descr="Картинки по запросу племена волков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2782" name="Picture 14" descr="Картинки по запросу племена волков"/>
          <p:cNvPicPr>
            <a:picLocks noChangeAspect="1" noChangeArrowheads="1"/>
          </p:cNvPicPr>
          <p:nvPr/>
        </p:nvPicPr>
        <p:blipFill>
          <a:blip r:embed="rId3"/>
          <a:srcRect b="8740"/>
          <a:stretch>
            <a:fillRect/>
          </a:stretch>
        </p:blipFill>
        <p:spPr bwMode="auto">
          <a:xfrm>
            <a:off x="6110650" y="3119718"/>
            <a:ext cx="2804750" cy="3469341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2792" name="Picture 24" descr="девушка и волк,волк,девушка индеец,фото, обои, картинки, изображения,...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97009" y="3269985"/>
            <a:ext cx="2568736" cy="1924315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2798" name="Picture 30" descr="https://pics.livejournal.com/anna_minsk/pic/000e7h36/s320x24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9813" y="1294560"/>
            <a:ext cx="2950695" cy="3924571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25" name="Группа 24"/>
          <p:cNvGrpSpPr/>
          <p:nvPr/>
        </p:nvGrpSpPr>
        <p:grpSpPr>
          <a:xfrm>
            <a:off x="236974" y="5325145"/>
            <a:ext cx="3293626" cy="1113758"/>
            <a:chOff x="251522" y="3626847"/>
            <a:chExt cx="2738344" cy="848030"/>
          </a:xfrm>
        </p:grpSpPr>
        <p:sp>
          <p:nvSpPr>
            <p:cNvPr id="26" name="Прямоугольник 25"/>
            <p:cNvSpPr/>
            <p:nvPr/>
          </p:nvSpPr>
          <p:spPr>
            <a:xfrm>
              <a:off x="251522" y="3630830"/>
              <a:ext cx="2738344" cy="844047"/>
            </a:xfrm>
            <a:prstGeom prst="rect">
              <a:avLst/>
            </a:prstGeom>
            <a:gradFill>
              <a:gsLst>
                <a:gs pos="0">
                  <a:srgbClr val="284150">
                    <a:alpha val="80000"/>
                  </a:srgbClr>
                </a:gs>
                <a:gs pos="54000">
                  <a:srgbClr val="325164">
                    <a:alpha val="80000"/>
                  </a:srgbClr>
                </a:gs>
                <a:gs pos="97000">
                  <a:srgbClr val="46718C">
                    <a:alpha val="80000"/>
                  </a:srgbClr>
                </a:gs>
              </a:gsLst>
              <a:lin ang="16200000" scaled="1"/>
            </a:gradFill>
            <a:ln>
              <a:noFill/>
            </a:ln>
            <a:effectLst>
              <a:outerShdw blurRad="190500" dist="38100" dir="2700000" sx="102000" sy="102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endParaRPr lang="ru-RU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266600" y="3626847"/>
              <a:ext cx="2712626" cy="78103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 defTabSz="886828" fontAlgn="base">
                <a:spcBef>
                  <a:spcPct val="0"/>
                </a:spcBef>
                <a:defRPr/>
              </a:pPr>
              <a:r>
                <a:rPr lang="ru-RU" sz="16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Тотем боевого племени древних славян – лютичей (волколаков),</a:t>
              </a:r>
              <a:br>
                <a:rPr lang="ru-RU" sz="16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</a:br>
              <a:r>
                <a:rPr lang="ru-RU" sz="16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которых за поклонения волку</a:t>
              </a:r>
              <a:br>
                <a:rPr lang="ru-RU" sz="16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</a:br>
              <a:r>
                <a:rPr lang="ru-RU" sz="16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считали «детьми Волка»  </a:t>
              </a:r>
              <a:endParaRPr lang="ru-RU" sz="16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28" name="Группа 27"/>
          <p:cNvGrpSpPr/>
          <p:nvPr/>
        </p:nvGrpSpPr>
        <p:grpSpPr>
          <a:xfrm>
            <a:off x="3490041" y="1334727"/>
            <a:ext cx="5511115" cy="1694223"/>
            <a:chOff x="251522" y="3626850"/>
            <a:chExt cx="2791429" cy="1852173"/>
          </a:xfrm>
        </p:grpSpPr>
        <p:sp>
          <p:nvSpPr>
            <p:cNvPr id="29" name="Прямоугольник 28"/>
            <p:cNvSpPr/>
            <p:nvPr/>
          </p:nvSpPr>
          <p:spPr>
            <a:xfrm>
              <a:off x="251522" y="3630832"/>
              <a:ext cx="2791429" cy="1848191"/>
            </a:xfrm>
            <a:prstGeom prst="rect">
              <a:avLst/>
            </a:prstGeom>
            <a:gradFill>
              <a:gsLst>
                <a:gs pos="0">
                  <a:srgbClr val="284150">
                    <a:alpha val="80000"/>
                  </a:srgbClr>
                </a:gs>
                <a:gs pos="54000">
                  <a:srgbClr val="325164">
                    <a:alpha val="80000"/>
                  </a:srgbClr>
                </a:gs>
                <a:gs pos="97000">
                  <a:srgbClr val="46718C">
                    <a:alpha val="80000"/>
                  </a:srgbClr>
                </a:gs>
              </a:gsLst>
              <a:lin ang="16200000" scaled="1"/>
            </a:gradFill>
            <a:ln>
              <a:noFill/>
            </a:ln>
            <a:effectLst>
              <a:outerShdw blurRad="190500" dist="38100" dir="2700000" sx="102000" sy="102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 </a:t>
              </a:r>
              <a:endParaRPr lang="ru-RU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266599" y="3626850"/>
              <a:ext cx="2776351" cy="1715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just"/>
              <a:r>
                <a:rPr lang="ru-RU" sz="1600" b="1" dirty="0" smtClean="0">
                  <a:solidFill>
                    <a:srgbClr val="FFFF00"/>
                  </a:solidFill>
                  <a:latin typeface="Arial" pitchFamily="34" charset="0"/>
                  <a:cs typeface="Arial" pitchFamily="34" charset="0"/>
                </a:rPr>
                <a:t>Т</a:t>
              </a:r>
              <a:r>
                <a:rPr lang="vi-VN" sz="1600" b="1" dirty="0" smtClean="0">
                  <a:solidFill>
                    <a:srgbClr val="FFFF00"/>
                  </a:solidFill>
                  <a:latin typeface="Arial" pitchFamily="34" charset="0"/>
                  <a:cs typeface="Arial" pitchFamily="34" charset="0"/>
                </a:rPr>
                <a:t>оте́м</a:t>
              </a:r>
              <a:r>
                <a:rPr lang="vi-VN" sz="16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ru-RU" sz="16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-</a:t>
              </a:r>
              <a:r>
                <a:rPr lang="ru-RU" sz="16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ru-RU" sz="16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в верованиях некоторых примитивных народов - животное (растение или какой-нибудь предмет), обладающее магической силой, часто считающееся родоначальником племени и являющееся предметом религиозного культа</a:t>
              </a:r>
              <a:br>
                <a:rPr lang="ru-RU" sz="16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</a:br>
              <a:r>
                <a:rPr lang="ru-RU" sz="16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или герб племени - изображение такого животного</a:t>
              </a:r>
              <a:endParaRPr lang="ru-RU" sz="1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2" name="Picture 2" descr="http://rusmi.su/userfiles/news/files/xqn9zzgjlj.jpg"/>
          <p:cNvPicPr>
            <a:picLocks noChangeAspect="1" noChangeArrowheads="1"/>
          </p:cNvPicPr>
          <p:nvPr/>
        </p:nvPicPr>
        <p:blipFill>
          <a:blip r:embed="rId6"/>
          <a:srcRect l="61722" r="4278" b="69204"/>
          <a:stretch>
            <a:fillRect/>
          </a:stretch>
        </p:blipFill>
        <p:spPr bwMode="auto">
          <a:xfrm>
            <a:off x="3822700" y="5489575"/>
            <a:ext cx="1943100" cy="847725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2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5074</TotalTime>
  <Words>1214</Words>
  <Application>Microsoft Office PowerPoint</Application>
  <PresentationFormat>Экран (4:3)</PresentationFormat>
  <Paragraphs>309</Paragraphs>
  <Slides>35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35</vt:i4>
      </vt:variant>
    </vt:vector>
  </HeadingPairs>
  <TitlesOfParts>
    <vt:vector size="42" baseType="lpstr">
      <vt:lpstr>Arial</vt:lpstr>
      <vt:lpstr>Calibri</vt:lpstr>
      <vt:lpstr>Calibri Light</vt:lpstr>
      <vt:lpstr>Tahoma</vt:lpstr>
      <vt:lpstr>Wingdings</vt:lpstr>
      <vt:lpstr>Office Theme</vt:lpstr>
      <vt:lpstr>Тема Office</vt:lpstr>
      <vt:lpstr>Исследовательский проект «Образ волка в детской литературе»</vt:lpstr>
      <vt:lpstr>Актуальность и проблема проекта</vt:lpstr>
      <vt:lpstr>Цель, задачи и гипотеза проекта</vt:lpstr>
      <vt:lpstr>«Какой волк: злой или добрый?»</vt:lpstr>
      <vt:lpstr>Волк в природе</vt:lpstr>
      <vt:lpstr>Волк в природе</vt:lpstr>
      <vt:lpstr>Волк в природе</vt:lpstr>
      <vt:lpstr>Жанры литературы для исследования</vt:lpstr>
      <vt:lpstr>Тотемное животное</vt:lpstr>
      <vt:lpstr>Волк – Бог и Дух</vt:lpstr>
      <vt:lpstr>Суеверия и магические обряды</vt:lpstr>
      <vt:lpstr>Суеверия и магические обряды</vt:lpstr>
      <vt:lpstr>Презентация PowerPoint</vt:lpstr>
      <vt:lpstr>Тёмная сущность</vt:lpstr>
      <vt:lpstr>Защита от волка как от нечистой силы</vt:lpstr>
      <vt:lpstr>Волчий вой</vt:lpstr>
      <vt:lpstr>Волк в колыбельных песнях</vt:lpstr>
      <vt:lpstr>Загадки про волка</vt:lpstr>
      <vt:lpstr>Детские игры с участием волка</vt:lpstr>
      <vt:lpstr>Двойственность образа</vt:lpstr>
      <vt:lpstr>Проведение анкетирования</vt:lpstr>
      <vt:lpstr>Результаты анкетирования</vt:lpstr>
      <vt:lpstr>Презентация PowerPoint</vt:lpstr>
      <vt:lpstr>Образ волка в сказках</vt:lpstr>
      <vt:lpstr>Образ волка в сказках</vt:lpstr>
      <vt:lpstr>Образ волка в сказках</vt:lpstr>
      <vt:lpstr>Образ волка в сказках</vt:lpstr>
      <vt:lpstr>Моя сказка о волке</vt:lpstr>
      <vt:lpstr>Образ волка в баснях</vt:lpstr>
      <vt:lpstr>Сравнение волка в сказках и природе</vt:lpstr>
      <vt:lpstr>Официальный талисман Чемпионата мира по футболу FIFA 2018</vt:lpstr>
      <vt:lpstr>Выводы по работе</vt:lpstr>
      <vt:lpstr>Выводы по работе</vt:lpstr>
      <vt:lpstr>Викторина «Мне не страшен серый волк»</vt:lpstr>
      <vt:lpstr>Исследовательский проект «Образ волка в детской литературе»</vt:lpstr>
    </vt:vector>
  </TitlesOfParts>
  <Company>PJSC "New Engineering Technologies"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Markasian, Pavel (KIEVH)</dc:creator>
  <cp:lastModifiedBy>admin</cp:lastModifiedBy>
  <cp:revision>616</cp:revision>
  <dcterms:created xsi:type="dcterms:W3CDTF">2016-11-18T14:12:19Z</dcterms:created>
  <dcterms:modified xsi:type="dcterms:W3CDTF">2018-04-11T22:03:16Z</dcterms:modified>
</cp:coreProperties>
</file>