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custDataLst>
    <p:tags r:id="rId16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374A"/>
    <a:srgbClr val="E59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4604" autoAdjust="0"/>
  </p:normalViewPr>
  <p:slideViewPr>
    <p:cSldViewPr>
      <p:cViewPr varScale="1">
        <p:scale>
          <a:sx n="97" d="100"/>
          <a:sy n="97" d="100"/>
        </p:scale>
        <p:origin x="2004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4293096"/>
            <a:ext cx="6408712" cy="1080120"/>
          </a:xfrm>
        </p:spPr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  <a:effectLst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2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2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2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2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7030A0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7030A0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7030A0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2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2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2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2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2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2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2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2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339752" y="123199"/>
            <a:ext cx="6552728" cy="1360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1999381"/>
            <a:ext cx="4248472" cy="4525963"/>
          </a:xfrm>
        </p:spPr>
        <p:txBody>
          <a:bodyPr/>
          <a:lstStyle>
            <a:lvl1pPr>
              <a:defRPr sz="2800">
                <a:solidFill>
                  <a:schemeClr val="accent2">
                    <a:lumMod val="50000"/>
                  </a:schemeClr>
                </a:solidFill>
              </a:defRPr>
            </a:lvl1pPr>
            <a:lvl2pPr>
              <a:defRPr sz="2400">
                <a:solidFill>
                  <a:schemeClr val="accent2">
                    <a:lumMod val="50000"/>
                  </a:schemeClr>
                </a:solidFill>
              </a:defRPr>
            </a:lvl2pPr>
            <a:lvl3pPr>
              <a:defRPr sz="2000">
                <a:solidFill>
                  <a:schemeClr val="accent2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accent2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accent2">
                    <a:lumMod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16016" y="1999381"/>
            <a:ext cx="4248472" cy="4525963"/>
          </a:xfrm>
        </p:spPr>
        <p:txBody>
          <a:bodyPr/>
          <a:lstStyle>
            <a:lvl1pPr>
              <a:defRPr sz="2800">
                <a:solidFill>
                  <a:schemeClr val="accent2">
                    <a:lumMod val="50000"/>
                  </a:schemeClr>
                </a:solidFill>
              </a:defRPr>
            </a:lvl1pPr>
            <a:lvl2pPr>
              <a:defRPr sz="2400">
                <a:solidFill>
                  <a:schemeClr val="accent2">
                    <a:lumMod val="50000"/>
                  </a:schemeClr>
                </a:solidFill>
              </a:defRPr>
            </a:lvl2pPr>
            <a:lvl3pPr>
              <a:defRPr sz="2000">
                <a:solidFill>
                  <a:schemeClr val="accent2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accent2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accent2">
                    <a:lumMod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solidFill>
                  <a:schemeClr val="accent2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accent2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accent2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accent2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accent2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solidFill>
                  <a:schemeClr val="accent2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accent2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accent2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accent2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accent2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7030A0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7030A0"/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7030A0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E59074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E59074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59074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2">
                    <a:lumMod val="50000"/>
                  </a:schemeClr>
                </a:solidFill>
              </a:defRPr>
            </a:lvl1pPr>
            <a:lvl2pPr>
              <a:defRPr sz="2800">
                <a:solidFill>
                  <a:schemeClr val="accent2">
                    <a:lumMod val="50000"/>
                  </a:schemeClr>
                </a:solidFill>
              </a:defRPr>
            </a:lvl2pPr>
            <a:lvl3pPr>
              <a:defRPr sz="2400">
                <a:solidFill>
                  <a:schemeClr val="accent2">
                    <a:lumMod val="50000"/>
                  </a:schemeClr>
                </a:solidFill>
              </a:defRPr>
            </a:lvl3pPr>
            <a:lvl4pPr>
              <a:defRPr sz="2000">
                <a:solidFill>
                  <a:schemeClr val="accent2">
                    <a:lumMod val="50000"/>
                  </a:schemeClr>
                </a:solidFill>
              </a:defRPr>
            </a:lvl4pPr>
            <a:lvl5pPr>
              <a:defRPr sz="2000">
                <a:solidFill>
                  <a:schemeClr val="accent2">
                    <a:lumMod val="5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123199"/>
            <a:ext cx="6552728" cy="1360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1988840"/>
            <a:ext cx="8280920" cy="4320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002060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002060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2060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Простейшие геометрические фигуры</a:t>
            </a:r>
          </a:p>
        </p:txBody>
      </p:sp>
    </p:spTree>
    <p:extLst>
      <p:ext uri="{BB962C8B-B14F-4D97-AF65-F5344CB8AC3E}">
        <p14:creationId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Объект 1">
                <a:extLst>
                  <a:ext uri="{FF2B5EF4-FFF2-40B4-BE49-F238E27FC236}">
                    <a16:creationId xmlns:a16="http://schemas.microsoft.com/office/drawing/2014/main" id="{40D9824A-C243-437E-8312-83A433AF040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23527" y="1988840"/>
                <a:ext cx="3896369" cy="4176464"/>
              </a:xfrm>
            </p:spPr>
            <p:txBody>
              <a:bodyPr/>
              <a:lstStyle/>
              <a:p>
                <a:r>
                  <a:rPr lang="ru-RU" dirty="0"/>
                  <a:t>Этот угол равен 30</a:t>
                </a:r>
                <a14:m>
                  <m:oMath xmlns:m="http://schemas.openxmlformats.org/officeDocument/2006/math">
                    <m:r>
                      <a:rPr lang="ru-RU">
                        <a:latin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ru-RU" dirty="0"/>
                  <a:t>. Он меньше 90°. Если угол меньше 90°, то его называют </a:t>
                </a:r>
                <a:r>
                  <a:rPr lang="ru-RU" b="1" dirty="0"/>
                  <a:t>острым углом</a:t>
                </a:r>
                <a:r>
                  <a:rPr lang="ru-RU" dirty="0"/>
                  <a:t>. </a:t>
                </a:r>
              </a:p>
            </p:txBody>
          </p:sp>
        </mc:Choice>
        <mc:Fallback xmlns="">
          <p:sp>
            <p:nvSpPr>
              <p:cNvPr id="2" name="Объект 1">
                <a:extLst>
                  <a:ext uri="{FF2B5EF4-FFF2-40B4-BE49-F238E27FC236}">
                    <a16:creationId xmlns:a16="http://schemas.microsoft.com/office/drawing/2014/main" id="{40D9824A-C243-437E-8312-83A433AF040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7" y="1988840"/>
                <a:ext cx="3896369" cy="4176464"/>
              </a:xfrm>
              <a:blipFill>
                <a:blip r:embed="rId2"/>
                <a:stretch>
                  <a:fillRect l="-3599" t="-1898" r="-281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39F95DD2-F855-4B6F-9177-67DA846A2F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Острый угол</a:t>
            </a: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06FD2C29-FA9F-433D-9BC3-5037125877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9897" y="2852936"/>
            <a:ext cx="4600575" cy="2728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3E9D62A-BCEC-41DF-87BA-D01105A9CED9}"/>
              </a:ext>
            </a:extLst>
          </p:cNvPr>
          <p:cNvSpPr/>
          <p:nvPr/>
        </p:nvSpPr>
        <p:spPr>
          <a:xfrm>
            <a:off x="7236296" y="6353944"/>
            <a:ext cx="1907704" cy="504056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2137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AE27F9EC-7B30-4C47-9A12-9B70C0CE34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Тупой угол</a:t>
            </a:r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F020BF30-1E4D-4D5B-AED8-537A2338181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3305" y="2852936"/>
            <a:ext cx="4829175" cy="2700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бъект 1">
            <a:extLst>
              <a:ext uri="{FF2B5EF4-FFF2-40B4-BE49-F238E27FC236}">
                <a16:creationId xmlns:a16="http://schemas.microsoft.com/office/drawing/2014/main" id="{224B0A3D-47F7-441B-ADAB-0A3007EF611A}"/>
              </a:ext>
            </a:extLst>
          </p:cNvPr>
          <p:cNvSpPr txBox="1">
            <a:spLocks/>
          </p:cNvSpPr>
          <p:nvPr/>
        </p:nvSpPr>
        <p:spPr>
          <a:xfrm>
            <a:off x="323527" y="1988840"/>
            <a:ext cx="3896369" cy="41764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Этот угол равен  140°.</a:t>
            </a:r>
          </a:p>
          <a:p>
            <a:r>
              <a:rPr lang="ru-RU" dirty="0"/>
              <a:t>Он больше 90°. Если угол больше 90°, но меньше 180°, то его называют</a:t>
            </a:r>
            <a:r>
              <a:rPr lang="ru-RU" b="1" dirty="0"/>
              <a:t> тупым углом.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4432BFD-915E-4A7D-BF89-78D4915A3AFB}"/>
              </a:ext>
            </a:extLst>
          </p:cNvPr>
          <p:cNvSpPr/>
          <p:nvPr/>
        </p:nvSpPr>
        <p:spPr>
          <a:xfrm>
            <a:off x="7236296" y="6353944"/>
            <a:ext cx="1907704" cy="504056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9714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8E063CCE-7A88-451F-9C59-C29E465242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Развернутый угол</a:t>
            </a:r>
          </a:p>
        </p:txBody>
      </p:sp>
      <p:pic>
        <p:nvPicPr>
          <p:cNvPr id="11266" name="Picture 2">
            <a:extLst>
              <a:ext uri="{FF2B5EF4-FFF2-40B4-BE49-F238E27FC236}">
                <a16:creationId xmlns:a16="http://schemas.microsoft.com/office/drawing/2014/main" id="{2BA52C23-E8A7-4791-A1B9-0382A52515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852936"/>
            <a:ext cx="4986338" cy="2814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898FE0E-1EF3-445A-A0AB-5C394A8EEAD6}"/>
              </a:ext>
            </a:extLst>
          </p:cNvPr>
          <p:cNvSpPr/>
          <p:nvPr/>
        </p:nvSpPr>
        <p:spPr>
          <a:xfrm>
            <a:off x="7236296" y="6353944"/>
            <a:ext cx="1907704" cy="504056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6135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805808A-D597-4829-84AE-4CB1A97E999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139" t="27600" r="54463" b="65400"/>
          <a:stretch/>
        </p:blipFill>
        <p:spPr>
          <a:xfrm>
            <a:off x="179512" y="1844824"/>
            <a:ext cx="8064896" cy="108012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636AC00-ADE0-412F-B075-FF4AFAE3B6E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5411" t="29400" r="29652" b="66867"/>
          <a:stretch/>
        </p:blipFill>
        <p:spPr>
          <a:xfrm>
            <a:off x="1835696" y="2564904"/>
            <a:ext cx="6840760" cy="57606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720C7A6-800E-4B1F-8B12-57D19E8A0CC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291" t="46421" r="52999" b="45179"/>
          <a:stretch/>
        </p:blipFill>
        <p:spPr>
          <a:xfrm>
            <a:off x="1754" y="2996952"/>
            <a:ext cx="8602694" cy="136815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923862B-CE26-4E4A-A712-C9A68374621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7007" t="49161" r="37400" b="45799"/>
          <a:stretch/>
        </p:blipFill>
        <p:spPr>
          <a:xfrm>
            <a:off x="1979712" y="3945938"/>
            <a:ext cx="4356484" cy="792088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D99F003-F077-4AA4-8E1A-7309149C393B}"/>
              </a:ext>
            </a:extLst>
          </p:cNvPr>
          <p:cNvSpPr/>
          <p:nvPr/>
        </p:nvSpPr>
        <p:spPr>
          <a:xfrm>
            <a:off x="7236296" y="6353944"/>
            <a:ext cx="1907704" cy="504056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3627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:a16="http://schemas.microsoft.com/office/drawing/2014/main" id="{A9926601-E989-4BAD-A03C-DCA56A4D8C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К простейшим геометрическим фигурам относится </a:t>
            </a:r>
            <a:r>
              <a:rPr lang="ru-RU" b="1" dirty="0"/>
              <a:t>точка.</a:t>
            </a:r>
            <a:r>
              <a:rPr lang="ru-RU" dirty="0"/>
              <a:t> Точки обозначают заглавными буквами латинского алфавита.</a:t>
            </a:r>
          </a:p>
          <a:p>
            <a:endParaRPr lang="ru-RU" dirty="0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90B81279-0855-4E47-83C7-2F98496F22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Точка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2C3DC613-BC0D-4BAD-92A9-732A5CAF5DDA}"/>
              </a:ext>
            </a:extLst>
          </p:cNvPr>
          <p:cNvSpPr/>
          <p:nvPr/>
        </p:nvSpPr>
        <p:spPr>
          <a:xfrm>
            <a:off x="2339752" y="4653136"/>
            <a:ext cx="216024" cy="21602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20AE9DBA-B143-45A2-B5D1-DB417245AB42}"/>
              </a:ext>
            </a:extLst>
          </p:cNvPr>
          <p:cNvSpPr txBox="1">
            <a:spLocks/>
          </p:cNvSpPr>
          <p:nvPr/>
        </p:nvSpPr>
        <p:spPr>
          <a:xfrm>
            <a:off x="1943708" y="3717032"/>
            <a:ext cx="1008112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rgbClr val="FF0000"/>
                </a:solidFill>
              </a:rPr>
              <a:t>A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18339FF-0104-4917-8977-E7FED005D9C7}"/>
              </a:ext>
            </a:extLst>
          </p:cNvPr>
          <p:cNvSpPr/>
          <p:nvPr/>
        </p:nvSpPr>
        <p:spPr>
          <a:xfrm>
            <a:off x="7236296" y="6353944"/>
            <a:ext cx="1907704" cy="504056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4350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:a16="http://schemas.microsoft.com/office/drawing/2014/main" id="{57CC31B9-3020-487C-9C3A-9768364BCE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Прямые</a:t>
            </a:r>
            <a:r>
              <a:rPr lang="ru-RU" dirty="0"/>
              <a:t> обозначают строчными или двумя заглавными латинскими буквами.</a:t>
            </a: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C8830A34-4DDF-4CA7-ADDF-5C17D4BA2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Прямая</a:t>
            </a: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8DE0F2F9-907E-4065-BC20-04B30A31AAA0}"/>
              </a:ext>
            </a:extLst>
          </p:cNvPr>
          <p:cNvCxnSpPr/>
          <p:nvPr/>
        </p:nvCxnSpPr>
        <p:spPr>
          <a:xfrm>
            <a:off x="1187624" y="4221088"/>
            <a:ext cx="6696744" cy="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Овал 5">
            <a:extLst>
              <a:ext uri="{FF2B5EF4-FFF2-40B4-BE49-F238E27FC236}">
                <a16:creationId xmlns:a16="http://schemas.microsoft.com/office/drawing/2014/main" id="{DC812EFA-B67B-4E8B-BA5F-34F20C4324AE}"/>
              </a:ext>
            </a:extLst>
          </p:cNvPr>
          <p:cNvSpPr/>
          <p:nvPr/>
        </p:nvSpPr>
        <p:spPr>
          <a:xfrm>
            <a:off x="2231740" y="4125993"/>
            <a:ext cx="216024" cy="21602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0DC86E91-C874-4291-8C95-0EB674A1187E}"/>
              </a:ext>
            </a:extLst>
          </p:cNvPr>
          <p:cNvSpPr/>
          <p:nvPr/>
        </p:nvSpPr>
        <p:spPr>
          <a:xfrm>
            <a:off x="6156176" y="4125993"/>
            <a:ext cx="216024" cy="21602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C269057E-DDB1-483A-8293-31E9FEF81E7A}"/>
              </a:ext>
            </a:extLst>
          </p:cNvPr>
          <p:cNvSpPr txBox="1">
            <a:spLocks/>
          </p:cNvSpPr>
          <p:nvPr/>
        </p:nvSpPr>
        <p:spPr>
          <a:xfrm>
            <a:off x="1835696" y="3140968"/>
            <a:ext cx="1008112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rgbClr val="FF0000"/>
                </a:solidFill>
              </a:rPr>
              <a:t>A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23BA0285-CA9F-40AB-9721-5048EE41368C}"/>
              </a:ext>
            </a:extLst>
          </p:cNvPr>
          <p:cNvSpPr txBox="1">
            <a:spLocks/>
          </p:cNvSpPr>
          <p:nvPr/>
        </p:nvSpPr>
        <p:spPr>
          <a:xfrm>
            <a:off x="5760132" y="3108487"/>
            <a:ext cx="1008112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rgbClr val="FF0000"/>
                </a:solidFill>
              </a:rPr>
              <a:t>B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B89D1241-98EF-4A14-8CC5-5F38E2595959}"/>
              </a:ext>
            </a:extLst>
          </p:cNvPr>
          <p:cNvSpPr txBox="1">
            <a:spLocks/>
          </p:cNvSpPr>
          <p:nvPr/>
        </p:nvSpPr>
        <p:spPr>
          <a:xfrm>
            <a:off x="7074278" y="3212976"/>
            <a:ext cx="1008112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chemeClr val="tx1"/>
                </a:solidFill>
              </a:rPr>
              <a:t>a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2ACB665B-8F60-4382-9C33-3CA1B3A7AD2F}"/>
              </a:ext>
            </a:extLst>
          </p:cNvPr>
          <p:cNvSpPr/>
          <p:nvPr/>
        </p:nvSpPr>
        <p:spPr>
          <a:xfrm>
            <a:off x="7236296" y="6353944"/>
            <a:ext cx="1907704" cy="504056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4607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:a16="http://schemas.microsoft.com/office/drawing/2014/main" id="{84E14373-63FA-48D4-8F01-DF806A56BD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Отрезок</a:t>
            </a:r>
            <a:r>
              <a:rPr lang="ru-RU" dirty="0"/>
              <a:t> – это часть прямой, ограниченная двумя точками. Точки A и B – концы отрезка AB.</a:t>
            </a: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CBED029D-D68E-47D6-9B51-C36924E9B8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Отрезок</a:t>
            </a: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14164EA9-1B09-45AE-8C00-A450C3487EFC}"/>
              </a:ext>
            </a:extLst>
          </p:cNvPr>
          <p:cNvSpPr/>
          <p:nvPr/>
        </p:nvSpPr>
        <p:spPr>
          <a:xfrm>
            <a:off x="2231740" y="4125993"/>
            <a:ext cx="216024" cy="21602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46C722B6-1EDC-4F8F-998C-8341E7C9E5E7}"/>
              </a:ext>
            </a:extLst>
          </p:cNvPr>
          <p:cNvSpPr/>
          <p:nvPr/>
        </p:nvSpPr>
        <p:spPr>
          <a:xfrm>
            <a:off x="6156176" y="4125993"/>
            <a:ext cx="216024" cy="21602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57FE82BA-2CA0-4426-9285-ABA97A27F85A}"/>
              </a:ext>
            </a:extLst>
          </p:cNvPr>
          <p:cNvCxnSpPr>
            <a:cxnSpLocks/>
          </p:cNvCxnSpPr>
          <p:nvPr/>
        </p:nvCxnSpPr>
        <p:spPr>
          <a:xfrm>
            <a:off x="2339752" y="4221088"/>
            <a:ext cx="3924436" cy="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EDD4D012-D932-4838-8B9A-F63957EC7941}"/>
              </a:ext>
            </a:extLst>
          </p:cNvPr>
          <p:cNvSpPr txBox="1">
            <a:spLocks/>
          </p:cNvSpPr>
          <p:nvPr/>
        </p:nvSpPr>
        <p:spPr>
          <a:xfrm>
            <a:off x="5760132" y="3108487"/>
            <a:ext cx="1008112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rgbClr val="FF0000"/>
                </a:solidFill>
              </a:rPr>
              <a:t>B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52E0519F-BE4A-43FF-A515-67E4E590C79E}"/>
              </a:ext>
            </a:extLst>
          </p:cNvPr>
          <p:cNvSpPr txBox="1">
            <a:spLocks/>
          </p:cNvSpPr>
          <p:nvPr/>
        </p:nvSpPr>
        <p:spPr>
          <a:xfrm>
            <a:off x="1835696" y="3140968"/>
            <a:ext cx="1008112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rgbClr val="FF0000"/>
                </a:solidFill>
              </a:rPr>
              <a:t>A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32E5A638-5444-4B20-A7CC-3A2E391BA497}"/>
              </a:ext>
            </a:extLst>
          </p:cNvPr>
          <p:cNvSpPr/>
          <p:nvPr/>
        </p:nvSpPr>
        <p:spPr>
          <a:xfrm>
            <a:off x="7236296" y="6353944"/>
            <a:ext cx="1907704" cy="504056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108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:a16="http://schemas.microsoft.com/office/drawing/2014/main" id="{A48F143E-B1A5-443F-8326-435F2FEF90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Луч</a:t>
            </a:r>
            <a:r>
              <a:rPr lang="ru-RU" dirty="0"/>
              <a:t> – это часть прямой по одну сторону от некоторой точки – начала луча. Точка О – начало луча OM.</a:t>
            </a: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91866238-5AD3-4964-8D23-19C4CC4D3E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Луч</a:t>
            </a: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6DE7032A-A2E5-4848-AF37-F2D881A7BD5B}"/>
              </a:ext>
            </a:extLst>
          </p:cNvPr>
          <p:cNvSpPr/>
          <p:nvPr/>
        </p:nvSpPr>
        <p:spPr>
          <a:xfrm>
            <a:off x="2231740" y="4125993"/>
            <a:ext cx="216024" cy="21602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5218FFA0-DF21-4643-92AE-308ED993720F}"/>
              </a:ext>
            </a:extLst>
          </p:cNvPr>
          <p:cNvCxnSpPr>
            <a:cxnSpLocks/>
          </p:cNvCxnSpPr>
          <p:nvPr/>
        </p:nvCxnSpPr>
        <p:spPr>
          <a:xfrm>
            <a:off x="2339752" y="4221088"/>
            <a:ext cx="3924436" cy="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8177B959-D90C-41BA-B99C-16C67F0A48EA}"/>
              </a:ext>
            </a:extLst>
          </p:cNvPr>
          <p:cNvSpPr txBox="1">
            <a:spLocks/>
          </p:cNvSpPr>
          <p:nvPr/>
        </p:nvSpPr>
        <p:spPr>
          <a:xfrm>
            <a:off x="1835696" y="3140968"/>
            <a:ext cx="1008112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rgbClr val="FF0000"/>
                </a:solidFill>
              </a:rPr>
              <a:t>O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4095D98A-5C59-41EB-8BB0-1E5D035818D5}"/>
              </a:ext>
            </a:extLst>
          </p:cNvPr>
          <p:cNvSpPr txBox="1">
            <a:spLocks/>
          </p:cNvSpPr>
          <p:nvPr/>
        </p:nvSpPr>
        <p:spPr>
          <a:xfrm>
            <a:off x="5508104" y="3076380"/>
            <a:ext cx="1008112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rgbClr val="FF0000"/>
                </a:solidFill>
              </a:rPr>
              <a:t>M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4E00301-9BDB-4E8F-8AAD-30D8A90BC47B}"/>
              </a:ext>
            </a:extLst>
          </p:cNvPr>
          <p:cNvSpPr/>
          <p:nvPr/>
        </p:nvSpPr>
        <p:spPr>
          <a:xfrm>
            <a:off x="7236296" y="6353944"/>
            <a:ext cx="1907704" cy="504056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7120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:a16="http://schemas.microsoft.com/office/drawing/2014/main" id="{FB98471B-BB0F-446B-9A98-4B0AF0F2C9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Угол</a:t>
            </a:r>
            <a:r>
              <a:rPr lang="ru-RU" dirty="0"/>
              <a:t> – это часть плоскости, ограниченная двумя лучами, выходящими из одной точки. </a:t>
            </a:r>
            <a:endParaRPr lang="en-US" dirty="0"/>
          </a:p>
          <a:p>
            <a:r>
              <a:rPr lang="ru-RU" b="1" dirty="0"/>
              <a:t>Точка О</a:t>
            </a:r>
            <a:r>
              <a:rPr lang="ru-RU" dirty="0"/>
              <a:t> – общее начало лучей ОА и ОB. </a:t>
            </a:r>
            <a:endParaRPr lang="en-US" dirty="0"/>
          </a:p>
          <a:p>
            <a:r>
              <a:rPr lang="ru-RU" b="1" dirty="0"/>
              <a:t>Точка О </a:t>
            </a:r>
            <a:r>
              <a:rPr lang="ru-RU" dirty="0"/>
              <a:t>– вершина угла АОB. </a:t>
            </a:r>
            <a:endParaRPr lang="en-US" dirty="0"/>
          </a:p>
          <a:p>
            <a:r>
              <a:rPr lang="ru-RU" dirty="0"/>
              <a:t>Лучи ОА и ОB – стороны угла. Обозначается:</a:t>
            </a: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6677A164-244A-4A2B-A66E-68BED2F6C4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Угол</a:t>
            </a:r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4040CAAC-78E9-4922-B17D-3FD82F2BC8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645727"/>
            <a:ext cx="2427006" cy="2080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7F8C827-23CC-4CD8-B5EC-3E7EA414B99A}"/>
              </a:ext>
            </a:extLst>
          </p:cNvPr>
          <p:cNvSpPr/>
          <p:nvPr/>
        </p:nvSpPr>
        <p:spPr>
          <a:xfrm>
            <a:off x="7236296" y="6353944"/>
            <a:ext cx="1907704" cy="504056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0599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B6C531FD-56BB-4FEB-878B-7D58C3D0BB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441882"/>
            <a:ext cx="6243638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71A433A-E822-47A7-A93D-E70EA437A6BD}"/>
              </a:ext>
            </a:extLst>
          </p:cNvPr>
          <p:cNvSpPr/>
          <p:nvPr/>
        </p:nvSpPr>
        <p:spPr>
          <a:xfrm>
            <a:off x="7236296" y="6353944"/>
            <a:ext cx="1907704" cy="504056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8364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:a16="http://schemas.microsoft.com/office/drawing/2014/main" id="{84A50A79-DF2A-4513-8FEA-2E2189E289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140968"/>
            <a:ext cx="2700338" cy="2157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>
            <a:extLst>
              <a:ext uri="{FF2B5EF4-FFF2-40B4-BE49-F238E27FC236}">
                <a16:creationId xmlns:a16="http://schemas.microsoft.com/office/drawing/2014/main" id="{AEEE9F90-8271-4002-9534-2B9A32C91E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924944"/>
            <a:ext cx="4343400" cy="2986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C6B5A82-67E6-43AD-AE6E-62AD2667888B}"/>
              </a:ext>
            </a:extLst>
          </p:cNvPr>
          <p:cNvSpPr/>
          <p:nvPr/>
        </p:nvSpPr>
        <p:spPr>
          <a:xfrm>
            <a:off x="7236296" y="6353944"/>
            <a:ext cx="1907704" cy="504056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1258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:a16="http://schemas.microsoft.com/office/drawing/2014/main" id="{B627EBCB-B916-43A9-A86D-A564CFB927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988840"/>
            <a:ext cx="4104456" cy="4464496"/>
          </a:xfrm>
        </p:spPr>
        <p:txBody>
          <a:bodyPr/>
          <a:lstStyle/>
          <a:p>
            <a:r>
              <a:rPr lang="ru-RU" dirty="0"/>
              <a:t>Такой угол называется </a:t>
            </a:r>
            <a:r>
              <a:rPr lang="ru-RU" b="1" dirty="0"/>
              <a:t>прямым. </a:t>
            </a: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FCF4DA72-E8C1-4BE0-B02E-15E354D277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Прямой угол</a:t>
            </a: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A6E0E683-8C1E-4FB5-9807-3DAE78443F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780928"/>
            <a:ext cx="4414838" cy="3157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15E54C4-3A02-41BE-A51E-68B5FA6D469E}"/>
              </a:ext>
            </a:extLst>
          </p:cNvPr>
          <p:cNvSpPr/>
          <p:nvPr/>
        </p:nvSpPr>
        <p:spPr>
          <a:xfrm>
            <a:off x="7236296" y="6353944"/>
            <a:ext cx="1907704" cy="504056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0744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743ca333327d8a82cb6281ce7685cef9d5d44cd5"/>
</p:tagLst>
</file>

<file path=ppt/theme/theme1.xml><?xml version="1.0" encoding="utf-8"?>
<a:theme xmlns:a="http://schemas.openxmlformats.org/drawingml/2006/main" name="Тема Office">
  <a:themeElements>
    <a:clrScheme name="Составная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1018</TotalTime>
  <Words>180</Words>
  <Application>Microsoft Office PowerPoint</Application>
  <PresentationFormat>Экран (4:3)</PresentationFormat>
  <Paragraphs>31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Cambria Math</vt:lpstr>
      <vt:lpstr>Тема Office</vt:lpstr>
      <vt:lpstr>Простейшие геометрические фигуры</vt:lpstr>
      <vt:lpstr>Точка</vt:lpstr>
      <vt:lpstr>Прямая</vt:lpstr>
      <vt:lpstr>Отрезок</vt:lpstr>
      <vt:lpstr>Луч</vt:lpstr>
      <vt:lpstr>Угол</vt:lpstr>
      <vt:lpstr>Презентация PowerPoint</vt:lpstr>
      <vt:lpstr>Презентация PowerPoint</vt:lpstr>
      <vt:lpstr>Прямой угол</vt:lpstr>
      <vt:lpstr>Острый угол</vt:lpstr>
      <vt:lpstr>Тупой угол</vt:lpstr>
      <vt:lpstr>Развернутый угол</vt:lpstr>
      <vt:lpstr>Презентация PowerPoint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Чтение с удовольствием</dc:title>
  <dc:creator>obstinate</dc:creator>
  <dc:description>Шаблон презентации с сайта https://presentation-creation.ru/</dc:description>
  <cp:lastModifiedBy>Mi_Ti</cp:lastModifiedBy>
  <cp:revision>310</cp:revision>
  <dcterms:created xsi:type="dcterms:W3CDTF">2018-02-25T09:09:03Z</dcterms:created>
  <dcterms:modified xsi:type="dcterms:W3CDTF">2022-09-25T07:08:55Z</dcterms:modified>
</cp:coreProperties>
</file>