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0" r:id="rId1"/>
  </p:sldMasterIdLst>
  <p:sldIdLst>
    <p:sldId id="288" r:id="rId2"/>
    <p:sldId id="289" r:id="rId3"/>
    <p:sldId id="290" r:id="rId4"/>
    <p:sldId id="256" r:id="rId5"/>
    <p:sldId id="267" r:id="rId6"/>
    <p:sldId id="257" r:id="rId7"/>
    <p:sldId id="266" r:id="rId8"/>
    <p:sldId id="265" r:id="rId9"/>
    <p:sldId id="264" r:id="rId10"/>
    <p:sldId id="268" r:id="rId11"/>
    <p:sldId id="269" r:id="rId12"/>
    <p:sldId id="263" r:id="rId13"/>
    <p:sldId id="270" r:id="rId14"/>
    <p:sldId id="271" r:id="rId15"/>
    <p:sldId id="262" r:id="rId16"/>
    <p:sldId id="272" r:id="rId17"/>
    <p:sldId id="261" r:id="rId18"/>
    <p:sldId id="260" r:id="rId19"/>
    <p:sldId id="258" r:id="rId20"/>
    <p:sldId id="273" r:id="rId21"/>
    <p:sldId id="280" r:id="rId22"/>
    <p:sldId id="274" r:id="rId23"/>
    <p:sldId id="281" r:id="rId24"/>
    <p:sldId id="275" r:id="rId25"/>
    <p:sldId id="291" r:id="rId26"/>
    <p:sldId id="276" r:id="rId27"/>
    <p:sldId id="277" r:id="rId28"/>
    <p:sldId id="278" r:id="rId29"/>
    <p:sldId id="282" r:id="rId30"/>
    <p:sldId id="279" r:id="rId31"/>
    <p:sldId id="283" r:id="rId32"/>
    <p:sldId id="259" r:id="rId33"/>
    <p:sldId id="284" r:id="rId34"/>
    <p:sldId id="285" r:id="rId35"/>
    <p:sldId id="286" r:id="rId36"/>
    <p:sldId id="287" r:id="rId3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F0D14F0C-FDFD-4BB7-A6B8-9EC8C2F6EEA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216E53F5-54D7-4911-B5CD-AA59312FA7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2654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14F0C-FDFD-4BB7-A6B8-9EC8C2F6EEA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E53F5-54D7-4911-B5CD-AA59312FA7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6787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14F0C-FDFD-4BB7-A6B8-9EC8C2F6EEA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E53F5-54D7-4911-B5CD-AA59312FA7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40238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14F0C-FDFD-4BB7-A6B8-9EC8C2F6EEA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E53F5-54D7-4911-B5CD-AA59312FA754}" type="slidenum">
              <a:rPr lang="ru-RU" smtClean="0"/>
              <a:t>‹#›</a:t>
            </a:fld>
            <a:endParaRPr lang="ru-RU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617692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14F0C-FDFD-4BB7-A6B8-9EC8C2F6EEA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E53F5-54D7-4911-B5CD-AA59312FA7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7367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14F0C-FDFD-4BB7-A6B8-9EC8C2F6EEA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E53F5-54D7-4911-B5CD-AA59312FA7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10642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14F0C-FDFD-4BB7-A6B8-9EC8C2F6EEA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E53F5-54D7-4911-B5CD-AA59312FA7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55905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14F0C-FDFD-4BB7-A6B8-9EC8C2F6EEA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E53F5-54D7-4911-B5CD-AA59312FA7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15397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14F0C-FDFD-4BB7-A6B8-9EC8C2F6EEA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E53F5-54D7-4911-B5CD-AA59312FA7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8350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14F0C-FDFD-4BB7-A6B8-9EC8C2F6EEA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E53F5-54D7-4911-B5CD-AA59312FA7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3951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14F0C-FDFD-4BB7-A6B8-9EC8C2F6EEA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E53F5-54D7-4911-B5CD-AA59312FA7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067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14F0C-FDFD-4BB7-A6B8-9EC8C2F6EEA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E53F5-54D7-4911-B5CD-AA59312FA7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64604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14F0C-FDFD-4BB7-A6B8-9EC8C2F6EEA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E53F5-54D7-4911-B5CD-AA59312FA7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2963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14F0C-FDFD-4BB7-A6B8-9EC8C2F6EEA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E53F5-54D7-4911-B5CD-AA59312FA7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4227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14F0C-FDFD-4BB7-A6B8-9EC8C2F6EEA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E53F5-54D7-4911-B5CD-AA59312FA7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4246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14F0C-FDFD-4BB7-A6B8-9EC8C2F6EEA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E53F5-54D7-4911-B5CD-AA59312FA7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97005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14F0C-FDFD-4BB7-A6B8-9EC8C2F6EEA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E53F5-54D7-4911-B5CD-AA59312FA7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6231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D14F0C-FDFD-4BB7-A6B8-9EC8C2F6EEA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6E53F5-54D7-4911-B5CD-AA59312FA7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786071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  <p:sldLayoutId id="2147483773" r:id="rId13"/>
    <p:sldLayoutId id="2147483774" r:id="rId14"/>
    <p:sldLayoutId id="2147483775" r:id="rId15"/>
    <p:sldLayoutId id="2147483776" r:id="rId16"/>
    <p:sldLayoutId id="21474837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419E673-A9B3-E62D-55CA-B0B6795DD5CA}"/>
              </a:ext>
            </a:extLst>
          </p:cNvPr>
          <p:cNvSpPr txBox="1"/>
          <p:nvPr/>
        </p:nvSpPr>
        <p:spPr>
          <a:xfrm>
            <a:off x="1617785" y="689317"/>
            <a:ext cx="858129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ВПР </a:t>
            </a:r>
          </a:p>
          <a:p>
            <a:pPr algn="ctr"/>
            <a:r>
              <a:rPr lang="ru-RU" sz="8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язык</a:t>
            </a:r>
          </a:p>
          <a:p>
            <a:pPr algn="ctr"/>
            <a:r>
              <a:rPr lang="ru-RU" sz="8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 класс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58442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0595B50-8EBA-ABD3-B1BD-FEACF7319B0D}"/>
              </a:ext>
            </a:extLst>
          </p:cNvPr>
          <p:cNvSpPr txBox="1"/>
          <p:nvPr/>
        </p:nvSpPr>
        <p:spPr>
          <a:xfrm>
            <a:off x="1209822" y="225083"/>
            <a:ext cx="10199076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Правильный ответ должен содержать следующие элементы: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правильный выбор ряда слов: 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вытканная золотом, смотреть надменно, организованная группа;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объяснение условия выбора написания НН: 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вытканная (причастие, есть зависимое слово)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золотом, смотреть 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надменно (наречие, образовано от слова с  двумя НН),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организованная группа (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причастие с -ОВА- (возможно: причастие  образовано от глагола сов. вида)).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 может быть дан в иной формулировке</a:t>
            </a:r>
          </a:p>
        </p:txBody>
      </p:sp>
    </p:spTree>
    <p:extLst>
      <p:ext uri="{BB962C8B-B14F-4D97-AF65-F5344CB8AC3E}">
        <p14:creationId xmlns:p14="http://schemas.microsoft.com/office/powerpoint/2010/main" val="39935269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0595B50-8EBA-ABD3-B1BD-FEACF7319B0D}"/>
              </a:ext>
            </a:extLst>
          </p:cNvPr>
          <p:cNvSpPr txBox="1"/>
          <p:nvPr/>
        </p:nvSpPr>
        <p:spPr>
          <a:xfrm>
            <a:off x="1209822" y="225083"/>
            <a:ext cx="10199076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Поставьте знак ударения в следующих словах </a:t>
            </a:r>
          </a:p>
          <a:p>
            <a:pPr algn="ctr"/>
            <a:r>
              <a:rPr lang="ru-RU" sz="6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Начавший, балуясь, квартал, инструмент</a:t>
            </a:r>
          </a:p>
        </p:txBody>
      </p:sp>
    </p:spTree>
    <p:extLst>
      <p:ext uri="{BB962C8B-B14F-4D97-AF65-F5344CB8AC3E}">
        <p14:creationId xmlns:p14="http://schemas.microsoft.com/office/powerpoint/2010/main" val="27622261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3C43369-6251-1E3B-1DC5-0BB6D49AAD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689" y="2527569"/>
            <a:ext cx="8713833" cy="901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2970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0595B50-8EBA-ABD3-B1BD-FEACF7319B0D}"/>
              </a:ext>
            </a:extLst>
          </p:cNvPr>
          <p:cNvSpPr txBox="1"/>
          <p:nvPr/>
        </p:nvSpPr>
        <p:spPr>
          <a:xfrm>
            <a:off x="1209822" y="225083"/>
            <a:ext cx="1019907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Найдите 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грамматическую(-</a:t>
            </a:r>
            <a:r>
              <a:rPr lang="ru-RU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ие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ошибку(-и) в предложении(-</a:t>
            </a:r>
            <a:r>
              <a:rPr lang="ru-RU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ях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Запишите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исправленный(-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ые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вариант(ы) предложения(-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ий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Я изредка поступаю наперекор мамы. 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Читая своё сочинение, я находил ошибки. 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Поэты любили и восхищались природой. 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По прилёте в Москву советую посетить Красную площадь.</a:t>
            </a:r>
          </a:p>
        </p:txBody>
      </p:sp>
    </p:spTree>
    <p:extLst>
      <p:ext uri="{BB962C8B-B14F-4D97-AF65-F5344CB8AC3E}">
        <p14:creationId xmlns:p14="http://schemas.microsoft.com/office/powerpoint/2010/main" val="38351192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0595B50-8EBA-ABD3-B1BD-FEACF7319B0D}"/>
              </a:ext>
            </a:extLst>
          </p:cNvPr>
          <p:cNvSpPr txBox="1"/>
          <p:nvPr/>
        </p:nvSpPr>
        <p:spPr>
          <a:xfrm>
            <a:off x="1209822" y="225083"/>
            <a:ext cx="1019907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изредка поступаю наперекор </a:t>
            </a:r>
            <a:r>
              <a:rPr lang="ru-RU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маме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Поэты </a:t>
            </a:r>
            <a:r>
              <a:rPr lang="ru-RU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любили природу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восхищались </a:t>
            </a:r>
            <a:r>
              <a:rPr lang="ru-RU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ею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388810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6BDE6D7-0B01-142C-DCE4-0F42CAD0619C}"/>
              </a:ext>
            </a:extLst>
          </p:cNvPr>
          <p:cNvSpPr txBox="1"/>
          <p:nvPr/>
        </p:nvSpPr>
        <p:spPr>
          <a:xfrm>
            <a:off x="1392703" y="309489"/>
            <a:ext cx="9312812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Текст 2 </a:t>
            </a:r>
          </a:p>
          <a:p>
            <a:pPr indent="457200" algn="just"/>
            <a: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(1)Я не знаю, какими эпитетами выразить свой восторг перед искусством, перед его произведениями, перед той ролью, которую оно играет в жизни человечества. (2)И самая большая ценность, которой награждает человека искусство, – это ценность доброты. (3)Награждённый даром понимать искусство, человек становится нравственно лучше, а следовательно, и счастливее. (4)Человек, награждённый через искусство даром доброго понимания мира, окружающих его людей, легче дружит с другими людьми, с другими культурами, с другими национальностями. </a:t>
            </a:r>
          </a:p>
        </p:txBody>
      </p:sp>
    </p:spTree>
    <p:extLst>
      <p:ext uri="{BB962C8B-B14F-4D97-AF65-F5344CB8AC3E}">
        <p14:creationId xmlns:p14="http://schemas.microsoft.com/office/powerpoint/2010/main" val="21021546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6BDE6D7-0B01-142C-DCE4-0F42CAD0619C}"/>
              </a:ext>
            </a:extLst>
          </p:cNvPr>
          <p:cNvSpPr txBox="1"/>
          <p:nvPr/>
        </p:nvSpPr>
        <p:spPr>
          <a:xfrm>
            <a:off x="1392703" y="309489"/>
            <a:ext cx="9312812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(5)Всякое подлинное искусство является источником доброты. (6)Оно вызывает в читателе, в зрителе – во всяком, кто его воспринимает, – сопереживание и сочувствие к людям, ко всему человечеству. (7)Лев Толстой говорил об „объединяющем начале“ искусства, придавая этому его качеству первостепенное значение. (8)Искусство наилучшим способом приобщает человека к человечеству, заставляет с большим вниманием и пониманием относиться к чужой боли, к чужой радости. (9)Оно делает эту чужую боль и радость в значительной мере своими.</a:t>
            </a:r>
          </a:p>
        </p:txBody>
      </p:sp>
    </p:spTree>
    <p:extLst>
      <p:ext uri="{BB962C8B-B14F-4D97-AF65-F5344CB8AC3E}">
        <p14:creationId xmlns:p14="http://schemas.microsoft.com/office/powerpoint/2010/main" val="26771942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3D9695E-980C-460B-80A2-3540F7A2B5C9}"/>
              </a:ext>
            </a:extLst>
          </p:cNvPr>
          <p:cNvSpPr txBox="1"/>
          <p:nvPr/>
        </p:nvSpPr>
        <p:spPr>
          <a:xfrm>
            <a:off x="1120727" y="478302"/>
            <a:ext cx="995054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(10)Искусство, бесспорно, человечно. (11)Оно идёт от человека и ведёт к человеку – к самому живому, доброму, к самому лучшему в нём. (12)Оно служит единению человеческих душ. </a:t>
            </a:r>
          </a:p>
          <a:p>
            <a:pPr indent="457200" algn="just"/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(13)Богатства, которые даёт человеку понимание произведений искусства, невозможно отнять. (14)Они всюду. (15)Их надо только увидеть. </a:t>
            </a:r>
          </a:p>
        </p:txBody>
      </p:sp>
    </p:spTree>
    <p:extLst>
      <p:ext uri="{BB962C8B-B14F-4D97-AF65-F5344CB8AC3E}">
        <p14:creationId xmlns:p14="http://schemas.microsoft.com/office/powerpoint/2010/main" val="26078903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6995A6-6376-E740-9054-B9435B838E05}"/>
              </a:ext>
            </a:extLst>
          </p:cNvPr>
          <p:cNvSpPr txBox="1"/>
          <p:nvPr/>
        </p:nvSpPr>
        <p:spPr>
          <a:xfrm>
            <a:off x="1280160" y="703385"/>
            <a:ext cx="9931791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(16)Но понимать произведения искусства далеко не просто. (17)Этому надо учиться – учиться долго, всю жизнь. (18)И остановки в расширении своего понимания искусства не может быть. (19)Ведь искусство сталкивает нас всё время с новыми и новыми явлениями, и в этом громадная щедрость его. </a:t>
            </a:r>
          </a:p>
          <a:p>
            <a:pPr indent="457200" algn="just"/>
            <a: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(20)Как же научиться понимать искусство? (21)Какими качествами нужно для этого обладать? (22)Одни из таких качеств – это искренность, честность, открытость к восприятию искусства. (23)Они представляются наиболее важными в настоящем понимании искусства.</a:t>
            </a:r>
          </a:p>
          <a:p>
            <a:pPr algn="r"/>
            <a:r>
              <a:rPr lang="ru-RU" dirty="0"/>
              <a:t> (По Д.С. Лихачёву)</a:t>
            </a:r>
          </a:p>
        </p:txBody>
      </p:sp>
    </p:spTree>
    <p:extLst>
      <p:ext uri="{BB962C8B-B14F-4D97-AF65-F5344CB8AC3E}">
        <p14:creationId xmlns:p14="http://schemas.microsoft.com/office/powerpoint/2010/main" val="2144711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D417592-2A00-38D4-F45F-175CAB794DEF}"/>
              </a:ext>
            </a:extLst>
          </p:cNvPr>
          <p:cNvSpPr txBox="1"/>
          <p:nvPr/>
        </p:nvSpPr>
        <p:spPr>
          <a:xfrm>
            <a:off x="787792" y="422031"/>
            <a:ext cx="109728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Определите и запишите основную мысль текста.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Подлинное искусство в жизни человека играет важную роль и является источником доброты, сопереживания и сочувствия к людям, ко всему человечеству, однако пониманию произведений искусства надо учиться всю жизнь. </a:t>
            </a:r>
          </a:p>
        </p:txBody>
      </p:sp>
    </p:spTree>
    <p:extLst>
      <p:ext uri="{BB962C8B-B14F-4D97-AF65-F5344CB8AC3E}">
        <p14:creationId xmlns:p14="http://schemas.microsoft.com/office/powerpoint/2010/main" val="1210677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166DAB2-FEEC-0942-E1A1-7F165E07B4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5" y="916452"/>
            <a:ext cx="866775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1233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D417592-2A00-38D4-F45F-175CAB794DEF}"/>
              </a:ext>
            </a:extLst>
          </p:cNvPr>
          <p:cNvSpPr txBox="1"/>
          <p:nvPr/>
        </p:nvSpPr>
        <p:spPr>
          <a:xfrm>
            <a:off x="787792" y="422031"/>
            <a:ext cx="10972800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8. Определите и запишите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микротему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2-го абзаца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текста.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(5)Всякое подлинное искусство является источником доброты. (6)Оно вызывает в читателе, в зрителе – во всяком, кто его воспринимает, – сопереживание и сочувствие к людям, ко всему человечеству. (7)Лев Толстой говорил об „объединяющем начале“ искусства, придавая этому его качеству первостепенное значение. (8)Искусство наилучшим способом приобщает человека к человечеству, заставляет с большим вниманием и пониманием относиться к чужой боли, к чужой радости. (9)Оно делает эту чужую боль и радость в значительной мере своими.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45074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D417592-2A00-38D4-F45F-175CAB794DEF}"/>
              </a:ext>
            </a:extLst>
          </p:cNvPr>
          <p:cNvSpPr txBox="1"/>
          <p:nvPr/>
        </p:nvSpPr>
        <p:spPr>
          <a:xfrm>
            <a:off x="787792" y="422031"/>
            <a:ext cx="10972800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 и запишите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микротему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2-го абзаца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текста.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«Объединяющее начало» искусства./ Искусство заставляет с большим вниманием и пониманием относиться ко всем людям, чужой боли, к чужой радости. </a:t>
            </a:r>
          </a:p>
        </p:txBody>
      </p:sp>
    </p:spTree>
    <p:extLst>
      <p:ext uri="{BB962C8B-B14F-4D97-AF65-F5344CB8AC3E}">
        <p14:creationId xmlns:p14="http://schemas.microsoft.com/office/powerpoint/2010/main" val="622069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D417592-2A00-38D4-F45F-175CAB794DEF}"/>
              </a:ext>
            </a:extLst>
          </p:cNvPr>
          <p:cNvSpPr txBox="1"/>
          <p:nvPr/>
        </p:nvSpPr>
        <p:spPr>
          <a:xfrm>
            <a:off x="787792" y="422031"/>
            <a:ext cx="10972800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9. Определите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каким средством языковой выразительности является слово</a:t>
            </a:r>
            <a: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громадная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словосочетании </a:t>
            </a:r>
            <a:r>
              <a:rPr lang="ru-RU" sz="28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громадная щедрость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предложения 19. </a:t>
            </a:r>
            <a: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Запишите ответ.</a:t>
            </a:r>
          </a:p>
          <a:p>
            <a:pPr algn="just"/>
            <a:endParaRPr lang="ru-RU" sz="28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(19)Ведь искусство сталкивает нас всё время с новыми и новыми явлениями, и в этом громадная щедрость его. </a:t>
            </a:r>
          </a:p>
          <a:p>
            <a:pPr algn="just"/>
            <a:endParaRPr lang="ru-RU" sz="28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ЭПИТЕТ</a:t>
            </a:r>
          </a:p>
        </p:txBody>
      </p:sp>
    </p:spTree>
    <p:extLst>
      <p:ext uri="{BB962C8B-B14F-4D97-AF65-F5344CB8AC3E}">
        <p14:creationId xmlns:p14="http://schemas.microsoft.com/office/powerpoint/2010/main" val="4195706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D417592-2A00-38D4-F45F-175CAB794DEF}"/>
              </a:ext>
            </a:extLst>
          </p:cNvPr>
          <p:cNvSpPr txBox="1"/>
          <p:nvPr/>
        </p:nvSpPr>
        <p:spPr>
          <a:xfrm>
            <a:off x="661182" y="1"/>
            <a:ext cx="11099410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предложениях 1–3 найдите слово с лексическим значением </a:t>
            </a:r>
            <a:r>
              <a:rPr lang="ru-RU" sz="32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«образное, художественное определение, обычно выраженное именем прилагательным, прибавляемое к названию предмета для большей художественной выразительности»</a:t>
            </a:r>
            <a: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Выпишите это слово. </a:t>
            </a:r>
          </a:p>
          <a:p>
            <a:pPr algn="ctr"/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(1)Я не знаю, какими эпитетами выразить свой восторг перед искусством, перед его произведениями, перед той ролью, которую оно играет в жизни человечества. (2)И самая большая ценность, которой награждает человека искусство, – это ценность доброты. (3)Награждённый даром понимать искусство, человек становится нравственно лучше, а следовательно, и счастливее. </a:t>
            </a:r>
          </a:p>
        </p:txBody>
      </p:sp>
    </p:spTree>
    <p:extLst>
      <p:ext uri="{BB962C8B-B14F-4D97-AF65-F5344CB8AC3E}">
        <p14:creationId xmlns:p14="http://schemas.microsoft.com/office/powerpoint/2010/main" val="12057606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D417592-2A00-38D4-F45F-175CAB794DEF}"/>
              </a:ext>
            </a:extLst>
          </p:cNvPr>
          <p:cNvSpPr txBox="1"/>
          <p:nvPr/>
        </p:nvSpPr>
        <p:spPr>
          <a:xfrm>
            <a:off x="787792" y="422031"/>
            <a:ext cx="109728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10. В предложениях 1–3 найдите слово с лексическим значением </a:t>
            </a:r>
            <a:r>
              <a:rPr lang="ru-RU" sz="32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«образное, художественное определение, обычно выраженное именем прилагательным, прибавляемое к названию предмета для большей художественной выразительности»</a:t>
            </a:r>
            <a: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Выпишите это слово. </a:t>
            </a:r>
          </a:p>
          <a:p>
            <a:pPr algn="just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ЭПИТЕТ (Эпитеты )</a:t>
            </a:r>
          </a:p>
        </p:txBody>
      </p:sp>
    </p:spTree>
    <p:extLst>
      <p:ext uri="{BB962C8B-B14F-4D97-AF65-F5344CB8AC3E}">
        <p14:creationId xmlns:p14="http://schemas.microsoft.com/office/powerpoint/2010/main" val="2092066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6C01744-A19A-53D9-5BF7-B7F842E11B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8197" y="1547446"/>
            <a:ext cx="12240197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8022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D417592-2A00-38D4-F45F-175CAB794DEF}"/>
              </a:ext>
            </a:extLst>
          </p:cNvPr>
          <p:cNvSpPr txBox="1"/>
          <p:nvPr/>
        </p:nvSpPr>
        <p:spPr>
          <a:xfrm>
            <a:off x="1702190" y="422031"/>
            <a:ext cx="9580099" cy="5851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buAutoNum type="arabicParenR"/>
            </a:pPr>
            <a: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подчинительных словосочетаний: </a:t>
            </a:r>
            <a:r>
              <a:rPr lang="ru-RU" sz="36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всякое искусство, нравственно лучше, вызывает сопереживание; </a:t>
            </a:r>
          </a:p>
          <a:p>
            <a:pPr algn="just"/>
            <a: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определение вида подчинительной связи в словосочетаниях: </a:t>
            </a:r>
          </a:p>
          <a:p>
            <a:pPr algn="just">
              <a:lnSpc>
                <a:spcPct val="200000"/>
              </a:lnSpc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всякое искусство (согласование), </a:t>
            </a:r>
          </a:p>
          <a:p>
            <a:pPr algn="just">
              <a:lnSpc>
                <a:spcPct val="200000"/>
              </a:lnSpc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нравственно лучше (примыкание), </a:t>
            </a:r>
          </a:p>
          <a:p>
            <a:pPr algn="just">
              <a:lnSpc>
                <a:spcPct val="200000"/>
              </a:lnSpc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вызывает сопереживание (управление)</a:t>
            </a:r>
          </a:p>
        </p:txBody>
      </p:sp>
    </p:spTree>
    <p:extLst>
      <p:ext uri="{BB962C8B-B14F-4D97-AF65-F5344CB8AC3E}">
        <p14:creationId xmlns:p14="http://schemas.microsoft.com/office/powerpoint/2010/main" val="961293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D417592-2A00-38D4-F45F-175CAB794DEF}"/>
              </a:ext>
            </a:extLst>
          </p:cNvPr>
          <p:cNvSpPr txBox="1"/>
          <p:nvPr/>
        </p:nvSpPr>
        <p:spPr>
          <a:xfrm>
            <a:off x="1097280" y="773723"/>
            <a:ext cx="1109472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 Из предложения 15 выпишите грамматическую основу.</a:t>
            </a:r>
          </a:p>
          <a:p>
            <a:pPr algn="ctr"/>
            <a:r>
              <a:rPr lang="ru-RU" sz="4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(15)Их надо только увидеть. </a:t>
            </a:r>
          </a:p>
          <a:p>
            <a:pPr algn="just"/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надо увидеть</a:t>
            </a:r>
          </a:p>
        </p:txBody>
      </p:sp>
    </p:spTree>
    <p:extLst>
      <p:ext uri="{BB962C8B-B14F-4D97-AF65-F5344CB8AC3E}">
        <p14:creationId xmlns:p14="http://schemas.microsoft.com/office/powerpoint/2010/main" val="248516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D417592-2A00-38D4-F45F-175CAB794DEF}"/>
              </a:ext>
            </a:extLst>
          </p:cNvPr>
          <p:cNvSpPr txBox="1"/>
          <p:nvPr/>
        </p:nvSpPr>
        <p:spPr>
          <a:xfrm>
            <a:off x="1097280" y="773723"/>
            <a:ext cx="10578905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 Определите тип односоставного предложения 20. Запишите ответ.</a:t>
            </a:r>
          </a:p>
          <a:p>
            <a:pPr algn="just"/>
            <a:endParaRPr lang="ru-RU" sz="2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(20)Как же научиться понимать искусство? </a:t>
            </a:r>
          </a:p>
          <a:p>
            <a:pPr algn="ctr"/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Безличное предложение </a:t>
            </a:r>
          </a:p>
        </p:txBody>
      </p:sp>
    </p:spTree>
    <p:extLst>
      <p:ext uri="{BB962C8B-B14F-4D97-AF65-F5344CB8AC3E}">
        <p14:creationId xmlns:p14="http://schemas.microsoft.com/office/powerpoint/2010/main" val="3732346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D417592-2A00-38D4-F45F-175CAB794DEF}"/>
              </a:ext>
            </a:extLst>
          </p:cNvPr>
          <p:cNvSpPr txBox="1"/>
          <p:nvPr/>
        </p:nvSpPr>
        <p:spPr>
          <a:xfrm>
            <a:off x="1097280" y="773723"/>
            <a:ext cx="10578905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 Среди предложений 9–11 найдите предложение с вводным словом, выпишите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вводное слово. 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Подберите</a:t>
            </a:r>
            <a: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 нему синоним,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запишите</a:t>
            </a:r>
            <a: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этот синоним.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(9)Оно делает эту чужую боль и радость в значительной мере своими.</a:t>
            </a:r>
          </a:p>
          <a:p>
            <a:pPr indent="457200" algn="just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(10)Искусство, бесспорно, человечно. (11)Оно идёт от человека и ведёт к человеку – к самому живому, доброму, к самому лучшему в нём. </a:t>
            </a:r>
          </a:p>
        </p:txBody>
      </p:sp>
    </p:spTree>
    <p:extLst>
      <p:ext uri="{BB962C8B-B14F-4D97-AF65-F5344CB8AC3E}">
        <p14:creationId xmlns:p14="http://schemas.microsoft.com/office/powerpoint/2010/main" val="13134703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2D62B34-6746-EE2B-3CA8-16BA717B81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068" y="737234"/>
            <a:ext cx="11209864" cy="5383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12076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D417592-2A00-38D4-F45F-175CAB794DEF}"/>
              </a:ext>
            </a:extLst>
          </p:cNvPr>
          <p:cNvSpPr txBox="1"/>
          <p:nvPr/>
        </p:nvSpPr>
        <p:spPr>
          <a:xfrm>
            <a:off x="1097280" y="773723"/>
            <a:ext cx="10578905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Среди предложений 9–11 найдите предложение с вводным словом, выпишите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вводное слово. </a:t>
            </a:r>
          </a:p>
          <a:p>
            <a:pPr algn="ctr"/>
            <a: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Подберите к нему синоним, запишите этот синоним.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определение вводного слова: </a:t>
            </a:r>
            <a:r>
              <a:rPr lang="ru-RU" sz="4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бесспорно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подбор синонима к вводному слову.</a:t>
            </a:r>
          </a:p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Правильный ответ может содержать один из следующих синонимов:</a:t>
            </a:r>
            <a:endParaRPr lang="ru-RU" sz="40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несомненно,</a:t>
            </a:r>
          </a:p>
          <a:p>
            <a:pPr algn="ctr"/>
            <a:r>
              <a:rPr lang="ru-RU" sz="4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конечно, безусловно, разумеется.</a:t>
            </a:r>
          </a:p>
        </p:txBody>
      </p:sp>
    </p:spTree>
    <p:extLst>
      <p:ext uri="{BB962C8B-B14F-4D97-AF65-F5344CB8AC3E}">
        <p14:creationId xmlns:p14="http://schemas.microsoft.com/office/powerpoint/2010/main" val="2339843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36" end="1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78" end="2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charRg st="178" end="2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charRg st="178" end="2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>
                                            <p:txEl>
                                              <p:charRg st="178" end="2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89" end="3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charRg st="289" end="3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charRg st="289" end="3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charRg st="289" end="3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D417592-2A00-38D4-F45F-175CAB794DEF}"/>
              </a:ext>
            </a:extLst>
          </p:cNvPr>
          <p:cNvSpPr txBox="1"/>
          <p:nvPr/>
        </p:nvSpPr>
        <p:spPr>
          <a:xfrm>
            <a:off x="773724" y="0"/>
            <a:ext cx="1090246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 Среди предложений 4–6 найдите предложение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обособленным согласованным определением</a:t>
            </a:r>
            <a: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Выпишите</a:t>
            </a:r>
            <a: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номер этого предложения. </a:t>
            </a:r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Объясните </a:t>
            </a:r>
            <a: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обособления.</a:t>
            </a:r>
          </a:p>
          <a:p>
            <a:pPr indent="457200" algn="just"/>
            <a: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(4)Человек, награждённый через искусство даром доброго понимания мира, окружающих его людей, легче дружит с другими людьми, с другими культурами, с другими национальностями. </a:t>
            </a:r>
          </a:p>
          <a:p>
            <a:pPr indent="457200" algn="just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(5)Всякое подлинное искусство является источником доброты. (6)Оно вызывает в читателе, в зрителе – во всяком, кто его воспринимает, – сопереживание и сочувствие к людям, ко всему человечеству. </a:t>
            </a:r>
            <a:endParaRPr lang="ru-RU" sz="2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6184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31B33FE-A783-9575-9C9A-7365E78E90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771650"/>
            <a:ext cx="1114425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33567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D417592-2A00-38D4-F45F-175CAB794DEF}"/>
              </a:ext>
            </a:extLst>
          </p:cNvPr>
          <p:cNvSpPr txBox="1"/>
          <p:nvPr/>
        </p:nvSpPr>
        <p:spPr>
          <a:xfrm>
            <a:off x="773724" y="0"/>
            <a:ext cx="1090246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16. Среди предложений 6 - 8  найдите предложение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обособленным согласованным обстоятельством</a:t>
            </a:r>
            <a: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Выпишите</a:t>
            </a:r>
            <a: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номер этого предложения. </a:t>
            </a:r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Объясните </a:t>
            </a:r>
            <a: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обособления.</a:t>
            </a:r>
          </a:p>
          <a:p>
            <a:pPr algn="just"/>
            <a:endParaRPr lang="ru-RU" sz="28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(6)Оно вызывает в читателе, в зрителе – во всяком, кто его воспринимает, – сопереживание и сочувствие к людям, ко всему человечеству. (7)Лев Толстой говорил об „объединяющем начале“ искусства, придавая этому его качеству первостепенное значение. (8)Искусство наилучшим способом приобщает человека к человечеству, заставляет с большим вниманием и пониманием относиться к чужой боли, к чужой радости.</a:t>
            </a:r>
            <a:endParaRPr lang="ru-RU" sz="2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8964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31B33FE-A783-9575-9C9A-7365E78E90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771650"/>
            <a:ext cx="11144250" cy="33147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8CAE87C-5B6E-BB5A-5BBE-0A7905CF31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1952625"/>
            <a:ext cx="1104900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10776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24205B2-D437-5632-1302-6EA8904AE4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150" y="1406725"/>
            <a:ext cx="11788727" cy="291205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3F07E6A-4B1D-87A3-AE98-30373F8B6085}"/>
              </a:ext>
            </a:extLst>
          </p:cNvPr>
          <p:cNvSpPr txBox="1"/>
          <p:nvPr/>
        </p:nvSpPr>
        <p:spPr>
          <a:xfrm flipH="1">
            <a:off x="2859255" y="4543864"/>
            <a:ext cx="520153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2907642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711FCC-69D9-08B3-3B30-313346AD762B}"/>
              </a:ext>
            </a:extLst>
          </p:cNvPr>
          <p:cNvSpPr txBox="1"/>
          <p:nvPr/>
        </p:nvSpPr>
        <p:spPr>
          <a:xfrm>
            <a:off x="3123028" y="590843"/>
            <a:ext cx="562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Желаю удачи !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BFA1CBE-1A37-85FA-3444-A9DFB10DAE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4275" y="2285418"/>
            <a:ext cx="2949233" cy="2949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1857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AC80099-5F3D-274B-A60C-AADACE54A1BF}"/>
              </a:ext>
            </a:extLst>
          </p:cNvPr>
          <p:cNvSpPr txBox="1"/>
          <p:nvPr/>
        </p:nvSpPr>
        <p:spPr>
          <a:xfrm>
            <a:off x="661182" y="379828"/>
            <a:ext cx="10944663" cy="5863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1.    </a:t>
            </a:r>
            <a:r>
              <a:rPr lang="ru-RU" sz="25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Хорюшка</a:t>
            </a:r>
            <a:r>
              <a:rPr lang="ru-RU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запрыгнула на поваленное дерево</a:t>
            </a:r>
            <a:r>
              <a:rPr lang="ru-RU" sz="2500" u="sng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пробежала по стволу и </a:t>
            </a:r>
          </a:p>
          <a:p>
            <a:pPr indent="457200" algn="just"/>
            <a:r>
              <a:rPr lang="ru-RU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замерла на месте. По берегу речки</a:t>
            </a:r>
            <a:r>
              <a:rPr lang="ru-RU" sz="2500" u="sng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недалеко от плотины бобров</a:t>
            </a:r>
            <a:r>
              <a:rPr lang="ru-RU" sz="2500" u="sng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indent="457200" algn="just"/>
            <a:r>
              <a:rPr lang="ru-RU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внимательно обследуя каждый холмик</a:t>
            </a:r>
            <a:r>
              <a:rPr lang="ru-RU" sz="2500" u="sng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семенила лисица. Она</a:t>
            </a:r>
          </a:p>
          <a:p>
            <a:pPr indent="457200" algn="just"/>
            <a:r>
              <a:rPr lang="ru-RU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остановилась возле полусгнившего пня и принялась что-то выкапывать</a:t>
            </a:r>
            <a:r>
              <a:rPr lang="ru-RU" sz="2500" u="sng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indent="457200" algn="just"/>
            <a:r>
              <a:rPr lang="ru-RU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выгрызая едва державшуюся на пне труху. Вскоре(2)</a:t>
            </a:r>
            <a:r>
              <a:rPr lang="ru-RU" sz="2500" u="sng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добившись </a:t>
            </a:r>
          </a:p>
          <a:p>
            <a:pPr indent="457200" algn="just"/>
            <a:r>
              <a:rPr lang="ru-RU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нужного</a:t>
            </a:r>
            <a:r>
              <a:rPr lang="ru-RU" sz="2500" u="sng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лисица бросила изломанный пень и направилась прямо к норе,            в которой пищали детёныши </a:t>
            </a:r>
            <a:r>
              <a:rPr lang="ru-RU" sz="25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Хорюшки</a:t>
            </a:r>
            <a:r>
              <a:rPr lang="ru-RU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Лиса</a:t>
            </a:r>
            <a:r>
              <a:rPr lang="ru-RU" sz="2500" u="sng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осторожно переступая</a:t>
            </a:r>
            <a:r>
              <a:rPr lang="ru-RU" sz="2500" u="sng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</a:p>
          <a:p>
            <a:pPr indent="457200" algn="just"/>
            <a:r>
              <a:rPr lang="ru-RU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приближалась к норе и, почуяв запах близкой добычи, просунула в неё </a:t>
            </a:r>
          </a:p>
          <a:p>
            <a:pPr indent="457200" algn="just"/>
            <a:r>
              <a:rPr lang="ru-RU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свою бело-рыжую морду. </a:t>
            </a:r>
          </a:p>
          <a:p>
            <a:pPr indent="457200" algn="just"/>
            <a:r>
              <a:rPr lang="ru-RU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Неожиданно из густого ельника к бобровой плотине вышли </a:t>
            </a:r>
          </a:p>
          <a:p>
            <a:pPr indent="457200" algn="just"/>
            <a:r>
              <a:rPr lang="ru-RU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пятнистые кабаны.(4) Шум приближающегося кабаньего стада заставил </a:t>
            </a:r>
          </a:p>
          <a:p>
            <a:pPr indent="457200" algn="just"/>
            <a:r>
              <a:rPr lang="ru-RU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лисицу убежать в лес. А кабаны</a:t>
            </a:r>
            <a:r>
              <a:rPr lang="ru-RU" sz="2500" u="sng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потоптавшись на сырой болотине</a:t>
            </a:r>
            <a:r>
              <a:rPr lang="ru-RU" sz="2500" u="sng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ушли. </a:t>
            </a:r>
          </a:p>
          <a:p>
            <a:pPr indent="457200" algn="just"/>
            <a:r>
              <a:rPr lang="ru-RU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ещё долго доносился до слуха </a:t>
            </a:r>
            <a:r>
              <a:rPr lang="ru-RU" sz="25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Хорюшки</a:t>
            </a:r>
            <a:r>
              <a:rPr lang="ru-RU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шум удаляющейся кабаньей</a:t>
            </a:r>
          </a:p>
          <a:p>
            <a:pPr indent="457200" algn="just"/>
            <a:r>
              <a:rPr lang="ru-RU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семьи</a:t>
            </a:r>
            <a:r>
              <a:rPr lang="ru-RU" sz="2500" u="sng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спасшей своим неожиданным появлением её детёнышей.</a:t>
            </a:r>
          </a:p>
          <a:p>
            <a:pPr indent="457200" algn="r"/>
            <a:r>
              <a:rPr lang="ru-RU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 О. Трушину</a:t>
            </a:r>
            <a:r>
              <a:rPr lang="ru-RU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8877624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C48750B-AF22-D3CD-9686-DBF874E43E82}"/>
              </a:ext>
            </a:extLst>
          </p:cNvPr>
          <p:cNvSpPr txBox="1"/>
          <p:nvPr/>
        </p:nvSpPr>
        <p:spPr>
          <a:xfrm>
            <a:off x="1758462" y="506437"/>
            <a:ext cx="8707901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Вскоре(2)</a:t>
            </a:r>
          </a:p>
          <a:p>
            <a:endParaRPr lang="ru-RU" sz="28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Морфологический разбор слова</a:t>
            </a:r>
          </a:p>
          <a:p>
            <a:r>
              <a:rPr lang="ru-RU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Переступая(3)</a:t>
            </a:r>
          </a:p>
          <a:p>
            <a: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Приближалась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(что делая?) </a:t>
            </a:r>
            <a: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переступая –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деепричастие</a:t>
            </a:r>
            <a: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Морф. признаки</a:t>
            </a:r>
            <a: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неизм. ф., несов. в., </a:t>
            </a:r>
            <a:r>
              <a:rPr lang="ru-RU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невозвр</a:t>
            </a:r>
            <a: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В предложении является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обстоятельством</a:t>
            </a:r>
            <a: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9AD737A-697F-AF3C-42D5-D8D83FEA50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6618" y="604912"/>
            <a:ext cx="3650273" cy="2053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3864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3D07068-7EC5-2933-10CB-A2F86D5813A2}"/>
              </a:ext>
            </a:extLst>
          </p:cNvPr>
          <p:cNvSpPr txBox="1"/>
          <p:nvPr/>
        </p:nvSpPr>
        <p:spPr>
          <a:xfrm>
            <a:off x="337625" y="0"/>
            <a:ext cx="11854375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Неожиданно из густого ельника к бобровой плотине вышли пятнистые кабаны.(4)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 повествовательное, невосклицательное, простое, двусоставное, 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распространённое, полное, неосложнённое.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Грамматическая основа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кабаны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(подлежащее, выражено именем существительным)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вышли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(простое глагольное сказуемое, выражено глаголом в изъявительном наклонении).</a:t>
            </a:r>
          </a:p>
          <a:p>
            <a:pPr algn="just"/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Второстепенные члены предложения: (кабаны)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пятнистые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согласованное определение, 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выражено именем прилагательным; (вышли)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плотине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обстоятельство места (возможно: косвенное дополнение), выражено именем существительным с предлогом; (вышли)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неожиданно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обстоятельство образа действия, выражено наречием; (вышли) </a:t>
            </a:r>
          </a:p>
          <a:p>
            <a:pPr algn="just"/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ельника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–обстоятельство места (возможно: косвенное дополнение), выражено именем 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существительным с предлогом; (к плотине)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бобровой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согласованное определение, 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выражено именем прилагательным; (из ельника)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густого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согласованное определение, 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выражено именем прилагательным.</a:t>
            </a:r>
          </a:p>
        </p:txBody>
      </p:sp>
    </p:spTree>
    <p:extLst>
      <p:ext uri="{BB962C8B-B14F-4D97-AF65-F5344CB8AC3E}">
        <p14:creationId xmlns:p14="http://schemas.microsoft.com/office/powerpoint/2010/main" val="10021227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07EB911-A7B7-27D9-0A6B-271DC673E814}"/>
              </a:ext>
            </a:extLst>
          </p:cNvPr>
          <p:cNvSpPr txBox="1"/>
          <p:nvPr/>
        </p:nvSpPr>
        <p:spPr>
          <a:xfrm>
            <a:off x="1294227" y="168812"/>
            <a:ext cx="10170941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3.Выпишите, раскрывая скобки, ряд, в котором все слова с 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пишутся раздельно. 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выписанном ряду для каждого случая 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укажите условия выбора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раздельного написания. 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отнюдь (не)легко, справедливое (не)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годование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(не)прикоснувшийся к земле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(не)избалованный родителями, картина (не)закончена, вовсе (не)жалко 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(не)слушая сказки, (не)ласковый сын, почти (не)исписанная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теорема (не)доказана, (не)гаснущая на ветру, задумывался (не)редко</a:t>
            </a:r>
          </a:p>
        </p:txBody>
      </p:sp>
    </p:spTree>
    <p:extLst>
      <p:ext uri="{BB962C8B-B14F-4D97-AF65-F5344CB8AC3E}">
        <p14:creationId xmlns:p14="http://schemas.microsoft.com/office/powerpoint/2010/main" val="7282238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D647911-9B5D-72D7-AE7F-52FEB0639150}"/>
              </a:ext>
            </a:extLst>
          </p:cNvPr>
          <p:cNvSpPr txBox="1"/>
          <p:nvPr/>
        </p:nvSpPr>
        <p:spPr>
          <a:xfrm>
            <a:off x="717452" y="112542"/>
            <a:ext cx="1100093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Правильный ответ должен содержать следующие элементы: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правильный выбор ряда слов: 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избалованный родителями, картина не закончена, нисколько не жалко;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объяснение условия выбора раздельного написания: 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избалованный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(причастие, есть зависимое слово) родителями, картина 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закончена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(краткая форма причастия), 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вовсе не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жалко (наречие с усилительным отрицанием вовсе не).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 может быть дан в иной формулировке</a:t>
            </a:r>
          </a:p>
        </p:txBody>
      </p:sp>
    </p:spTree>
    <p:extLst>
      <p:ext uri="{BB962C8B-B14F-4D97-AF65-F5344CB8AC3E}">
        <p14:creationId xmlns:p14="http://schemas.microsoft.com/office/powerpoint/2010/main" val="13383271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0595B50-8EBA-ABD3-B1BD-FEACF7319B0D}"/>
              </a:ext>
            </a:extLst>
          </p:cNvPr>
          <p:cNvSpPr txBox="1"/>
          <p:nvPr/>
        </p:nvSpPr>
        <p:spPr>
          <a:xfrm>
            <a:off x="1209822" y="225083"/>
            <a:ext cx="10199076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Выпишите, раскрывая скобки, ряд, во всех словах которого пишется 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НН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 выписанном ряду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каждого случая 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укажите условия выбора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написания НН. 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ране(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н,нн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)а в руку,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неписа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н,нн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ый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закон,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увлече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н,нн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)а делом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точё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н,нн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фигура,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решё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н,нн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проблема, гуси(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н,нн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ые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перья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вытка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н,нн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золотом, смотреть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надме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н,нн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)о,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н,нн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группа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фортепиа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н,нн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ый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класс, дома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н,нн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)ы,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нестриже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н,нн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ый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пудель</a:t>
            </a:r>
          </a:p>
        </p:txBody>
      </p:sp>
    </p:spTree>
    <p:extLst>
      <p:ext uri="{BB962C8B-B14F-4D97-AF65-F5344CB8AC3E}">
        <p14:creationId xmlns:p14="http://schemas.microsoft.com/office/powerpoint/2010/main" val="329091877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онтур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онтур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TM04033919[[fn=Контур]]</Template>
  <TotalTime>82</TotalTime>
  <Words>2006</Words>
  <Application>Microsoft Office PowerPoint</Application>
  <PresentationFormat>Широкоэкранный</PresentationFormat>
  <Paragraphs>162</Paragraphs>
  <Slides>36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0" baseType="lpstr">
      <vt:lpstr>Arial</vt:lpstr>
      <vt:lpstr>Times New Roman</vt:lpstr>
      <vt:lpstr>Tw Cen MT</vt:lpstr>
      <vt:lpstr>Контур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2</cp:revision>
  <dcterms:created xsi:type="dcterms:W3CDTF">2022-09-25T06:46:25Z</dcterms:created>
  <dcterms:modified xsi:type="dcterms:W3CDTF">2022-09-25T08:09:04Z</dcterms:modified>
</cp:coreProperties>
</file>