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69" d="100"/>
          <a:sy n="69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3883" y="836712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Домашнее задание как самостоятельный </a:t>
            </a:r>
            <a:r>
              <a:rPr lang="ru-RU" dirty="0" smtClean="0">
                <a:solidFill>
                  <a:schemeClr val="tx1"/>
                </a:solidFill>
              </a:rPr>
              <a:t>этап  на английского </a:t>
            </a:r>
            <a:r>
              <a:rPr lang="ru-RU" dirty="0" smtClean="0">
                <a:solidFill>
                  <a:schemeClr val="tx1"/>
                </a:solidFill>
              </a:rPr>
              <a:t>урока. Функции домашнего задания.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87864ba2c0fc3b0e213dc2b8f1a0d0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852936"/>
            <a:ext cx="427751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3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Творческие проекты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32048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admin\Desktop\efec7ee8066083c674cc7172b693e6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417646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92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Отлично подходит для повторения и актуализации ранее изученной лексики.</a:t>
            </a:r>
          </a:p>
          <a:p>
            <a:r>
              <a:rPr lang="ru-RU" dirty="0">
                <a:solidFill>
                  <a:schemeClr val="tx1"/>
                </a:solidFill>
              </a:rPr>
              <a:t>Каждый ученик из группы должен участвовать в </a:t>
            </a:r>
            <a:r>
              <a:rPr lang="ru-RU" dirty="0" smtClean="0">
                <a:solidFill>
                  <a:schemeClr val="tx1"/>
                </a:solidFill>
              </a:rPr>
              <a:t>охоте. На </a:t>
            </a:r>
            <a:r>
              <a:rPr lang="ru-RU" dirty="0">
                <a:solidFill>
                  <a:schemeClr val="tx1"/>
                </a:solidFill>
              </a:rPr>
              <a:t>уроке он получает список вещей или дел, которые должен найти или сделать дома. На следующем занятии каждый должен выступить и рассказать о своих находках. Побеждает тот, в списке которого выполнено большинство пунктов и грамотный рассказ.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Игра </a:t>
            </a:r>
            <a:r>
              <a:rPr lang="en-US" dirty="0">
                <a:solidFill>
                  <a:schemeClr val="tx1"/>
                </a:solidFill>
              </a:rPr>
              <a:t>Scavenger Hunt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980728"/>
            <a:ext cx="7408333" cy="5145435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Find pictures at home and bring them at school.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red.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to eat.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clean.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sharp.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hard.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tiny.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blue.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that moves.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</a:t>
            </a:r>
            <a:r>
              <a:rPr lang="en-US" dirty="0" err="1">
                <a:solidFill>
                  <a:schemeClr val="tx1"/>
                </a:solidFill>
              </a:rPr>
              <a:t>nozy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soft.</a:t>
            </a:r>
          </a:p>
          <a:p>
            <a:r>
              <a:rPr lang="en-US" dirty="0">
                <a:solidFill>
                  <a:schemeClr val="tx1"/>
                </a:solidFill>
              </a:rPr>
              <a:t>•	Something smaller than a mouse.</a:t>
            </a:r>
          </a:p>
          <a:p>
            <a:r>
              <a:rPr lang="ru-RU" dirty="0">
                <a:solidFill>
                  <a:schemeClr val="tx1"/>
                </a:solidFill>
              </a:rPr>
              <a:t>Некоторые находки можно как приносить в школу, так и делать фотографии и показывать учителю.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81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внимание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6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96752"/>
            <a:ext cx="57606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Одним </a:t>
            </a:r>
            <a:r>
              <a:rPr lang="ru-RU" dirty="0"/>
              <a:t>из путей совершенствования процесса обучения является выполнение детьми  домашних заданий.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Своевременное </a:t>
            </a:r>
            <a:r>
              <a:rPr lang="ru-RU" dirty="0"/>
              <a:t>выполнение </a:t>
            </a:r>
            <a:r>
              <a:rPr lang="ru-RU" dirty="0" smtClean="0"/>
              <a:t> домашних  задание в </a:t>
            </a:r>
            <a:r>
              <a:rPr lang="ru-RU" dirty="0"/>
              <a:t>каждом классе - одно из необходимых условий успешного усвоения программного материала.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Домашние работы  </a:t>
            </a:r>
            <a:r>
              <a:rPr lang="ru-RU" dirty="0"/>
              <a:t>в повышении качества знаний учащихся занимает не последнее место, а ведущую роль. Так как задача современного учителя не дать ученику знания, а научить учится. То есть мотивировать его на самообразование.</a:t>
            </a:r>
          </a:p>
        </p:txBody>
      </p:sp>
    </p:spTree>
    <p:extLst>
      <p:ext uri="{BB962C8B-B14F-4D97-AF65-F5344CB8AC3E}">
        <p14:creationId xmlns:p14="http://schemas.microsoft.com/office/powerpoint/2010/main" val="130371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Классическая структура урока содержит два этапа, которые непосредственно связаны с домашним заданием</a:t>
            </a:r>
            <a:r>
              <a:rPr lang="ru-RU" sz="2800" dirty="0"/>
              <a:t>.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Этап всесторонней проверки домашнего задания.</a:t>
            </a:r>
          </a:p>
          <a:p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Этап информирования </a:t>
            </a:r>
            <a:r>
              <a:rPr lang="ru-RU" sz="2800" dirty="0" smtClean="0">
                <a:solidFill>
                  <a:schemeClr val="tx1"/>
                </a:solidFill>
              </a:rPr>
              <a:t>обучающихся о </a:t>
            </a:r>
            <a:r>
              <a:rPr lang="ru-RU" sz="2800" dirty="0">
                <a:solidFill>
                  <a:schemeClr val="tx1"/>
                </a:solidFill>
              </a:rPr>
              <a:t>домашнем </a:t>
            </a:r>
            <a:r>
              <a:rPr lang="ru-RU" sz="2800" dirty="0" smtClean="0">
                <a:solidFill>
                  <a:schemeClr val="tx1"/>
                </a:solidFill>
              </a:rPr>
              <a:t>задании.</a:t>
            </a:r>
          </a:p>
        </p:txBody>
      </p:sp>
    </p:spTree>
    <p:extLst>
      <p:ext uri="{BB962C8B-B14F-4D97-AF65-F5344CB8AC3E}">
        <p14:creationId xmlns:p14="http://schemas.microsoft.com/office/powerpoint/2010/main" val="425208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00200"/>
            <a:ext cx="7198568" cy="604664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Этап всесторонней проверки домашнего задания</a:t>
            </a:r>
            <a:r>
              <a:rPr lang="ru-RU" sz="2800" dirty="0"/>
              <a:t>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068960"/>
            <a:ext cx="6368752" cy="1960241"/>
          </a:xfrm>
        </p:spPr>
        <p:txBody>
          <a:bodyPr>
            <a:normAutofit fontScale="25000" lnSpcReduction="20000"/>
          </a:bodyPr>
          <a:lstStyle/>
          <a:p>
            <a:r>
              <a:rPr lang="ru-RU" sz="7400" dirty="0">
                <a:solidFill>
                  <a:schemeClr val="tx1"/>
                </a:solidFill>
              </a:rPr>
              <a:t>Основные его функции:</a:t>
            </a:r>
          </a:p>
          <a:p>
            <a:r>
              <a:rPr lang="ru-RU" sz="7400" dirty="0">
                <a:solidFill>
                  <a:schemeClr val="tx1"/>
                </a:solidFill>
              </a:rPr>
              <a:t>-установление  правильности</a:t>
            </a:r>
            <a:r>
              <a:rPr lang="ru-RU" sz="7400" dirty="0" smtClean="0">
                <a:solidFill>
                  <a:schemeClr val="tx1"/>
                </a:solidFill>
              </a:rPr>
              <a:t> </a:t>
            </a:r>
            <a:r>
              <a:rPr lang="ru-RU" sz="7400" dirty="0">
                <a:solidFill>
                  <a:schemeClr val="tx1"/>
                </a:solidFill>
              </a:rPr>
              <a:t>и осознанности выполнения всеми учащимися домашнего задания;</a:t>
            </a:r>
          </a:p>
          <a:p>
            <a:r>
              <a:rPr lang="ru-RU" sz="7400" dirty="0">
                <a:solidFill>
                  <a:schemeClr val="tx1"/>
                </a:solidFill>
              </a:rPr>
              <a:t> -устранение в ходе проверки обнаруженных пробелов в знаниях, совершенствуя при этом ЗУН.</a:t>
            </a:r>
          </a:p>
          <a:p>
            <a:r>
              <a:rPr lang="ru-RU" sz="4200" dirty="0">
                <a:solidFill>
                  <a:schemeClr val="tx1"/>
                </a:solidFill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73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71296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75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Индивидуальные задания для детей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4392488" cy="4951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46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по группам</a:t>
            </a:r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520355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06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620688"/>
            <a:ext cx="7408333" cy="5505475"/>
          </a:xfrm>
        </p:spPr>
        <p:txBody>
          <a:bodyPr>
            <a:normAutofit fontScale="40000" lnSpcReduction="20000"/>
          </a:bodyPr>
          <a:lstStyle/>
          <a:p>
            <a:r>
              <a:rPr lang="ru-RU" sz="3400" b="1" dirty="0"/>
              <a:t> Уровень А</a:t>
            </a:r>
          </a:p>
          <a:p>
            <a:r>
              <a:rPr lang="ru-RU" sz="3400" b="1" dirty="0"/>
              <a:t> </a:t>
            </a:r>
          </a:p>
          <a:p>
            <a:r>
              <a:rPr lang="ru-RU" sz="3400" b="1" dirty="0"/>
              <a:t>1.Запиши указанные согласные буквы в алфавитном порядке.</a:t>
            </a:r>
          </a:p>
          <a:p>
            <a:r>
              <a:rPr lang="ru-RU" sz="3400" b="1" dirty="0"/>
              <a:t> </a:t>
            </a:r>
          </a:p>
          <a:p>
            <a:r>
              <a:rPr lang="en-US" sz="3400" b="1" dirty="0"/>
              <a:t>Xx, </a:t>
            </a:r>
            <a:r>
              <a:rPr lang="en-US" sz="3400" b="1" dirty="0" err="1"/>
              <a:t>Ff</a:t>
            </a:r>
            <a:r>
              <a:rPr lang="en-US" sz="3400" b="1" dirty="0"/>
              <a:t>, </a:t>
            </a:r>
            <a:r>
              <a:rPr lang="en-US" sz="3400" b="1" dirty="0" err="1"/>
              <a:t>Hh</a:t>
            </a:r>
            <a:r>
              <a:rPr lang="en-US" sz="3400" b="1" dirty="0"/>
              <a:t>, </a:t>
            </a:r>
            <a:r>
              <a:rPr lang="en-US" sz="3400" b="1" dirty="0" err="1"/>
              <a:t>Nn</a:t>
            </a:r>
            <a:r>
              <a:rPr lang="en-US" sz="3400" b="1" dirty="0"/>
              <a:t>, , </a:t>
            </a:r>
            <a:r>
              <a:rPr lang="en-US" sz="3400" b="1" dirty="0" err="1"/>
              <a:t>Ss</a:t>
            </a:r>
            <a:r>
              <a:rPr lang="en-US" sz="3400" b="1" dirty="0"/>
              <a:t>, </a:t>
            </a:r>
            <a:r>
              <a:rPr lang="en-US" sz="3400" b="1" dirty="0" err="1"/>
              <a:t>Rr</a:t>
            </a:r>
            <a:r>
              <a:rPr lang="en-US" sz="3400" b="1" dirty="0"/>
              <a:t>, , </a:t>
            </a:r>
            <a:r>
              <a:rPr lang="en-US" sz="3400" b="1" dirty="0" err="1"/>
              <a:t>Ww</a:t>
            </a:r>
            <a:r>
              <a:rPr lang="en-US" sz="3400" b="1" dirty="0"/>
              <a:t>, </a:t>
            </a:r>
            <a:r>
              <a:rPr lang="en-US" sz="3400" b="1" dirty="0" err="1"/>
              <a:t>Pp</a:t>
            </a:r>
            <a:r>
              <a:rPr lang="en-US" sz="3400" b="1" dirty="0"/>
              <a:t>, , </a:t>
            </a:r>
            <a:r>
              <a:rPr lang="en-US" sz="3400" b="1" dirty="0" err="1"/>
              <a:t>Ll</a:t>
            </a:r>
            <a:r>
              <a:rPr lang="en-US" sz="3400" b="1" dirty="0"/>
              <a:t>, </a:t>
            </a:r>
            <a:r>
              <a:rPr lang="en-US" sz="3400" b="1" dirty="0" err="1"/>
              <a:t>Gg</a:t>
            </a:r>
            <a:r>
              <a:rPr lang="en-US" sz="3400" b="1" dirty="0"/>
              <a:t>, </a:t>
            </a:r>
            <a:r>
              <a:rPr lang="en-US" sz="3400" b="1" dirty="0" err="1"/>
              <a:t>Kk</a:t>
            </a:r>
            <a:r>
              <a:rPr lang="en-US" sz="3400" b="1" dirty="0"/>
              <a:t> </a:t>
            </a:r>
            <a:r>
              <a:rPr lang="en-US" sz="3400" b="1" dirty="0" err="1"/>
              <a:t>Qq</a:t>
            </a:r>
            <a:r>
              <a:rPr lang="en-US" sz="3400" b="1" dirty="0"/>
              <a:t>, Bb, </a:t>
            </a:r>
            <a:r>
              <a:rPr lang="en-US" sz="3400" b="1" dirty="0" err="1"/>
              <a:t>Tt</a:t>
            </a:r>
            <a:r>
              <a:rPr lang="en-US" sz="3400" b="1" dirty="0"/>
              <a:t>.</a:t>
            </a:r>
          </a:p>
          <a:p>
            <a:r>
              <a:rPr lang="en-US" sz="3400" b="1" dirty="0"/>
              <a:t> </a:t>
            </a:r>
          </a:p>
          <a:p>
            <a:r>
              <a:rPr lang="en-US" sz="3400" b="1" dirty="0"/>
              <a:t>2. </a:t>
            </a:r>
            <a:r>
              <a:rPr lang="ru-RU" sz="3400" b="1" dirty="0"/>
              <a:t>Спиши слова , подчеркни в них согласные буквы </a:t>
            </a:r>
            <a:r>
              <a:rPr lang="en-US" sz="3400" b="1" dirty="0"/>
              <a:t>Cc, </a:t>
            </a:r>
            <a:r>
              <a:rPr lang="en-US" sz="3400" b="1" dirty="0" err="1"/>
              <a:t>Gg</a:t>
            </a:r>
            <a:r>
              <a:rPr lang="en-US" sz="3400" b="1" dirty="0"/>
              <a:t>, </a:t>
            </a:r>
            <a:r>
              <a:rPr lang="en-US" sz="3400" b="1" dirty="0" err="1"/>
              <a:t>Hh</a:t>
            </a:r>
            <a:r>
              <a:rPr lang="en-US" sz="3400" b="1" dirty="0"/>
              <a:t>.</a:t>
            </a:r>
          </a:p>
          <a:p>
            <a:r>
              <a:rPr lang="en-US" sz="3400" b="1" dirty="0"/>
              <a:t> </a:t>
            </a:r>
          </a:p>
          <a:p>
            <a:r>
              <a:rPr lang="en-US" sz="3400" b="1" dirty="0"/>
              <a:t>Tiger, black, go, dog, cat, hello.</a:t>
            </a:r>
          </a:p>
          <a:p>
            <a:r>
              <a:rPr lang="en-US" sz="3400" b="1" dirty="0"/>
              <a:t> </a:t>
            </a:r>
          </a:p>
          <a:p>
            <a:r>
              <a:rPr lang="en-US" sz="3400" b="1" dirty="0"/>
              <a:t>3. </a:t>
            </a:r>
            <a:r>
              <a:rPr lang="ru-RU" sz="3400" b="1" dirty="0"/>
              <a:t>Запиши после каждой гласной буквы следующие за ней в алфавите согласные буквы.</a:t>
            </a:r>
          </a:p>
          <a:p>
            <a:r>
              <a:rPr lang="ru-RU" sz="3400" b="1" dirty="0"/>
              <a:t> </a:t>
            </a:r>
          </a:p>
          <a:p>
            <a:r>
              <a:rPr lang="en-US" sz="3400" b="1" dirty="0" err="1"/>
              <a:t>Aa</a:t>
            </a:r>
            <a:r>
              <a:rPr lang="en-US" sz="3400" b="1" dirty="0"/>
              <a:t>, _____, </a:t>
            </a:r>
            <a:r>
              <a:rPr lang="en-US" sz="3400" b="1" dirty="0" err="1"/>
              <a:t>Ee</a:t>
            </a:r>
            <a:r>
              <a:rPr lang="en-US" sz="3400" b="1" dirty="0"/>
              <a:t>, ____, Ii, ___, </a:t>
            </a:r>
            <a:r>
              <a:rPr lang="en-US" sz="3400" b="1" dirty="0" err="1"/>
              <a:t>Oo</a:t>
            </a:r>
            <a:r>
              <a:rPr lang="en-US" sz="3400" b="1" dirty="0"/>
              <a:t>, ___</a:t>
            </a:r>
          </a:p>
          <a:p>
            <a:r>
              <a:rPr lang="en-US" sz="3400" b="1" dirty="0"/>
              <a:t> </a:t>
            </a:r>
          </a:p>
          <a:p>
            <a:r>
              <a:rPr lang="ru-RU" sz="3400" b="1" dirty="0"/>
              <a:t>Уровень В</a:t>
            </a:r>
          </a:p>
          <a:p>
            <a:r>
              <a:rPr lang="ru-RU" sz="3400" b="1" dirty="0"/>
              <a:t> </a:t>
            </a:r>
          </a:p>
          <a:p>
            <a:r>
              <a:rPr lang="ru-RU" sz="3400" b="1" dirty="0"/>
              <a:t>1.Спиши. Зачеркни лишнюю букву.</a:t>
            </a:r>
          </a:p>
          <a:p>
            <a:r>
              <a:rPr lang="ru-RU" sz="3400" b="1" dirty="0"/>
              <a:t> </a:t>
            </a:r>
          </a:p>
          <a:p>
            <a:r>
              <a:rPr lang="en-US" sz="3400" b="1" dirty="0" err="1"/>
              <a:t>Dd</a:t>
            </a:r>
            <a:r>
              <a:rPr lang="en-US" sz="3400" b="1" dirty="0"/>
              <a:t>, </a:t>
            </a:r>
            <a:r>
              <a:rPr lang="en-US" sz="3400" b="1" dirty="0" err="1"/>
              <a:t>Rr</a:t>
            </a:r>
            <a:r>
              <a:rPr lang="en-US" sz="3400" b="1" dirty="0"/>
              <a:t>, </a:t>
            </a:r>
            <a:r>
              <a:rPr lang="en-US" sz="3400" b="1" dirty="0" err="1"/>
              <a:t>Tt</a:t>
            </a:r>
            <a:r>
              <a:rPr lang="en-US" sz="3400" b="1" dirty="0"/>
              <a:t>, </a:t>
            </a:r>
            <a:r>
              <a:rPr lang="en-US" sz="3400" b="1" dirty="0" err="1"/>
              <a:t>Pp</a:t>
            </a:r>
            <a:r>
              <a:rPr lang="en-US" sz="3400" b="1" dirty="0"/>
              <a:t>, , </a:t>
            </a:r>
            <a:r>
              <a:rPr lang="en-US" sz="3400" b="1" dirty="0" err="1"/>
              <a:t>Ff</a:t>
            </a:r>
            <a:r>
              <a:rPr lang="en-US" sz="3400" b="1" dirty="0"/>
              <a:t>, </a:t>
            </a:r>
            <a:r>
              <a:rPr lang="en-US" sz="3400" b="1" dirty="0" err="1"/>
              <a:t>Aa</a:t>
            </a:r>
            <a:r>
              <a:rPr lang="en-US" sz="3400" b="1" dirty="0"/>
              <a:t>, , </a:t>
            </a:r>
            <a:r>
              <a:rPr lang="en-US" sz="3400" b="1" dirty="0" err="1"/>
              <a:t>Jj</a:t>
            </a:r>
            <a:r>
              <a:rPr lang="en-US" sz="3400" b="1" dirty="0"/>
              <a:t>, </a:t>
            </a:r>
            <a:r>
              <a:rPr lang="en-US" sz="3400" b="1" dirty="0" err="1"/>
              <a:t>Ll</a:t>
            </a:r>
            <a:r>
              <a:rPr lang="en-US" sz="3400" b="1" dirty="0"/>
              <a:t>, </a:t>
            </a:r>
            <a:r>
              <a:rPr lang="en-US" sz="3400" b="1" dirty="0" err="1"/>
              <a:t>Hh,Ss</a:t>
            </a:r>
            <a:r>
              <a:rPr lang="en-US" sz="3400" b="1" dirty="0"/>
              <a:t>, Bb, Qq.</a:t>
            </a:r>
          </a:p>
          <a:p>
            <a:r>
              <a:rPr lang="en-US" sz="3400" b="1" dirty="0"/>
              <a:t> </a:t>
            </a:r>
          </a:p>
          <a:p>
            <a:r>
              <a:rPr lang="en-US" sz="3400" b="1" dirty="0"/>
              <a:t>2. </a:t>
            </a:r>
            <a:r>
              <a:rPr lang="ru-RU" sz="3400" b="1" dirty="0"/>
              <a:t>Спиши. Зачеркни в каждой строке лишнее слово.</a:t>
            </a:r>
          </a:p>
          <a:p>
            <a:r>
              <a:rPr lang="ru-RU" sz="3400" b="1" dirty="0"/>
              <a:t> </a:t>
            </a:r>
          </a:p>
          <a:p>
            <a:r>
              <a:rPr lang="ru-RU" sz="3400" b="1" dirty="0"/>
              <a:t>1. </a:t>
            </a:r>
            <a:r>
              <a:rPr lang="en-US" sz="3400" b="1" dirty="0"/>
              <a:t>cat, rabbit, dog, red, horse.</a:t>
            </a:r>
          </a:p>
          <a:p>
            <a:r>
              <a:rPr lang="en-US" sz="3400" b="1" dirty="0"/>
              <a:t>2. tiger, fox, table, lion, crocodile.</a:t>
            </a:r>
          </a:p>
          <a:p>
            <a:r>
              <a:rPr lang="en-US" sz="3400" b="1" dirty="0"/>
              <a:t>3. green, black, red, cake, grey.</a:t>
            </a:r>
          </a:p>
          <a:p>
            <a:endParaRPr lang="en-US" sz="34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74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Основная функция этого этапа  состоит в самостоятельном выполнении заданий учителя по повторению и более глубокому усвоению изучаемого материала и его применению на практике, развитию творческих способностей и дарований и совершенствованию учебных умений и навыков.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Этап информирования учащихся о домашнем задании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649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93</TotalTime>
  <Words>462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Candara</vt:lpstr>
      <vt:lpstr>Symbol</vt:lpstr>
      <vt:lpstr>Волна</vt:lpstr>
      <vt:lpstr>Домашнее задание как самостоятельный этап  на английского урока. Функции домашнего задания.</vt:lpstr>
      <vt:lpstr>Презентация PowerPoint</vt:lpstr>
      <vt:lpstr>Классическая структура урока содержит два этапа, которые непосредственно связаны с домашним заданием. </vt:lpstr>
      <vt:lpstr>Этап всесторонней проверки домашнего задания:</vt:lpstr>
      <vt:lpstr>Презентация PowerPoint</vt:lpstr>
      <vt:lpstr>Индивидуальные задания для детей</vt:lpstr>
      <vt:lpstr>Работа по группам</vt:lpstr>
      <vt:lpstr>Презентация PowerPoint</vt:lpstr>
      <vt:lpstr>Этап информирования учащихся о домашнем задании.</vt:lpstr>
      <vt:lpstr>Творческие проекты</vt:lpstr>
      <vt:lpstr>Игра Scavenger Hunt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13</cp:revision>
  <dcterms:created xsi:type="dcterms:W3CDTF">2021-12-06T18:53:34Z</dcterms:created>
  <dcterms:modified xsi:type="dcterms:W3CDTF">2022-09-25T08:15:06Z</dcterms:modified>
</cp:coreProperties>
</file>