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27"/>
  </p:notesMasterIdLst>
  <p:sldIdLst>
    <p:sldId id="276" r:id="rId2"/>
    <p:sldId id="277" r:id="rId3"/>
    <p:sldId id="278" r:id="rId4"/>
    <p:sldId id="279" r:id="rId5"/>
    <p:sldId id="280" r:id="rId6"/>
    <p:sldId id="303" r:id="rId7"/>
    <p:sldId id="281" r:id="rId8"/>
    <p:sldId id="282" r:id="rId9"/>
    <p:sldId id="284" r:id="rId10"/>
    <p:sldId id="285" r:id="rId11"/>
    <p:sldId id="286" r:id="rId12"/>
    <p:sldId id="287" r:id="rId13"/>
    <p:sldId id="283" r:id="rId14"/>
    <p:sldId id="288" r:id="rId15"/>
    <p:sldId id="297" r:id="rId16"/>
    <p:sldId id="290" r:id="rId17"/>
    <p:sldId id="291" r:id="rId18"/>
    <p:sldId id="294" r:id="rId19"/>
    <p:sldId id="292" r:id="rId20"/>
    <p:sldId id="295" r:id="rId21"/>
    <p:sldId id="301" r:id="rId22"/>
    <p:sldId id="302" r:id="rId23"/>
    <p:sldId id="300" r:id="rId24"/>
    <p:sldId id="299" r:id="rId25"/>
    <p:sldId id="298"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930" autoAdjust="0"/>
  </p:normalViewPr>
  <p:slideViewPr>
    <p:cSldViewPr>
      <p:cViewPr>
        <p:scale>
          <a:sx n="100" d="100"/>
          <a:sy n="100" d="100"/>
        </p:scale>
        <p:origin x="-194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8F2460-5A70-446D-8654-DD4192843DED}" type="datetimeFigureOut">
              <a:rPr lang="ru-RU" smtClean="0"/>
              <a:t>25.09.2022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FA3DB3-E415-4134-80DE-DC943E0ACF38}" type="slidenum">
              <a:rPr lang="ru-RU" smtClean="0"/>
              <a:t>‹#›</a:t>
            </a:fld>
            <a:endParaRPr lang="ru-RU"/>
          </a:p>
        </p:txBody>
      </p:sp>
    </p:spTree>
    <p:extLst>
      <p:ext uri="{BB962C8B-B14F-4D97-AF65-F5344CB8AC3E}">
        <p14:creationId xmlns:p14="http://schemas.microsoft.com/office/powerpoint/2010/main" val="2945017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1FA3DB3-E415-4134-80DE-DC943E0ACF38}" type="slidenum">
              <a:rPr lang="ru-RU" smtClean="0"/>
              <a:t>19</a:t>
            </a:fld>
            <a:endParaRPr lang="ru-RU"/>
          </a:p>
        </p:txBody>
      </p:sp>
    </p:spTree>
    <p:extLst>
      <p:ext uri="{BB962C8B-B14F-4D97-AF65-F5344CB8AC3E}">
        <p14:creationId xmlns:p14="http://schemas.microsoft.com/office/powerpoint/2010/main" val="21342326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25.09.2022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25.09.2022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25.09.2022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25.09.2022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25.09.2022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25.09.2022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25.09.2022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25.09.2022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25.09.2022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25.09.2022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25.09.2022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t>25.09.2022</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384"/>
            <a:ext cx="9270268" cy="6885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360040"/>
            <a:ext cx="6969125" cy="1916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95536" y="1988840"/>
            <a:ext cx="8568952" cy="5648726"/>
          </a:xfrm>
          <a:prstGeom prst="rect">
            <a:avLst/>
          </a:prstGeom>
        </p:spPr>
        <p:txBody>
          <a:bodyPr wrap="square">
            <a:spAutoFit/>
          </a:bodyPr>
          <a:lstStyle/>
          <a:p>
            <a:pPr algn="ctr">
              <a:lnSpc>
                <a:spcPct val="115000"/>
              </a:lnSpc>
              <a:spcAft>
                <a:spcPts val="1000"/>
              </a:spcAft>
            </a:pPr>
            <a:endParaRPr lang="ru-RU" sz="2800" b="1" dirty="0" smtClean="0">
              <a:latin typeface="Times New Roman" panose="02020603050405020304" pitchFamily="18" charset="0"/>
              <a:ea typeface="Calibri"/>
              <a:cs typeface="Times New Roman" panose="02020603050405020304" pitchFamily="18" charset="0"/>
            </a:endParaRPr>
          </a:p>
          <a:p>
            <a:pPr algn="ctr">
              <a:lnSpc>
                <a:spcPct val="115000"/>
              </a:lnSpc>
              <a:spcAft>
                <a:spcPts val="1000"/>
              </a:spcAft>
            </a:pPr>
            <a:r>
              <a:rPr lang="ru-RU" sz="2800" b="1" dirty="0" smtClean="0">
                <a:latin typeface="Times New Roman" panose="02020603050405020304" pitchFamily="18" charset="0"/>
                <a:ea typeface="Calibri"/>
                <a:cs typeface="Times New Roman" panose="02020603050405020304" pitchFamily="18" charset="0"/>
              </a:rPr>
              <a:t>(</a:t>
            </a:r>
            <a:r>
              <a:rPr lang="ru-RU" sz="2800" b="1" dirty="0">
                <a:latin typeface="Times New Roman" panose="02020603050405020304" pitchFamily="18" charset="0"/>
                <a:ea typeface="Calibri"/>
                <a:cs typeface="Times New Roman" panose="02020603050405020304" pitchFamily="18" charset="0"/>
              </a:rPr>
              <a:t>с 3 до 4 лет)</a:t>
            </a:r>
            <a:endParaRPr lang="ru-RU" sz="2800" dirty="0">
              <a:latin typeface="Times New Roman" panose="02020603050405020304" pitchFamily="18" charset="0"/>
              <a:ea typeface="Calibri"/>
              <a:cs typeface="Times New Roman" panose="02020603050405020304" pitchFamily="18" charset="0"/>
            </a:endParaRPr>
          </a:p>
          <a:p>
            <a:pPr algn="ctr">
              <a:lnSpc>
                <a:spcPct val="115000"/>
              </a:lnSpc>
              <a:spcAft>
                <a:spcPts val="1000"/>
              </a:spcAft>
            </a:pPr>
            <a:r>
              <a:rPr lang="ru-RU" sz="2800" b="1" dirty="0">
                <a:latin typeface="Times New Roman" panose="02020603050405020304" pitchFamily="18" charset="0"/>
                <a:ea typeface="Calibri"/>
                <a:cs typeface="Times New Roman" panose="02020603050405020304" pitchFamily="18" charset="0"/>
              </a:rPr>
              <a:t>организационное</a:t>
            </a:r>
            <a:endParaRPr lang="ru-RU" sz="2800" dirty="0">
              <a:latin typeface="Times New Roman" panose="02020603050405020304" pitchFamily="18" charset="0"/>
              <a:ea typeface="Calibri"/>
              <a:cs typeface="Times New Roman" panose="02020603050405020304" pitchFamily="18" charset="0"/>
            </a:endParaRPr>
          </a:p>
          <a:p>
            <a:pPr algn="ctr">
              <a:lnSpc>
                <a:spcPct val="115000"/>
              </a:lnSpc>
              <a:spcAft>
                <a:spcPts val="1000"/>
              </a:spcAft>
            </a:pPr>
            <a:r>
              <a:rPr lang="ru-RU" sz="3200" b="1" dirty="0">
                <a:latin typeface="Times New Roman" panose="02020603050405020304" pitchFamily="18" charset="0"/>
                <a:ea typeface="Calibri"/>
                <a:cs typeface="Times New Roman" panose="02020603050405020304" pitchFamily="18" charset="0"/>
              </a:rPr>
              <a:t>«Мы рады знакомству</a:t>
            </a:r>
            <a:r>
              <a:rPr lang="ru-RU" sz="3200" b="1" dirty="0" smtClean="0">
                <a:latin typeface="Times New Roman" panose="02020603050405020304" pitchFamily="18" charset="0"/>
                <a:ea typeface="Calibri"/>
                <a:cs typeface="Times New Roman" panose="02020603050405020304" pitchFamily="18" charset="0"/>
              </a:rPr>
              <a:t>»</a:t>
            </a:r>
          </a:p>
          <a:p>
            <a:pPr algn="ctr">
              <a:lnSpc>
                <a:spcPct val="115000"/>
              </a:lnSpc>
              <a:spcAft>
                <a:spcPts val="1000"/>
              </a:spcAft>
            </a:pPr>
            <a:endParaRPr lang="ru-RU" sz="2800" b="1" dirty="0">
              <a:latin typeface="Times New Roman" panose="02020603050405020304" pitchFamily="18" charset="0"/>
              <a:ea typeface="Calibri"/>
              <a:cs typeface="Times New Roman" panose="02020603050405020304" pitchFamily="18" charset="0"/>
            </a:endParaRPr>
          </a:p>
          <a:p>
            <a:pPr algn="ctr">
              <a:lnSpc>
                <a:spcPct val="115000"/>
              </a:lnSpc>
              <a:spcAft>
                <a:spcPts val="1000"/>
              </a:spcAft>
            </a:pPr>
            <a:endParaRPr lang="ru-RU" sz="2800" b="1" dirty="0" smtClean="0">
              <a:latin typeface="Times New Roman" panose="02020603050405020304" pitchFamily="18" charset="0"/>
              <a:ea typeface="Calibri"/>
              <a:cs typeface="Times New Roman" panose="02020603050405020304" pitchFamily="18" charset="0"/>
            </a:endParaRPr>
          </a:p>
          <a:p>
            <a:pPr algn="ctr">
              <a:lnSpc>
                <a:spcPct val="115000"/>
              </a:lnSpc>
              <a:spcAft>
                <a:spcPts val="1000"/>
              </a:spcAft>
            </a:pPr>
            <a:endParaRPr lang="ru-RU" sz="2800" b="1" dirty="0" smtClean="0">
              <a:latin typeface="Times New Roman" panose="02020603050405020304" pitchFamily="18" charset="0"/>
              <a:ea typeface="Calibri"/>
              <a:cs typeface="Times New Roman" panose="02020603050405020304" pitchFamily="18" charset="0"/>
            </a:endParaRPr>
          </a:p>
          <a:p>
            <a:pPr algn="ctr">
              <a:lnSpc>
                <a:spcPct val="115000"/>
              </a:lnSpc>
              <a:spcAft>
                <a:spcPts val="1000"/>
              </a:spcAft>
            </a:pPr>
            <a:endParaRPr lang="ru-RU" sz="2800" b="1" dirty="0">
              <a:latin typeface="Times New Roman" panose="02020603050405020304" pitchFamily="18" charset="0"/>
              <a:ea typeface="Calibri"/>
              <a:cs typeface="Times New Roman" panose="02020603050405020304" pitchFamily="18" charset="0"/>
            </a:endParaRPr>
          </a:p>
          <a:p>
            <a:pPr algn="ctr">
              <a:lnSpc>
                <a:spcPct val="115000"/>
              </a:lnSpc>
              <a:spcAft>
                <a:spcPts val="1000"/>
              </a:spcAft>
            </a:pPr>
            <a:endParaRPr lang="ru-RU" sz="2800" b="1" dirty="0">
              <a:latin typeface="Times New Roman" panose="02020603050405020304" pitchFamily="18" charset="0"/>
              <a:ea typeface="Calibri"/>
              <a:cs typeface="Times New Roman" panose="02020603050405020304" pitchFamily="18" charset="0"/>
            </a:endParaRPr>
          </a:p>
        </p:txBody>
      </p:sp>
      <p:sp>
        <p:nvSpPr>
          <p:cNvPr id="3" name="Прямоугольник 2"/>
          <p:cNvSpPr/>
          <p:nvPr/>
        </p:nvSpPr>
        <p:spPr>
          <a:xfrm>
            <a:off x="2987824" y="4609322"/>
            <a:ext cx="5832648" cy="1609671"/>
          </a:xfrm>
          <a:prstGeom prst="rect">
            <a:avLst/>
          </a:prstGeom>
        </p:spPr>
        <p:txBody>
          <a:bodyPr wrap="square">
            <a:spAutoFit/>
          </a:bodyPr>
          <a:lstStyle/>
          <a:p>
            <a:pPr lvl="0" algn="r">
              <a:lnSpc>
                <a:spcPct val="115000"/>
              </a:lnSpc>
              <a:spcAft>
                <a:spcPts val="1000"/>
              </a:spcAft>
            </a:pPr>
            <a:endParaRPr lang="ru-RU" sz="1600" b="1" dirty="0" smtClean="0">
              <a:solidFill>
                <a:prstClr val="black"/>
              </a:solidFill>
              <a:latin typeface="Times New Roman" panose="02020603050405020304" pitchFamily="18" charset="0"/>
              <a:ea typeface="Calibri"/>
              <a:cs typeface="Times New Roman" panose="02020603050405020304" pitchFamily="18" charset="0"/>
            </a:endParaRPr>
          </a:p>
          <a:p>
            <a:pPr lvl="0" algn="r">
              <a:lnSpc>
                <a:spcPct val="115000"/>
              </a:lnSpc>
              <a:spcAft>
                <a:spcPts val="1000"/>
              </a:spcAft>
            </a:pPr>
            <a:endParaRPr lang="ru-RU" sz="1600" b="1" dirty="0">
              <a:solidFill>
                <a:prstClr val="black"/>
              </a:solidFill>
              <a:latin typeface="Times New Roman" panose="02020603050405020304" pitchFamily="18" charset="0"/>
              <a:ea typeface="Calibri"/>
              <a:cs typeface="Times New Roman" panose="02020603050405020304" pitchFamily="18" charset="0"/>
            </a:endParaRPr>
          </a:p>
          <a:p>
            <a:pPr lvl="0" algn="r">
              <a:lnSpc>
                <a:spcPct val="115000"/>
              </a:lnSpc>
              <a:spcAft>
                <a:spcPts val="1000"/>
              </a:spcAft>
            </a:pPr>
            <a:r>
              <a:rPr lang="ru-RU" sz="1600" b="1" dirty="0" smtClean="0">
                <a:solidFill>
                  <a:prstClr val="black"/>
                </a:solidFill>
                <a:latin typeface="Times New Roman" panose="02020603050405020304" pitchFamily="18" charset="0"/>
                <a:ea typeface="Calibri"/>
                <a:cs typeface="Times New Roman" panose="02020603050405020304" pitchFamily="18" charset="0"/>
              </a:rPr>
              <a:t>Воспитатели</a:t>
            </a:r>
            <a:r>
              <a:rPr lang="ru-RU" sz="1600" b="1" dirty="0">
                <a:solidFill>
                  <a:prstClr val="black"/>
                </a:solidFill>
                <a:latin typeface="Times New Roman" panose="02020603050405020304" pitchFamily="18" charset="0"/>
                <a:ea typeface="Calibri"/>
                <a:cs typeface="Times New Roman" panose="02020603050405020304" pitchFamily="18" charset="0"/>
              </a:rPr>
              <a:t>: </a:t>
            </a:r>
            <a:r>
              <a:rPr lang="ru-RU" sz="1600" b="1" dirty="0" err="1" smtClean="0">
                <a:solidFill>
                  <a:prstClr val="black"/>
                </a:solidFill>
                <a:latin typeface="Times New Roman" panose="02020603050405020304" pitchFamily="18" charset="0"/>
                <a:ea typeface="Calibri"/>
                <a:cs typeface="Times New Roman" panose="02020603050405020304" pitchFamily="18" charset="0"/>
              </a:rPr>
              <a:t>Пьянченко</a:t>
            </a:r>
            <a:r>
              <a:rPr lang="ru-RU" sz="1600" b="1" dirty="0" smtClean="0">
                <a:solidFill>
                  <a:prstClr val="black"/>
                </a:solidFill>
                <a:latin typeface="Times New Roman" panose="02020603050405020304" pitchFamily="18" charset="0"/>
                <a:ea typeface="Calibri"/>
                <a:cs typeface="Times New Roman" panose="02020603050405020304" pitchFamily="18" charset="0"/>
              </a:rPr>
              <a:t> Ж.А.</a:t>
            </a:r>
          </a:p>
          <a:p>
            <a:pPr lvl="0" algn="r">
              <a:lnSpc>
                <a:spcPct val="115000"/>
              </a:lnSpc>
              <a:spcAft>
                <a:spcPts val="1000"/>
              </a:spcAft>
            </a:pPr>
            <a:r>
              <a:rPr lang="ru-RU" sz="1600" b="1" dirty="0" err="1" smtClean="0">
                <a:solidFill>
                  <a:prstClr val="black"/>
                </a:solidFill>
                <a:latin typeface="Times New Roman" panose="02020603050405020304" pitchFamily="18" charset="0"/>
                <a:ea typeface="Calibri"/>
                <a:cs typeface="Times New Roman" panose="02020603050405020304" pitchFamily="18" charset="0"/>
              </a:rPr>
              <a:t>Галузина</a:t>
            </a:r>
            <a:r>
              <a:rPr lang="ru-RU" sz="1600" b="1" dirty="0" smtClean="0">
                <a:solidFill>
                  <a:prstClr val="black"/>
                </a:solidFill>
                <a:latin typeface="Times New Roman" panose="02020603050405020304" pitchFamily="18" charset="0"/>
                <a:ea typeface="Calibri"/>
                <a:cs typeface="Times New Roman" panose="02020603050405020304" pitchFamily="18" charset="0"/>
              </a:rPr>
              <a:t> </a:t>
            </a:r>
            <a:r>
              <a:rPr lang="ru-RU" sz="1600" b="1" dirty="0">
                <a:solidFill>
                  <a:prstClr val="black"/>
                </a:solidFill>
                <a:latin typeface="Times New Roman" panose="02020603050405020304" pitchFamily="18" charset="0"/>
                <a:ea typeface="Calibri"/>
                <a:cs typeface="Times New Roman" panose="02020603050405020304" pitchFamily="18" charset="0"/>
              </a:rPr>
              <a:t>Ю.В.   </a:t>
            </a:r>
            <a:endParaRPr lang="ru-RU" sz="1600" dirty="0">
              <a:solidFill>
                <a:prstClr val="black"/>
              </a:solidFill>
              <a:latin typeface="Times New Roman" panose="02020603050405020304" pitchFamily="18" charset="0"/>
              <a:ea typeface="Calibri"/>
              <a:cs typeface="Times New Roman" panose="02020603050405020304" pitchFamily="18" charset="0"/>
            </a:endParaRPr>
          </a:p>
        </p:txBody>
      </p:sp>
    </p:spTree>
    <p:extLst>
      <p:ext uri="{BB962C8B-B14F-4D97-AF65-F5344CB8AC3E}">
        <p14:creationId xmlns:p14="http://schemas.microsoft.com/office/powerpoint/2010/main" val="18972678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95536" y="458956"/>
            <a:ext cx="8424936" cy="4431983"/>
          </a:xfrm>
          <a:prstGeom prst="rect">
            <a:avLst/>
          </a:prstGeom>
        </p:spPr>
        <p:txBody>
          <a:bodyPr wrap="square">
            <a:spAutoFit/>
          </a:bodyPr>
          <a:lstStyle/>
          <a:p>
            <a:pPr algn="ctr">
              <a:spcAft>
                <a:spcPts val="0"/>
              </a:spcAft>
            </a:pPr>
            <a:r>
              <a:rPr lang="ru-RU" sz="2400" b="1" dirty="0">
                <a:solidFill>
                  <a:srgbClr val="C00000"/>
                </a:solidFill>
                <a:latin typeface="Times New Roman"/>
                <a:ea typeface="Times New Roman"/>
              </a:rPr>
              <a:t>Физическое развитие :</a:t>
            </a:r>
          </a:p>
          <a:p>
            <a:pPr>
              <a:spcAft>
                <a:spcPts val="0"/>
              </a:spcAft>
            </a:pPr>
            <a:endParaRPr lang="ru-RU" dirty="0">
              <a:solidFill>
                <a:srgbClr val="000000"/>
              </a:solidFill>
              <a:latin typeface="Times New Roman"/>
              <a:ea typeface="Times New Roman"/>
            </a:endParaRPr>
          </a:p>
          <a:p>
            <a:pPr marL="285750" indent="-285750">
              <a:spcAft>
                <a:spcPts val="0"/>
              </a:spcAft>
              <a:buFont typeface="Arial" panose="020B0604020202020204" pitchFamily="34" charset="0"/>
              <a:buChar char="•"/>
            </a:pPr>
            <a:r>
              <a:rPr lang="ru-RU" sz="2000" dirty="0" smtClean="0">
                <a:solidFill>
                  <a:srgbClr val="000000"/>
                </a:solidFill>
                <a:latin typeface="Times New Roman"/>
                <a:ea typeface="Times New Roman"/>
              </a:rPr>
              <a:t>Уметь </a:t>
            </a:r>
            <a:r>
              <a:rPr lang="ru-RU" sz="2000" dirty="0">
                <a:solidFill>
                  <a:srgbClr val="000000"/>
                </a:solidFill>
                <a:latin typeface="Times New Roman"/>
                <a:ea typeface="Times New Roman"/>
              </a:rPr>
              <a:t>правильно мыть руки и насухо их вытирать</a:t>
            </a:r>
            <a:endParaRPr lang="ru-RU" sz="2000" dirty="0">
              <a:latin typeface="Times New Roman"/>
              <a:ea typeface="Times New Roman"/>
            </a:endParaRPr>
          </a:p>
          <a:p>
            <a:pPr marL="285750" indent="-285750">
              <a:spcAft>
                <a:spcPts val="0"/>
              </a:spcAft>
              <a:buFont typeface="Arial" panose="020B0604020202020204" pitchFamily="34" charset="0"/>
              <a:buChar char="•"/>
            </a:pPr>
            <a:r>
              <a:rPr lang="ru-RU" sz="2000" dirty="0" smtClean="0">
                <a:solidFill>
                  <a:srgbClr val="000000"/>
                </a:solidFill>
                <a:latin typeface="Times New Roman"/>
                <a:ea typeface="Times New Roman"/>
              </a:rPr>
              <a:t> </a:t>
            </a:r>
            <a:r>
              <a:rPr lang="ru-RU" sz="2000" dirty="0">
                <a:solidFill>
                  <a:srgbClr val="000000"/>
                </a:solidFill>
                <a:latin typeface="Times New Roman"/>
                <a:ea typeface="Times New Roman"/>
              </a:rPr>
              <a:t>Уметь самостоятельно кушать и пользоваться салфеткой</a:t>
            </a:r>
            <a:endParaRPr lang="ru-RU" sz="2000" dirty="0">
              <a:latin typeface="Times New Roman"/>
              <a:ea typeface="Times New Roman"/>
            </a:endParaRPr>
          </a:p>
          <a:p>
            <a:pPr marL="285750" indent="-285750">
              <a:spcAft>
                <a:spcPts val="0"/>
              </a:spcAft>
              <a:buFont typeface="Arial" panose="020B0604020202020204" pitchFamily="34" charset="0"/>
              <a:buChar char="•"/>
            </a:pPr>
            <a:r>
              <a:rPr lang="ru-RU" sz="2000" dirty="0" smtClean="0">
                <a:solidFill>
                  <a:srgbClr val="000000"/>
                </a:solidFill>
                <a:latin typeface="Times New Roman"/>
                <a:ea typeface="Times New Roman"/>
              </a:rPr>
              <a:t> </a:t>
            </a:r>
            <a:r>
              <a:rPr lang="ru-RU" sz="2000" dirty="0">
                <a:solidFill>
                  <a:srgbClr val="000000"/>
                </a:solidFill>
                <a:latin typeface="Times New Roman"/>
                <a:ea typeface="Times New Roman"/>
              </a:rPr>
              <a:t>Прыгать на месте и с продвижением вперед</a:t>
            </a:r>
            <a:endParaRPr lang="ru-RU" sz="2000" dirty="0">
              <a:latin typeface="Times New Roman"/>
              <a:ea typeface="Times New Roman"/>
            </a:endParaRPr>
          </a:p>
          <a:p>
            <a:pPr marL="285750" indent="-285750">
              <a:spcAft>
                <a:spcPts val="0"/>
              </a:spcAft>
              <a:buFont typeface="Arial" panose="020B0604020202020204" pitchFamily="34" charset="0"/>
              <a:buChar char="•"/>
            </a:pPr>
            <a:r>
              <a:rPr lang="ru-RU" sz="2000" dirty="0" smtClean="0">
                <a:solidFill>
                  <a:srgbClr val="000000"/>
                </a:solidFill>
                <a:latin typeface="Times New Roman"/>
                <a:ea typeface="Times New Roman"/>
              </a:rPr>
              <a:t> </a:t>
            </a:r>
            <a:r>
              <a:rPr lang="ru-RU" sz="2000" dirty="0">
                <a:solidFill>
                  <a:srgbClr val="000000"/>
                </a:solidFill>
                <a:latin typeface="Times New Roman"/>
                <a:ea typeface="Times New Roman"/>
              </a:rPr>
              <a:t>Может бежать непрерывно в течение 30-40 с.</a:t>
            </a:r>
            <a:endParaRPr lang="ru-RU" sz="2000" dirty="0">
              <a:latin typeface="Times New Roman"/>
              <a:ea typeface="Times New Roman"/>
            </a:endParaRPr>
          </a:p>
          <a:p>
            <a:pPr marL="285750" indent="-285750">
              <a:spcAft>
                <a:spcPts val="0"/>
              </a:spcAft>
              <a:buFont typeface="Arial" panose="020B0604020202020204" pitchFamily="34" charset="0"/>
              <a:buChar char="•"/>
            </a:pPr>
            <a:r>
              <a:rPr lang="ru-RU" sz="2000" dirty="0" smtClean="0">
                <a:solidFill>
                  <a:srgbClr val="000000"/>
                </a:solidFill>
                <a:latin typeface="Times New Roman"/>
                <a:ea typeface="Times New Roman"/>
              </a:rPr>
              <a:t> </a:t>
            </a:r>
            <a:r>
              <a:rPr lang="ru-RU" sz="2000" dirty="0">
                <a:solidFill>
                  <a:srgbClr val="000000"/>
                </a:solidFill>
                <a:latin typeface="Times New Roman"/>
                <a:ea typeface="Times New Roman"/>
              </a:rPr>
              <a:t>Уметь влезать на 2-3 перекладины гимнастической стенки </a:t>
            </a:r>
            <a:r>
              <a:rPr lang="ru-RU" sz="2000" i="1" dirty="0">
                <a:solidFill>
                  <a:srgbClr val="000000"/>
                </a:solidFill>
                <a:latin typeface="Times New Roman"/>
                <a:ea typeface="Times New Roman"/>
              </a:rPr>
              <a:t>(любым способом)</a:t>
            </a:r>
            <a:endParaRPr lang="ru-RU" sz="2000" dirty="0">
              <a:latin typeface="Times New Roman"/>
              <a:ea typeface="Times New Roman"/>
            </a:endParaRPr>
          </a:p>
          <a:p>
            <a:pPr marL="285750" indent="-285750">
              <a:spcAft>
                <a:spcPts val="0"/>
              </a:spcAft>
              <a:buFont typeface="Arial" panose="020B0604020202020204" pitchFamily="34" charset="0"/>
              <a:buChar char="•"/>
            </a:pPr>
            <a:r>
              <a:rPr lang="ru-RU" sz="2000" dirty="0" smtClean="0">
                <a:solidFill>
                  <a:srgbClr val="000000"/>
                </a:solidFill>
                <a:latin typeface="Times New Roman"/>
                <a:ea typeface="Times New Roman"/>
              </a:rPr>
              <a:t> </a:t>
            </a:r>
            <a:r>
              <a:rPr lang="ru-RU" sz="2000" dirty="0">
                <a:solidFill>
                  <a:srgbClr val="000000"/>
                </a:solidFill>
                <a:latin typeface="Times New Roman"/>
                <a:ea typeface="Times New Roman"/>
              </a:rPr>
              <a:t>Уметь брать, держать, переносить, бросать и катать мяч</a:t>
            </a:r>
            <a:endParaRPr lang="ru-RU" sz="2000" dirty="0">
              <a:latin typeface="Times New Roman"/>
              <a:ea typeface="Times New Roman"/>
            </a:endParaRPr>
          </a:p>
          <a:p>
            <a:pPr marL="285750" indent="-285750">
              <a:spcAft>
                <a:spcPts val="0"/>
              </a:spcAft>
              <a:buFont typeface="Arial" panose="020B0604020202020204" pitchFamily="34" charset="0"/>
              <a:buChar char="•"/>
            </a:pPr>
            <a:r>
              <a:rPr lang="ru-RU" sz="2000" dirty="0" smtClean="0">
                <a:solidFill>
                  <a:srgbClr val="000000"/>
                </a:solidFill>
                <a:latin typeface="Times New Roman"/>
                <a:ea typeface="Times New Roman"/>
              </a:rPr>
              <a:t> </a:t>
            </a:r>
            <a:r>
              <a:rPr lang="ru-RU" sz="2000" dirty="0">
                <a:solidFill>
                  <a:srgbClr val="000000"/>
                </a:solidFill>
                <a:latin typeface="Times New Roman"/>
                <a:ea typeface="Times New Roman"/>
              </a:rPr>
              <a:t>Уметь легко ходить в разных направлениях и в различном темпе, ходить с перешагиванием через предметы </a:t>
            </a:r>
            <a:r>
              <a:rPr lang="ru-RU" sz="2000" i="1" dirty="0">
                <a:solidFill>
                  <a:srgbClr val="000000"/>
                </a:solidFill>
                <a:latin typeface="Times New Roman"/>
                <a:ea typeface="Times New Roman"/>
              </a:rPr>
              <a:t>(высота 10 см)</a:t>
            </a:r>
            <a:endParaRPr lang="ru-RU" sz="2000" dirty="0">
              <a:latin typeface="Times New Roman"/>
              <a:ea typeface="Times New Roman"/>
            </a:endParaRPr>
          </a:p>
          <a:p>
            <a:pPr marL="285750" indent="-285750">
              <a:spcAft>
                <a:spcPts val="0"/>
              </a:spcAft>
              <a:buFont typeface="Arial" panose="020B0604020202020204" pitchFamily="34" charset="0"/>
              <a:buChar char="•"/>
            </a:pPr>
            <a:r>
              <a:rPr lang="ru-RU" sz="2000" dirty="0" smtClean="0">
                <a:solidFill>
                  <a:srgbClr val="000000"/>
                </a:solidFill>
                <a:latin typeface="Times New Roman"/>
                <a:ea typeface="Times New Roman"/>
              </a:rPr>
              <a:t>Бросать </a:t>
            </a:r>
            <a:r>
              <a:rPr lang="ru-RU" sz="2000" dirty="0">
                <a:solidFill>
                  <a:srgbClr val="000000"/>
                </a:solidFill>
                <a:latin typeface="Times New Roman"/>
                <a:ea typeface="Times New Roman"/>
              </a:rPr>
              <a:t>предметы в горизонтальную цель (расстояние 1 м, двумя руками, поочередно правой и левой рукой</a:t>
            </a:r>
            <a:r>
              <a:rPr lang="ru-RU" sz="2000" dirty="0" smtClean="0">
                <a:solidFill>
                  <a:srgbClr val="000000"/>
                </a:solidFill>
                <a:latin typeface="Times New Roman"/>
                <a:ea typeface="Times New Roman"/>
              </a:rPr>
              <a:t>.</a:t>
            </a:r>
          </a:p>
          <a:p>
            <a:pPr>
              <a:spcAft>
                <a:spcPts val="0"/>
              </a:spcAft>
            </a:pPr>
            <a:endParaRPr lang="ru-RU" sz="2000" dirty="0">
              <a:solidFill>
                <a:srgbClr val="000000"/>
              </a:solidFill>
              <a:latin typeface="Times New Roman"/>
              <a:ea typeface="Times New Roman"/>
            </a:endParaRPr>
          </a:p>
        </p:txBody>
      </p:sp>
    </p:spTree>
    <p:extLst>
      <p:ext uri="{BB962C8B-B14F-4D97-AF65-F5344CB8AC3E}">
        <p14:creationId xmlns:p14="http://schemas.microsoft.com/office/powerpoint/2010/main" val="32025485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539552" y="720566"/>
            <a:ext cx="8280920" cy="3816429"/>
          </a:xfrm>
          <a:prstGeom prst="rect">
            <a:avLst/>
          </a:prstGeom>
        </p:spPr>
        <p:txBody>
          <a:bodyPr wrap="square">
            <a:spAutoFit/>
          </a:bodyPr>
          <a:lstStyle/>
          <a:p>
            <a:pPr algn="ctr">
              <a:spcAft>
                <a:spcPts val="0"/>
              </a:spcAft>
            </a:pPr>
            <a:r>
              <a:rPr lang="ru-RU" sz="2400" b="1" dirty="0">
                <a:solidFill>
                  <a:srgbClr val="C00000"/>
                </a:solidFill>
                <a:latin typeface="Times New Roman"/>
                <a:ea typeface="Times New Roman"/>
              </a:rPr>
              <a:t>Художественно – эстетическое развитие :</a:t>
            </a:r>
            <a:endParaRPr lang="ru-RU" sz="2400" dirty="0">
              <a:solidFill>
                <a:srgbClr val="C00000"/>
              </a:solidFill>
              <a:latin typeface="Times New Roman"/>
              <a:ea typeface="Times New Roman"/>
            </a:endParaRPr>
          </a:p>
          <a:p>
            <a:pPr>
              <a:spcAft>
                <a:spcPts val="0"/>
              </a:spcAft>
            </a:pPr>
            <a:endParaRPr lang="ru-RU" dirty="0">
              <a:solidFill>
                <a:srgbClr val="000000"/>
              </a:solidFill>
              <a:latin typeface="Times New Roman"/>
              <a:ea typeface="Times New Roman"/>
            </a:endParaRPr>
          </a:p>
          <a:p>
            <a:pPr marL="342900" indent="-342900">
              <a:spcAft>
                <a:spcPts val="0"/>
              </a:spcAft>
              <a:buFont typeface="Arial" panose="020B0604020202020204" pitchFamily="34" charset="0"/>
              <a:buChar char="•"/>
            </a:pPr>
            <a:r>
              <a:rPr lang="ru-RU" sz="2000" dirty="0" smtClean="0">
                <a:solidFill>
                  <a:srgbClr val="000000"/>
                </a:solidFill>
                <a:latin typeface="Times New Roman"/>
                <a:ea typeface="Times New Roman"/>
              </a:rPr>
              <a:t>Знать</a:t>
            </a:r>
            <a:r>
              <a:rPr lang="ru-RU" sz="2000" dirty="0">
                <a:solidFill>
                  <a:srgbClr val="000000"/>
                </a:solidFill>
                <a:latin typeface="Times New Roman"/>
                <a:ea typeface="Times New Roman"/>
              </a:rPr>
              <a:t>, что карандашами, фломастерами, красками и кистью можно </a:t>
            </a:r>
            <a:r>
              <a:rPr lang="ru-RU" sz="2000" dirty="0" smtClean="0">
                <a:solidFill>
                  <a:srgbClr val="000000"/>
                </a:solidFill>
                <a:latin typeface="Times New Roman"/>
                <a:ea typeface="Times New Roman"/>
              </a:rPr>
              <a:t>  рисовать.</a:t>
            </a:r>
            <a:endParaRPr lang="ru-RU" sz="2000" dirty="0">
              <a:latin typeface="Times New Roman"/>
              <a:ea typeface="Times New Roman"/>
            </a:endParaRPr>
          </a:p>
          <a:p>
            <a:pPr marL="342900" indent="-342900">
              <a:spcAft>
                <a:spcPts val="0"/>
              </a:spcAft>
              <a:buFont typeface="Arial" panose="020B0604020202020204" pitchFamily="34" charset="0"/>
              <a:buChar char="•"/>
            </a:pPr>
            <a:r>
              <a:rPr lang="ru-RU" sz="2000" dirty="0" smtClean="0">
                <a:solidFill>
                  <a:srgbClr val="000000"/>
                </a:solidFill>
                <a:latin typeface="Times New Roman"/>
                <a:ea typeface="Times New Roman"/>
              </a:rPr>
              <a:t>Различать </a:t>
            </a:r>
            <a:r>
              <a:rPr lang="ru-RU" sz="2000" dirty="0">
                <a:solidFill>
                  <a:srgbClr val="000000"/>
                </a:solidFill>
                <a:latin typeface="Times New Roman"/>
                <a:ea typeface="Times New Roman"/>
              </a:rPr>
              <a:t>красный, синий, зеленый, желтый, белый, черный цвета</a:t>
            </a:r>
            <a:endParaRPr lang="ru-RU" sz="2000" dirty="0">
              <a:latin typeface="Times New Roman"/>
              <a:ea typeface="Times New Roman"/>
            </a:endParaRPr>
          </a:p>
          <a:p>
            <a:pPr marL="342900" indent="-342900">
              <a:spcAft>
                <a:spcPts val="0"/>
              </a:spcAft>
              <a:buFont typeface="Arial" panose="020B0604020202020204" pitchFamily="34" charset="0"/>
              <a:buChar char="•"/>
            </a:pPr>
            <a:r>
              <a:rPr lang="ru-RU" sz="2000" dirty="0" smtClean="0">
                <a:solidFill>
                  <a:srgbClr val="000000"/>
                </a:solidFill>
                <a:latin typeface="Times New Roman"/>
                <a:ea typeface="Times New Roman"/>
              </a:rPr>
              <a:t>Уметь </a:t>
            </a:r>
            <a:r>
              <a:rPr lang="ru-RU" sz="2000" dirty="0">
                <a:solidFill>
                  <a:srgbClr val="000000"/>
                </a:solidFill>
                <a:latin typeface="Times New Roman"/>
                <a:ea typeface="Times New Roman"/>
              </a:rPr>
              <a:t>ритмично наносить мазки, штрихи, </a:t>
            </a:r>
            <a:r>
              <a:rPr lang="ru-RU" sz="2000" dirty="0" smtClean="0">
                <a:solidFill>
                  <a:srgbClr val="000000"/>
                </a:solidFill>
                <a:latin typeface="Times New Roman"/>
                <a:ea typeface="Times New Roman"/>
              </a:rPr>
              <a:t>линии.</a:t>
            </a:r>
            <a:endParaRPr lang="ru-RU" sz="2000" dirty="0">
              <a:latin typeface="Times New Roman"/>
              <a:ea typeface="Times New Roman"/>
            </a:endParaRPr>
          </a:p>
          <a:p>
            <a:pPr marL="342900" indent="-342900">
              <a:spcAft>
                <a:spcPts val="0"/>
              </a:spcAft>
              <a:buFont typeface="Arial" panose="020B0604020202020204" pitchFamily="34" charset="0"/>
              <a:buChar char="•"/>
            </a:pPr>
            <a:r>
              <a:rPr lang="ru-RU" sz="2000" dirty="0" smtClean="0">
                <a:solidFill>
                  <a:srgbClr val="000000"/>
                </a:solidFill>
                <a:latin typeface="Times New Roman"/>
                <a:ea typeface="Times New Roman"/>
              </a:rPr>
              <a:t>Уметь </a:t>
            </a:r>
            <a:r>
              <a:rPr lang="ru-RU" sz="2000" dirty="0">
                <a:solidFill>
                  <a:srgbClr val="000000"/>
                </a:solidFill>
                <a:latin typeface="Times New Roman"/>
                <a:ea typeface="Times New Roman"/>
              </a:rPr>
              <a:t>отламывать от большого комка пластилина маленькие, уметь раскатывать комок пластилина прямыми и круговыми движениями кистей рук, сплющивать шар, столбик; соединять концы столбика в кольцо, плотно прижимая их друг к </a:t>
            </a:r>
            <a:r>
              <a:rPr lang="ru-RU" sz="2000" dirty="0" smtClean="0">
                <a:solidFill>
                  <a:srgbClr val="000000"/>
                </a:solidFill>
                <a:latin typeface="Times New Roman"/>
                <a:ea typeface="Times New Roman"/>
              </a:rPr>
              <a:t>другу.</a:t>
            </a:r>
            <a:endParaRPr lang="ru-RU" sz="2000" dirty="0">
              <a:latin typeface="Times New Roman"/>
              <a:ea typeface="Times New Roman"/>
            </a:endParaRPr>
          </a:p>
          <a:p>
            <a:pPr marL="342900" indent="-342900">
              <a:spcAft>
                <a:spcPts val="0"/>
              </a:spcAft>
              <a:buFont typeface="Arial" panose="020B0604020202020204" pitchFamily="34" charset="0"/>
              <a:buChar char="•"/>
            </a:pPr>
            <a:r>
              <a:rPr lang="ru-RU" sz="2000" dirty="0" smtClean="0">
                <a:solidFill>
                  <a:srgbClr val="000000"/>
                </a:solidFill>
                <a:latin typeface="Times New Roman"/>
                <a:ea typeface="Times New Roman"/>
              </a:rPr>
              <a:t>Наклеивать </a:t>
            </a:r>
            <a:r>
              <a:rPr lang="ru-RU" sz="2000" dirty="0">
                <a:solidFill>
                  <a:srgbClr val="000000"/>
                </a:solidFill>
                <a:latin typeface="Times New Roman"/>
                <a:ea typeface="Times New Roman"/>
              </a:rPr>
              <a:t>готовые формы для создания аппликативного </a:t>
            </a:r>
            <a:r>
              <a:rPr lang="ru-RU" sz="2000" dirty="0" smtClean="0">
                <a:solidFill>
                  <a:srgbClr val="000000"/>
                </a:solidFill>
                <a:latin typeface="Times New Roman"/>
                <a:ea typeface="Times New Roman"/>
              </a:rPr>
              <a:t>образа.</a:t>
            </a:r>
            <a:endParaRPr lang="ru-RU" sz="2000" dirty="0">
              <a:latin typeface="Times New Roman"/>
              <a:ea typeface="Times New Roman"/>
            </a:endParaRPr>
          </a:p>
          <a:p>
            <a:pPr marL="342900" indent="-342900">
              <a:spcAft>
                <a:spcPts val="0"/>
              </a:spcAft>
              <a:buFont typeface="Arial" panose="020B0604020202020204" pitchFamily="34" charset="0"/>
              <a:buChar char="•"/>
            </a:pPr>
            <a:r>
              <a:rPr lang="ru-RU" sz="2000" dirty="0" smtClean="0">
                <a:solidFill>
                  <a:srgbClr val="000000"/>
                </a:solidFill>
                <a:latin typeface="Times New Roman"/>
                <a:ea typeface="Times New Roman"/>
              </a:rPr>
              <a:t>Лепить </a:t>
            </a:r>
            <a:r>
              <a:rPr lang="ru-RU" sz="2000" dirty="0">
                <a:solidFill>
                  <a:srgbClr val="000000"/>
                </a:solidFill>
                <a:latin typeface="Times New Roman"/>
                <a:ea typeface="Times New Roman"/>
              </a:rPr>
              <a:t>несложные предметы; аккуратно пользуется пластилином.</a:t>
            </a:r>
            <a:endParaRPr lang="ru-RU" sz="2000" dirty="0">
              <a:latin typeface="Times New Roman"/>
              <a:ea typeface="Times New Roman"/>
            </a:endParaRPr>
          </a:p>
        </p:txBody>
      </p:sp>
    </p:spTree>
    <p:extLst>
      <p:ext uri="{BB962C8B-B14F-4D97-AF65-F5344CB8AC3E}">
        <p14:creationId xmlns:p14="http://schemas.microsoft.com/office/powerpoint/2010/main" val="29022488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87" y="20638"/>
            <a:ext cx="92186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23528" y="2934"/>
            <a:ext cx="8424936" cy="5706177"/>
          </a:xfrm>
          <a:prstGeom prst="rect">
            <a:avLst/>
          </a:prstGeom>
        </p:spPr>
        <p:txBody>
          <a:bodyPr wrap="square">
            <a:spAutoFit/>
          </a:bodyPr>
          <a:lstStyle/>
          <a:p>
            <a:pPr algn="ctr">
              <a:lnSpc>
                <a:spcPct val="115000"/>
              </a:lnSpc>
              <a:spcAft>
                <a:spcPts val="1000"/>
              </a:spcAft>
            </a:pPr>
            <a:endParaRPr lang="ru-RU" sz="2000" b="1" dirty="0" smtClean="0">
              <a:latin typeface="Times New Roman"/>
              <a:ea typeface="Calibri"/>
              <a:cs typeface="Times New Roman"/>
            </a:endParaRPr>
          </a:p>
          <a:p>
            <a:pPr algn="ctr">
              <a:lnSpc>
                <a:spcPct val="115000"/>
              </a:lnSpc>
              <a:spcAft>
                <a:spcPts val="1000"/>
              </a:spcAft>
            </a:pPr>
            <a:r>
              <a:rPr lang="ru-RU" sz="2000" b="1" dirty="0" smtClean="0">
                <a:latin typeface="Times New Roman"/>
                <a:ea typeface="Calibri"/>
                <a:cs typeface="Times New Roman"/>
              </a:rPr>
              <a:t>3</a:t>
            </a:r>
            <a:r>
              <a:rPr lang="ru-RU" sz="2000" b="1" dirty="0">
                <a:latin typeface="Times New Roman"/>
                <a:ea typeface="Calibri"/>
                <a:cs typeface="Times New Roman"/>
              </a:rPr>
              <a:t>. Особенности образовательного процесса во второй младшей группе.</a:t>
            </a:r>
          </a:p>
          <a:p>
            <a:pPr>
              <a:spcAft>
                <a:spcPts val="1000"/>
              </a:spcAft>
            </a:pPr>
            <a:r>
              <a:rPr lang="ru-RU" dirty="0">
                <a:latin typeface="Times New Roman"/>
                <a:ea typeface="Calibri"/>
                <a:cs typeface="Times New Roman"/>
              </a:rPr>
              <a:t>Наш детский сад работает по основной Общеобразовательной программе дошкольного образования «От рождения до школы» под редакцией Н.Е. </a:t>
            </a:r>
            <a:r>
              <a:rPr lang="ru-RU" dirty="0" err="1">
                <a:latin typeface="Times New Roman"/>
                <a:ea typeface="Calibri"/>
                <a:cs typeface="Times New Roman"/>
              </a:rPr>
              <a:t>Вераксы</a:t>
            </a:r>
            <a:r>
              <a:rPr lang="ru-RU" dirty="0">
                <a:latin typeface="Times New Roman"/>
                <a:ea typeface="Calibri"/>
                <a:cs typeface="Times New Roman"/>
              </a:rPr>
              <a:t>, Т.С. Комаровой, М.А. Васильевой,  с учетом Федерального Закона « Об образовании в Российской Федерации» № ФЗ-273 от 29.12.2012 года.</a:t>
            </a:r>
            <a:endParaRPr lang="ru-RU" dirty="0">
              <a:latin typeface="Calibri"/>
              <a:ea typeface="Calibri"/>
              <a:cs typeface="Times New Roman"/>
            </a:endParaRPr>
          </a:p>
          <a:p>
            <a:pPr>
              <a:spcAft>
                <a:spcPts val="1000"/>
              </a:spcAft>
            </a:pPr>
            <a:endParaRPr lang="ru-RU" sz="2000" b="1" dirty="0">
              <a:latin typeface="Times New Roman"/>
              <a:ea typeface="Calibri"/>
              <a:cs typeface="Times New Roman"/>
            </a:endParaRPr>
          </a:p>
          <a:p>
            <a:pPr>
              <a:lnSpc>
                <a:spcPct val="115000"/>
              </a:lnSpc>
              <a:spcAft>
                <a:spcPts val="1000"/>
              </a:spcAft>
            </a:pPr>
            <a:endParaRPr lang="ru-RU" sz="2000" b="1" dirty="0">
              <a:latin typeface="Times New Roman"/>
              <a:ea typeface="Calibri"/>
              <a:cs typeface="Times New Roman"/>
            </a:endParaRPr>
          </a:p>
          <a:p>
            <a:pPr>
              <a:lnSpc>
                <a:spcPct val="115000"/>
              </a:lnSpc>
              <a:spcAft>
                <a:spcPts val="1000"/>
              </a:spcAft>
            </a:pPr>
            <a:endParaRPr lang="ru-RU" sz="2000" b="1" dirty="0">
              <a:latin typeface="Times New Roman"/>
              <a:ea typeface="Calibri"/>
              <a:cs typeface="Times New Roman"/>
            </a:endParaRPr>
          </a:p>
          <a:p>
            <a:pPr>
              <a:lnSpc>
                <a:spcPct val="115000"/>
              </a:lnSpc>
              <a:spcAft>
                <a:spcPts val="1000"/>
              </a:spcAft>
            </a:pPr>
            <a:endParaRPr lang="ru-RU" sz="2000" b="1" dirty="0">
              <a:latin typeface="Times New Roman"/>
              <a:ea typeface="Calibri"/>
              <a:cs typeface="Times New Roman"/>
            </a:endParaRPr>
          </a:p>
          <a:p>
            <a:pPr>
              <a:lnSpc>
                <a:spcPct val="115000"/>
              </a:lnSpc>
              <a:spcAft>
                <a:spcPts val="1000"/>
              </a:spcAft>
            </a:pPr>
            <a:endParaRPr lang="ru-RU" sz="2000" b="1" dirty="0">
              <a:latin typeface="Times New Roman"/>
              <a:ea typeface="Calibri"/>
              <a:cs typeface="Times New Roman"/>
            </a:endParaRPr>
          </a:p>
          <a:p>
            <a:pPr>
              <a:lnSpc>
                <a:spcPct val="115000"/>
              </a:lnSpc>
              <a:spcAft>
                <a:spcPts val="1000"/>
              </a:spcAft>
            </a:pPr>
            <a:endParaRPr lang="ru-RU" sz="2000" b="1" dirty="0">
              <a:latin typeface="Times New Roman"/>
              <a:ea typeface="Calibri"/>
              <a:cs typeface="Times New Roman"/>
            </a:endParaRPr>
          </a:p>
          <a:p>
            <a:pPr>
              <a:lnSpc>
                <a:spcPct val="115000"/>
              </a:lnSpc>
              <a:spcAft>
                <a:spcPts val="1000"/>
              </a:spcAft>
            </a:pPr>
            <a:endParaRPr lang="ru-RU" sz="2000" b="1" dirty="0">
              <a:latin typeface="Times New Roman"/>
              <a:ea typeface="Calibri"/>
              <a:cs typeface="Times New Roman"/>
            </a:endParaRPr>
          </a:p>
        </p:txBody>
      </p:sp>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8300" y="2936435"/>
            <a:ext cx="2425700" cy="341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3232431"/>
            <a:ext cx="2305050" cy="328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90503" y="2578543"/>
            <a:ext cx="2176463"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3648" y="3132580"/>
            <a:ext cx="2079625" cy="295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504" y="2588781"/>
            <a:ext cx="1689100" cy="2468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17305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539552" y="404663"/>
            <a:ext cx="8424936" cy="5037276"/>
          </a:xfrm>
          <a:prstGeom prst="rect">
            <a:avLst/>
          </a:prstGeom>
        </p:spPr>
        <p:txBody>
          <a:bodyPr wrap="square">
            <a:spAutoFit/>
          </a:bodyPr>
          <a:lstStyle/>
          <a:p>
            <a:pPr indent="457200"/>
            <a:r>
              <a:rPr lang="ru-RU" sz="1600" dirty="0" smtClean="0">
                <a:solidFill>
                  <a:srgbClr val="111111"/>
                </a:solidFill>
                <a:latin typeface="Times New Roman" panose="02020603050405020304" pitchFamily="18" charset="0"/>
                <a:cs typeface="Times New Roman" panose="02020603050405020304" pitchFamily="18" charset="0"/>
              </a:rPr>
              <a:t>Ведущие </a:t>
            </a:r>
            <a:r>
              <a:rPr lang="ru-RU" sz="1600" dirty="0">
                <a:solidFill>
                  <a:srgbClr val="111111"/>
                </a:solidFill>
                <a:latin typeface="Times New Roman" panose="02020603050405020304" pitchFamily="18" charset="0"/>
                <a:cs typeface="Times New Roman" panose="02020603050405020304" pitchFamily="18" charset="0"/>
              </a:rPr>
              <a:t>цели </a:t>
            </a:r>
            <a:r>
              <a:rPr lang="ru-RU" sz="1600" b="1" dirty="0">
                <a:solidFill>
                  <a:srgbClr val="111111"/>
                </a:solidFill>
                <a:latin typeface="Times New Roman" panose="02020603050405020304" pitchFamily="18" charset="0"/>
                <a:cs typeface="Times New Roman" panose="02020603050405020304" pitchFamily="18" charset="0"/>
              </a:rPr>
              <a:t>Программы</a:t>
            </a:r>
            <a:r>
              <a:rPr lang="ru-RU" sz="1600" dirty="0">
                <a:solidFill>
                  <a:srgbClr val="111111"/>
                </a:solidFill>
                <a:latin typeface="Times New Roman" panose="02020603050405020304" pitchFamily="18" charset="0"/>
                <a:cs typeface="Times New Roman" panose="02020603050405020304" pitchFamily="18" charset="0"/>
              </a:rPr>
              <a:t> — создание благоприятных условий для полноценного проживания ребенком </a:t>
            </a:r>
            <a:r>
              <a:rPr lang="ru-RU" sz="1600" b="1" dirty="0">
                <a:solidFill>
                  <a:srgbClr val="111111"/>
                </a:solidFill>
                <a:latin typeface="Times New Roman" panose="02020603050405020304" pitchFamily="18" charset="0"/>
                <a:cs typeface="Times New Roman" panose="02020603050405020304" pitchFamily="18" charset="0"/>
              </a:rPr>
              <a:t>дошкольного детства</a:t>
            </a:r>
            <a:r>
              <a:rPr lang="ru-RU" sz="1600" dirty="0">
                <a:solidFill>
                  <a:srgbClr val="111111"/>
                </a:solidFill>
                <a:latin typeface="Times New Roman" panose="02020603050405020304" pitchFamily="18" charset="0"/>
                <a:cs typeface="Times New Roman" panose="02020603050405020304" pitchFamily="18" charset="0"/>
              </a:rPr>
              <a:t>, формирование основ базовой культуры личности, всестороннее развитие психических и физических качеств в соответствии с возрастными и индивидуальными особенностями, подготовка к жизни в современном обществе, к обучению в </a:t>
            </a:r>
            <a:r>
              <a:rPr lang="ru-RU" sz="1600" b="1" dirty="0">
                <a:solidFill>
                  <a:srgbClr val="111111"/>
                </a:solidFill>
                <a:latin typeface="Times New Roman" panose="02020603050405020304" pitchFamily="18" charset="0"/>
                <a:cs typeface="Times New Roman" panose="02020603050405020304" pitchFamily="18" charset="0"/>
              </a:rPr>
              <a:t>школе</a:t>
            </a:r>
            <a:r>
              <a:rPr lang="ru-RU" sz="1600" dirty="0">
                <a:solidFill>
                  <a:srgbClr val="111111"/>
                </a:solidFill>
                <a:latin typeface="Times New Roman" panose="02020603050405020304" pitchFamily="18" charset="0"/>
                <a:cs typeface="Times New Roman" panose="02020603050405020304" pitchFamily="18" charset="0"/>
              </a:rPr>
              <a:t>, обеспечение безопасности жизнедеятельности </a:t>
            </a:r>
            <a:r>
              <a:rPr lang="ru-RU" sz="1600" b="1" dirty="0">
                <a:solidFill>
                  <a:srgbClr val="111111"/>
                </a:solidFill>
                <a:latin typeface="Times New Roman" panose="02020603050405020304" pitchFamily="18" charset="0"/>
                <a:cs typeface="Times New Roman" panose="02020603050405020304" pitchFamily="18" charset="0"/>
              </a:rPr>
              <a:t>дошкольника</a:t>
            </a:r>
            <a:r>
              <a:rPr lang="ru-RU" sz="1600" dirty="0">
                <a:solidFill>
                  <a:srgbClr val="111111"/>
                </a:solidFill>
                <a:latin typeface="Times New Roman" panose="02020603050405020304" pitchFamily="18" charset="0"/>
                <a:cs typeface="Times New Roman" panose="02020603050405020304" pitchFamily="18" charset="0"/>
              </a:rPr>
              <a:t>.</a:t>
            </a:r>
            <a:endParaRPr lang="ru-RU" sz="1600" dirty="0">
              <a:solidFill>
                <a:srgbClr val="111111"/>
              </a:solidFill>
              <a:latin typeface="Arial"/>
            </a:endParaRPr>
          </a:p>
          <a:p>
            <a:pPr indent="457200"/>
            <a:r>
              <a:rPr lang="ru-RU" sz="1600" dirty="0">
                <a:solidFill>
                  <a:srgbClr val="111111"/>
                </a:solidFill>
                <a:latin typeface="Times New Roman" panose="02020603050405020304" pitchFamily="18" charset="0"/>
                <a:cs typeface="Times New Roman" panose="02020603050405020304" pitchFamily="18" charset="0"/>
              </a:rPr>
              <a:t>Эти цели реализуются в процессе разнообразных видов детской деятельности: игровой, коммуникативной, трудовой, познавательно-исследовательской, продуктивной, музыкально-художественной, чтения.</a:t>
            </a:r>
            <a:endParaRPr lang="ru-RU" sz="1600" dirty="0">
              <a:solidFill>
                <a:srgbClr val="111111"/>
              </a:solidFill>
              <a:latin typeface="Arial"/>
            </a:endParaRPr>
          </a:p>
          <a:p>
            <a:pPr>
              <a:spcAft>
                <a:spcPts val="1000"/>
              </a:spcAft>
            </a:pPr>
            <a:r>
              <a:rPr lang="ru-RU" sz="1600" b="1" dirty="0">
                <a:latin typeface="Times New Roman" panose="02020603050405020304" pitchFamily="18" charset="0"/>
                <a:ea typeface="Calibri"/>
                <a:cs typeface="Times New Roman" panose="02020603050405020304" pitchFamily="18" charset="0"/>
              </a:rPr>
              <a:t>Для достижения целей программы поставлены следующие задачи:</a:t>
            </a:r>
          </a:p>
          <a:p>
            <a:pPr marL="285750" indent="-285750">
              <a:spcAft>
                <a:spcPts val="1000"/>
              </a:spcAft>
              <a:buFont typeface="Arial" panose="020B0604020202020204" pitchFamily="34" charset="0"/>
              <a:buChar char="•"/>
            </a:pPr>
            <a:r>
              <a:rPr lang="ru-RU" sz="1600" dirty="0">
                <a:latin typeface="Times New Roman" panose="02020603050405020304" pitchFamily="18" charset="0"/>
                <a:ea typeface="Calibri"/>
                <a:cs typeface="Times New Roman" panose="02020603050405020304" pitchFamily="18" charset="0"/>
              </a:rPr>
              <a:t> </a:t>
            </a:r>
            <a:r>
              <a:rPr lang="ru-RU" sz="1600" dirty="0" smtClean="0">
                <a:latin typeface="Times New Roman" panose="02020603050405020304" pitchFamily="18" charset="0"/>
                <a:ea typeface="Calibri"/>
                <a:cs typeface="Times New Roman" panose="02020603050405020304" pitchFamily="18" charset="0"/>
              </a:rPr>
              <a:t> </a:t>
            </a:r>
            <a:r>
              <a:rPr lang="ru-RU" sz="1600" dirty="0">
                <a:latin typeface="Times New Roman" panose="02020603050405020304" pitchFamily="18" charset="0"/>
                <a:ea typeface="Calibri"/>
                <a:cs typeface="Times New Roman" panose="02020603050405020304" pitchFamily="18" charset="0"/>
              </a:rPr>
              <a:t>Укрепление здоровья, приобщение к здоровому образу жизни, развитие двигательной и гигиенической культуры детей.</a:t>
            </a:r>
          </a:p>
          <a:p>
            <a:pPr marL="285750" indent="-285750">
              <a:spcAft>
                <a:spcPts val="1000"/>
              </a:spcAft>
              <a:buFont typeface="Arial" panose="020B0604020202020204" pitchFamily="34" charset="0"/>
              <a:buChar char="•"/>
            </a:pPr>
            <a:r>
              <a:rPr lang="ru-RU" sz="1600" dirty="0" smtClean="0">
                <a:latin typeface="Times New Roman" panose="02020603050405020304" pitchFamily="18" charset="0"/>
                <a:ea typeface="Calibri"/>
                <a:cs typeface="Times New Roman" panose="02020603050405020304" pitchFamily="18" charset="0"/>
              </a:rPr>
              <a:t>Воспитание </a:t>
            </a:r>
            <a:r>
              <a:rPr lang="ru-RU" sz="1600" dirty="0">
                <a:latin typeface="Times New Roman" panose="02020603050405020304" pitchFamily="18" charset="0"/>
                <a:ea typeface="Calibri"/>
                <a:cs typeface="Times New Roman" panose="02020603050405020304" pitchFamily="18" charset="0"/>
              </a:rPr>
              <a:t>культуры общения, эмоциональной отзывчивости и доброжелательности к людям.</a:t>
            </a:r>
          </a:p>
          <a:p>
            <a:pPr marL="285750" indent="-285750">
              <a:spcAft>
                <a:spcPts val="1000"/>
              </a:spcAft>
              <a:buFont typeface="Arial" panose="020B0604020202020204" pitchFamily="34" charset="0"/>
              <a:buChar char="•"/>
            </a:pPr>
            <a:r>
              <a:rPr lang="ru-RU" sz="1600" dirty="0" smtClean="0">
                <a:latin typeface="Times New Roman" panose="02020603050405020304" pitchFamily="18" charset="0"/>
                <a:ea typeface="Calibri"/>
                <a:cs typeface="Times New Roman" panose="02020603050405020304" pitchFamily="18" charset="0"/>
              </a:rPr>
              <a:t>Развитие </a:t>
            </a:r>
            <a:r>
              <a:rPr lang="ru-RU" sz="1600" dirty="0">
                <a:latin typeface="Times New Roman" panose="02020603050405020304" pitchFamily="18" charset="0"/>
                <a:ea typeface="Calibri"/>
                <a:cs typeface="Times New Roman" panose="02020603050405020304" pitchFamily="18" charset="0"/>
              </a:rPr>
              <a:t>эстетических чувств детей, творческих способностей, эмоционально-ценностных ориентаций, приобщение воспитанников к искусству и художественной литературе.</a:t>
            </a:r>
          </a:p>
          <a:p>
            <a:pPr marL="285750" indent="-285750">
              <a:spcAft>
                <a:spcPts val="1000"/>
              </a:spcAft>
              <a:buFont typeface="Arial" panose="020B0604020202020204" pitchFamily="34" charset="0"/>
              <a:buChar char="•"/>
            </a:pPr>
            <a:r>
              <a:rPr lang="ru-RU" sz="1600" dirty="0" smtClean="0">
                <a:latin typeface="Times New Roman" panose="02020603050405020304" pitchFamily="18" charset="0"/>
                <a:ea typeface="Calibri"/>
                <a:cs typeface="Times New Roman" panose="02020603050405020304" pitchFamily="18" charset="0"/>
              </a:rPr>
              <a:t> </a:t>
            </a:r>
            <a:r>
              <a:rPr lang="ru-RU" sz="1600" dirty="0">
                <a:latin typeface="Times New Roman" panose="02020603050405020304" pitchFamily="18" charset="0"/>
                <a:ea typeface="Calibri"/>
                <a:cs typeface="Times New Roman" panose="02020603050405020304" pitchFamily="18" charset="0"/>
              </a:rPr>
              <a:t>Развитие познавательной активности, познавательных интересов, интеллектуальных способностей детей, самостоятельности и инициативы, стремления к активной деятельности и творчеству.</a:t>
            </a:r>
          </a:p>
        </p:txBody>
      </p:sp>
    </p:spTree>
    <p:extLst>
      <p:ext uri="{BB962C8B-B14F-4D97-AF65-F5344CB8AC3E}">
        <p14:creationId xmlns:p14="http://schemas.microsoft.com/office/powerpoint/2010/main" val="4118274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410" y="34305"/>
            <a:ext cx="939653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649" y="476672"/>
            <a:ext cx="779145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Таблица 2"/>
          <p:cNvGraphicFramePr>
            <a:graphicFrameLocks noGrp="1"/>
          </p:cNvGraphicFramePr>
          <p:nvPr>
            <p:extLst>
              <p:ext uri="{D42A27DB-BD31-4B8C-83A1-F6EECF244321}">
                <p14:modId xmlns:p14="http://schemas.microsoft.com/office/powerpoint/2010/main" val="2922816064"/>
              </p:ext>
            </p:extLst>
          </p:nvPr>
        </p:nvGraphicFramePr>
        <p:xfrm>
          <a:off x="899592" y="980728"/>
          <a:ext cx="7892799" cy="5606981"/>
        </p:xfrm>
        <a:graphic>
          <a:graphicData uri="http://schemas.openxmlformats.org/drawingml/2006/table">
            <a:tbl>
              <a:tblPr firstRow="1" firstCol="1" bandRow="1">
                <a:tableStyleId>{5C22544A-7EE6-4342-B048-85BDC9FD1C3A}</a:tableStyleId>
              </a:tblPr>
              <a:tblGrid>
                <a:gridCol w="574021"/>
                <a:gridCol w="4753964"/>
                <a:gridCol w="2564814"/>
              </a:tblGrid>
              <a:tr h="448860">
                <a:tc>
                  <a:txBody>
                    <a:bodyPr/>
                    <a:lstStyle/>
                    <a:p>
                      <a:pPr algn="ctr">
                        <a:lnSpc>
                          <a:spcPct val="107000"/>
                        </a:lnSpc>
                        <a:spcAft>
                          <a:spcPts val="0"/>
                        </a:spcAft>
                      </a:pPr>
                      <a:r>
                        <a:rPr lang="ru-RU" sz="1200" dirty="0">
                          <a:effectLst/>
                          <a:latin typeface="Times New Roman" panose="02020603050405020304" pitchFamily="18" charset="0"/>
                          <a:cs typeface="Times New Roman" panose="02020603050405020304" pitchFamily="18" charset="0"/>
                        </a:rPr>
                        <a:t>№ п/п</a:t>
                      </a:r>
                    </a:p>
                    <a:p>
                      <a:pPr algn="ctr">
                        <a:lnSpc>
                          <a:spcPct val="107000"/>
                        </a:lnSpc>
                        <a:spcAft>
                          <a:spcPts val="0"/>
                        </a:spcAft>
                      </a:pPr>
                      <a:r>
                        <a:rPr lang="ru-RU" sz="1200" dirty="0">
                          <a:effectLst/>
                        </a:rPr>
                        <a:t> </a:t>
                      </a:r>
                      <a:endParaRPr lang="ru-RU" sz="1200" dirty="0">
                        <a:effectLst/>
                        <a:latin typeface="Calibri"/>
                        <a:ea typeface="Calibri"/>
                        <a:cs typeface="Times New Roman"/>
                      </a:endParaRPr>
                    </a:p>
                  </a:txBody>
                  <a:tcPr marL="33069" marR="33069" marT="0" marB="0"/>
                </a:tc>
                <a:tc>
                  <a:txBody>
                    <a:bodyPr/>
                    <a:lstStyle/>
                    <a:p>
                      <a:pPr algn="ctr">
                        <a:lnSpc>
                          <a:spcPct val="107000"/>
                        </a:lnSpc>
                        <a:spcAft>
                          <a:spcPts val="0"/>
                        </a:spcAft>
                      </a:pPr>
                      <a:r>
                        <a:rPr lang="ru-RU" sz="1400" dirty="0">
                          <a:effectLst/>
                          <a:latin typeface="Times New Roman" panose="02020603050405020304" pitchFamily="18" charset="0"/>
                          <a:cs typeface="Times New Roman" panose="02020603050405020304" pitchFamily="18" charset="0"/>
                        </a:rPr>
                        <a:t>Режимные процессы</a:t>
                      </a:r>
                    </a:p>
                    <a:p>
                      <a:pPr algn="ctr">
                        <a:lnSpc>
                          <a:spcPct val="100000"/>
                        </a:lnSpc>
                        <a:spcAft>
                          <a:spcPts val="0"/>
                        </a:spcAft>
                      </a:pPr>
                      <a:r>
                        <a:rPr lang="ru-RU" sz="1200" dirty="0">
                          <a:effectLst/>
                        </a:rPr>
                        <a:t> </a:t>
                      </a:r>
                      <a:endParaRPr lang="ru-RU" sz="1200" dirty="0">
                        <a:effectLst/>
                        <a:latin typeface="Calibri"/>
                        <a:ea typeface="Calibri"/>
                        <a:cs typeface="Times New Roman"/>
                      </a:endParaRPr>
                    </a:p>
                  </a:txBody>
                  <a:tcPr marL="33069" marR="33069" marT="0" marB="0"/>
                </a:tc>
                <a:tc>
                  <a:txBody>
                    <a:bodyPr/>
                    <a:lstStyle/>
                    <a:p>
                      <a:pPr algn="ctr">
                        <a:lnSpc>
                          <a:spcPct val="107000"/>
                        </a:lnSpc>
                        <a:spcAft>
                          <a:spcPts val="0"/>
                        </a:spcAft>
                      </a:pPr>
                      <a:r>
                        <a:rPr lang="ru-RU" sz="1200" dirty="0" smtClean="0">
                          <a:effectLst/>
                          <a:latin typeface="Times New Roman" panose="02020603050405020304" pitchFamily="18" charset="0"/>
                          <a:cs typeface="Times New Roman" panose="02020603050405020304" pitchFamily="18" charset="0"/>
                        </a:rPr>
                        <a:t>Время</a:t>
                      </a:r>
                      <a:r>
                        <a:rPr lang="ru-RU" sz="1200" baseline="0" dirty="0" smtClean="0">
                          <a:effectLst/>
                          <a:latin typeface="Times New Roman" panose="02020603050405020304" pitchFamily="18" charset="0"/>
                          <a:cs typeface="Times New Roman" panose="02020603050405020304" pitchFamily="18" charset="0"/>
                        </a:rPr>
                        <a:t> </a:t>
                      </a:r>
                      <a:endParaRPr lang="ru-RU" sz="1200" dirty="0">
                        <a:effectLst/>
                        <a:latin typeface="Times New Roman" panose="02020603050405020304" pitchFamily="18" charset="0"/>
                        <a:cs typeface="Times New Roman" panose="02020603050405020304" pitchFamily="18" charset="0"/>
                      </a:endParaRPr>
                    </a:p>
                  </a:txBody>
                  <a:tcPr marL="33069" marR="33069" marT="0" marB="0"/>
                </a:tc>
              </a:tr>
              <a:tr h="377974">
                <a:tc>
                  <a:txBody>
                    <a:bodyPr/>
                    <a:lstStyle/>
                    <a:p>
                      <a:pPr algn="ctr">
                        <a:lnSpc>
                          <a:spcPct val="107000"/>
                        </a:lnSpc>
                        <a:spcAft>
                          <a:spcPts val="0"/>
                        </a:spcAft>
                      </a:pPr>
                      <a:r>
                        <a:rPr lang="ru-RU" sz="1200" dirty="0">
                          <a:effectLst/>
                        </a:rPr>
                        <a:t>1</a:t>
                      </a:r>
                    </a:p>
                    <a:p>
                      <a:pPr algn="ctr">
                        <a:lnSpc>
                          <a:spcPct val="107000"/>
                        </a:lnSpc>
                        <a:spcAft>
                          <a:spcPts val="0"/>
                        </a:spcAft>
                      </a:pPr>
                      <a:r>
                        <a:rPr lang="ru-RU" sz="1200" dirty="0">
                          <a:effectLst/>
                        </a:rPr>
                        <a:t> </a:t>
                      </a:r>
                      <a:endParaRPr lang="ru-RU" sz="1200" dirty="0">
                        <a:effectLst/>
                        <a:latin typeface="Calibri"/>
                        <a:ea typeface="Calibri"/>
                        <a:cs typeface="Times New Roman"/>
                      </a:endParaRPr>
                    </a:p>
                  </a:txBody>
                  <a:tcPr marL="33069" marR="33069" marT="0" marB="0"/>
                </a:tc>
                <a:tc>
                  <a:txBody>
                    <a:bodyPr/>
                    <a:lstStyle/>
                    <a:p>
                      <a:pPr algn="just">
                        <a:lnSpc>
                          <a:spcPct val="107000"/>
                        </a:lnSpc>
                        <a:spcAft>
                          <a:spcPts val="0"/>
                        </a:spcAft>
                      </a:pPr>
                      <a:r>
                        <a:rPr lang="ru-RU" sz="1100" dirty="0">
                          <a:effectLst/>
                        </a:rPr>
                        <a:t>Приём детей, осмотр, самостоятельная деятельность детей, игры, общение, утренняя гимнастика</a:t>
                      </a:r>
                      <a:endParaRPr lang="ru-RU" sz="1100" dirty="0">
                        <a:effectLst/>
                        <a:latin typeface="Calibri"/>
                        <a:ea typeface="Calibri"/>
                        <a:cs typeface="Times New Roman"/>
                      </a:endParaRPr>
                    </a:p>
                  </a:txBody>
                  <a:tcPr marL="33069" marR="33069" marT="0" marB="0"/>
                </a:tc>
                <a:tc>
                  <a:txBody>
                    <a:bodyPr/>
                    <a:lstStyle/>
                    <a:p>
                      <a:pPr algn="ctr">
                        <a:lnSpc>
                          <a:spcPct val="107000"/>
                        </a:lnSpc>
                        <a:spcAft>
                          <a:spcPts val="0"/>
                        </a:spcAft>
                      </a:pPr>
                      <a:r>
                        <a:rPr lang="ru-RU" sz="1100" dirty="0" smtClean="0">
                          <a:effectLst/>
                        </a:rPr>
                        <a:t>7.00-8.10 </a:t>
                      </a:r>
                      <a:endParaRPr lang="ru-RU" sz="1100" dirty="0">
                        <a:effectLst/>
                        <a:latin typeface="Calibri"/>
                        <a:ea typeface="Calibri"/>
                        <a:cs typeface="Times New Roman"/>
                      </a:endParaRPr>
                    </a:p>
                  </a:txBody>
                  <a:tcPr marL="33069" marR="33069" marT="0" marB="0"/>
                </a:tc>
              </a:tr>
              <a:tr h="346455">
                <a:tc>
                  <a:txBody>
                    <a:bodyPr/>
                    <a:lstStyle/>
                    <a:p>
                      <a:pPr algn="ctr">
                        <a:lnSpc>
                          <a:spcPct val="107000"/>
                        </a:lnSpc>
                        <a:spcAft>
                          <a:spcPts val="0"/>
                        </a:spcAft>
                      </a:pPr>
                      <a:r>
                        <a:rPr lang="ru-RU" sz="1200" dirty="0">
                          <a:effectLst/>
                        </a:rPr>
                        <a:t>2</a:t>
                      </a:r>
                      <a:endParaRPr lang="ru-RU" sz="1200" dirty="0">
                        <a:effectLst/>
                        <a:latin typeface="Calibri"/>
                        <a:ea typeface="Calibri"/>
                        <a:cs typeface="Times New Roman"/>
                      </a:endParaRPr>
                    </a:p>
                  </a:txBody>
                  <a:tcPr marL="33069" marR="33069" marT="0" marB="0"/>
                </a:tc>
                <a:tc>
                  <a:txBody>
                    <a:bodyPr/>
                    <a:lstStyle/>
                    <a:p>
                      <a:pPr algn="just">
                        <a:lnSpc>
                          <a:spcPct val="107000"/>
                        </a:lnSpc>
                        <a:spcAft>
                          <a:spcPts val="0"/>
                        </a:spcAft>
                      </a:pPr>
                      <a:r>
                        <a:rPr lang="ru-RU" sz="1100" dirty="0">
                          <a:effectLst/>
                        </a:rPr>
                        <a:t>Подготовка к завтраку, завтрак</a:t>
                      </a:r>
                    </a:p>
                    <a:p>
                      <a:pPr algn="just">
                        <a:lnSpc>
                          <a:spcPct val="107000"/>
                        </a:lnSpc>
                        <a:spcAft>
                          <a:spcPts val="0"/>
                        </a:spcAft>
                      </a:pPr>
                      <a:r>
                        <a:rPr lang="ru-RU" sz="1100" dirty="0">
                          <a:effectLst/>
                        </a:rPr>
                        <a:t> </a:t>
                      </a:r>
                      <a:endParaRPr lang="ru-RU" sz="1100" dirty="0">
                        <a:effectLst/>
                        <a:latin typeface="Calibri"/>
                        <a:ea typeface="Calibri"/>
                        <a:cs typeface="Times New Roman"/>
                      </a:endParaRPr>
                    </a:p>
                  </a:txBody>
                  <a:tcPr marL="33069" marR="33069" marT="0" marB="0"/>
                </a:tc>
                <a:tc>
                  <a:txBody>
                    <a:bodyPr/>
                    <a:lstStyle/>
                    <a:p>
                      <a:pPr algn="ctr">
                        <a:lnSpc>
                          <a:spcPct val="107000"/>
                        </a:lnSpc>
                        <a:spcAft>
                          <a:spcPts val="0"/>
                        </a:spcAft>
                      </a:pPr>
                      <a:r>
                        <a:rPr lang="ru-RU" sz="1100" dirty="0" smtClean="0">
                          <a:effectLst/>
                        </a:rPr>
                        <a:t>8.10-8.40</a:t>
                      </a:r>
                      <a:endParaRPr lang="ru-RU" sz="1100" dirty="0">
                        <a:effectLst/>
                        <a:latin typeface="Calibri"/>
                        <a:ea typeface="Calibri"/>
                        <a:cs typeface="Times New Roman"/>
                      </a:endParaRPr>
                    </a:p>
                  </a:txBody>
                  <a:tcPr marL="33069" marR="33069" marT="0" marB="0"/>
                </a:tc>
              </a:tr>
              <a:tr h="346455">
                <a:tc>
                  <a:txBody>
                    <a:bodyPr/>
                    <a:lstStyle/>
                    <a:p>
                      <a:pPr algn="ctr">
                        <a:lnSpc>
                          <a:spcPct val="107000"/>
                        </a:lnSpc>
                        <a:spcAft>
                          <a:spcPts val="0"/>
                        </a:spcAft>
                      </a:pPr>
                      <a:r>
                        <a:rPr lang="ru-RU" sz="1200" dirty="0">
                          <a:effectLst/>
                        </a:rPr>
                        <a:t>3</a:t>
                      </a:r>
                      <a:endParaRPr lang="ru-RU" sz="1200" dirty="0">
                        <a:effectLst/>
                        <a:latin typeface="Calibri"/>
                        <a:ea typeface="Calibri"/>
                        <a:cs typeface="Times New Roman"/>
                      </a:endParaRPr>
                    </a:p>
                  </a:txBody>
                  <a:tcPr marL="33069" marR="33069" marT="0" marB="0"/>
                </a:tc>
                <a:tc>
                  <a:txBody>
                    <a:bodyPr/>
                    <a:lstStyle/>
                    <a:p>
                      <a:pPr algn="just">
                        <a:lnSpc>
                          <a:spcPct val="107000"/>
                        </a:lnSpc>
                        <a:spcAft>
                          <a:spcPts val="0"/>
                        </a:spcAft>
                      </a:pPr>
                      <a:r>
                        <a:rPr lang="ru-RU" sz="1100" dirty="0">
                          <a:effectLst/>
                        </a:rPr>
                        <a:t>Утренний круг</a:t>
                      </a:r>
                    </a:p>
                    <a:p>
                      <a:pPr algn="just">
                        <a:lnSpc>
                          <a:spcPct val="107000"/>
                        </a:lnSpc>
                        <a:spcAft>
                          <a:spcPts val="0"/>
                        </a:spcAft>
                      </a:pPr>
                      <a:r>
                        <a:rPr lang="ru-RU" sz="1100" dirty="0">
                          <a:effectLst/>
                        </a:rPr>
                        <a:t> </a:t>
                      </a:r>
                      <a:endParaRPr lang="ru-RU" sz="1100" dirty="0">
                        <a:effectLst/>
                        <a:latin typeface="Calibri"/>
                        <a:ea typeface="Calibri"/>
                        <a:cs typeface="Times New Roman"/>
                      </a:endParaRPr>
                    </a:p>
                  </a:txBody>
                  <a:tcPr marL="33069" marR="33069" marT="0" marB="0"/>
                </a:tc>
                <a:tc>
                  <a:txBody>
                    <a:bodyPr/>
                    <a:lstStyle/>
                    <a:p>
                      <a:pPr algn="ctr">
                        <a:lnSpc>
                          <a:spcPct val="107000"/>
                        </a:lnSpc>
                        <a:spcAft>
                          <a:spcPts val="0"/>
                        </a:spcAft>
                      </a:pPr>
                      <a:r>
                        <a:rPr lang="ru-RU" sz="1100" dirty="0">
                          <a:effectLst/>
                        </a:rPr>
                        <a:t>8.40 -9.00</a:t>
                      </a:r>
                      <a:endParaRPr lang="ru-RU" sz="1100" dirty="0">
                        <a:effectLst/>
                        <a:latin typeface="Calibri"/>
                        <a:ea typeface="Calibri"/>
                        <a:cs typeface="Times New Roman"/>
                      </a:endParaRPr>
                    </a:p>
                  </a:txBody>
                  <a:tcPr marL="33069" marR="33069" marT="0" marB="0"/>
                </a:tc>
              </a:tr>
              <a:tr h="346455">
                <a:tc>
                  <a:txBody>
                    <a:bodyPr/>
                    <a:lstStyle/>
                    <a:p>
                      <a:pPr algn="ctr">
                        <a:lnSpc>
                          <a:spcPct val="107000"/>
                        </a:lnSpc>
                        <a:spcAft>
                          <a:spcPts val="0"/>
                        </a:spcAft>
                      </a:pPr>
                      <a:r>
                        <a:rPr lang="ru-RU" sz="1200" dirty="0">
                          <a:effectLst/>
                        </a:rPr>
                        <a:t>4</a:t>
                      </a:r>
                      <a:endParaRPr lang="ru-RU" sz="1200" dirty="0">
                        <a:effectLst/>
                        <a:latin typeface="Calibri"/>
                        <a:ea typeface="Calibri"/>
                        <a:cs typeface="Times New Roman"/>
                      </a:endParaRPr>
                    </a:p>
                  </a:txBody>
                  <a:tcPr marL="33069" marR="33069" marT="0" marB="0"/>
                </a:tc>
                <a:tc>
                  <a:txBody>
                    <a:bodyPr/>
                    <a:lstStyle/>
                    <a:p>
                      <a:pPr algn="just">
                        <a:lnSpc>
                          <a:spcPct val="107000"/>
                        </a:lnSpc>
                        <a:spcAft>
                          <a:spcPts val="0"/>
                        </a:spcAft>
                      </a:pPr>
                      <a:r>
                        <a:rPr lang="ru-RU" sz="1100" dirty="0">
                          <a:effectLst/>
                        </a:rPr>
                        <a:t>Игры, кружки, занятия, занятия со </a:t>
                      </a:r>
                      <a:r>
                        <a:rPr lang="ru-RU" sz="1100" dirty="0" smtClean="0">
                          <a:effectLst/>
                        </a:rPr>
                        <a:t>специалистами</a:t>
                      </a:r>
                    </a:p>
                    <a:p>
                      <a:pPr algn="just">
                        <a:lnSpc>
                          <a:spcPct val="107000"/>
                        </a:lnSpc>
                        <a:spcAft>
                          <a:spcPts val="0"/>
                        </a:spcAft>
                      </a:pPr>
                      <a:r>
                        <a:rPr lang="ru-RU" sz="1100" dirty="0" smtClean="0">
                          <a:effectLst/>
                        </a:rPr>
                        <a:t> </a:t>
                      </a:r>
                      <a:endParaRPr lang="ru-RU" sz="1100" dirty="0">
                        <a:effectLst/>
                        <a:latin typeface="Calibri"/>
                        <a:ea typeface="Calibri"/>
                        <a:cs typeface="Times New Roman"/>
                      </a:endParaRPr>
                    </a:p>
                  </a:txBody>
                  <a:tcPr marL="33069" marR="33069" marT="0" marB="0"/>
                </a:tc>
                <a:tc>
                  <a:txBody>
                    <a:bodyPr/>
                    <a:lstStyle/>
                    <a:p>
                      <a:pPr algn="ctr">
                        <a:lnSpc>
                          <a:spcPct val="107000"/>
                        </a:lnSpc>
                        <a:spcAft>
                          <a:spcPts val="0"/>
                        </a:spcAft>
                      </a:pPr>
                      <a:r>
                        <a:rPr lang="ru-RU" sz="1100" dirty="0">
                          <a:effectLst/>
                        </a:rPr>
                        <a:t>9.00 – 10.00</a:t>
                      </a:r>
                      <a:endParaRPr lang="ru-RU" sz="1100" dirty="0">
                        <a:effectLst/>
                        <a:latin typeface="Calibri"/>
                        <a:ea typeface="Calibri"/>
                        <a:cs typeface="Times New Roman"/>
                      </a:endParaRPr>
                    </a:p>
                  </a:txBody>
                  <a:tcPr marL="33069" marR="33069" marT="0" marB="0"/>
                </a:tc>
              </a:tr>
              <a:tr h="346455">
                <a:tc>
                  <a:txBody>
                    <a:bodyPr/>
                    <a:lstStyle/>
                    <a:p>
                      <a:pPr algn="ctr">
                        <a:lnSpc>
                          <a:spcPct val="107000"/>
                        </a:lnSpc>
                        <a:spcAft>
                          <a:spcPts val="0"/>
                        </a:spcAft>
                      </a:pPr>
                      <a:r>
                        <a:rPr lang="ru-RU" sz="1200" dirty="0">
                          <a:effectLst/>
                        </a:rPr>
                        <a:t>5</a:t>
                      </a:r>
                      <a:endParaRPr lang="ru-RU" sz="1200" dirty="0">
                        <a:effectLst/>
                        <a:latin typeface="Calibri"/>
                        <a:ea typeface="Calibri"/>
                        <a:cs typeface="Times New Roman"/>
                      </a:endParaRPr>
                    </a:p>
                  </a:txBody>
                  <a:tcPr marL="33069" marR="33069" marT="0" marB="0"/>
                </a:tc>
                <a:tc>
                  <a:txBody>
                    <a:bodyPr/>
                    <a:lstStyle/>
                    <a:p>
                      <a:pPr algn="just">
                        <a:lnSpc>
                          <a:spcPct val="107000"/>
                        </a:lnSpc>
                        <a:spcAft>
                          <a:spcPts val="0"/>
                        </a:spcAft>
                      </a:pPr>
                      <a:r>
                        <a:rPr lang="ru-RU" sz="1100" dirty="0">
                          <a:effectLst/>
                        </a:rPr>
                        <a:t>Второй завтрак</a:t>
                      </a:r>
                    </a:p>
                    <a:p>
                      <a:pPr algn="just">
                        <a:lnSpc>
                          <a:spcPct val="107000"/>
                        </a:lnSpc>
                        <a:spcAft>
                          <a:spcPts val="0"/>
                        </a:spcAft>
                      </a:pPr>
                      <a:r>
                        <a:rPr lang="ru-RU" sz="1100" dirty="0">
                          <a:effectLst/>
                        </a:rPr>
                        <a:t> </a:t>
                      </a:r>
                      <a:endParaRPr lang="ru-RU" sz="1100" dirty="0">
                        <a:effectLst/>
                        <a:latin typeface="Calibri"/>
                        <a:ea typeface="Calibri"/>
                        <a:cs typeface="Times New Roman"/>
                      </a:endParaRPr>
                    </a:p>
                  </a:txBody>
                  <a:tcPr marL="33069" marR="33069" marT="0" marB="0"/>
                </a:tc>
                <a:tc>
                  <a:txBody>
                    <a:bodyPr/>
                    <a:lstStyle/>
                    <a:p>
                      <a:pPr algn="ctr">
                        <a:lnSpc>
                          <a:spcPct val="107000"/>
                        </a:lnSpc>
                        <a:spcAft>
                          <a:spcPts val="0"/>
                        </a:spcAft>
                      </a:pPr>
                      <a:r>
                        <a:rPr lang="ru-RU" sz="1100" dirty="0">
                          <a:effectLst/>
                        </a:rPr>
                        <a:t>10.00-10.05</a:t>
                      </a:r>
                      <a:endParaRPr lang="ru-RU" sz="1100" dirty="0">
                        <a:effectLst/>
                        <a:latin typeface="Calibri"/>
                        <a:ea typeface="Calibri"/>
                        <a:cs typeface="Times New Roman"/>
                      </a:endParaRPr>
                    </a:p>
                  </a:txBody>
                  <a:tcPr marL="33069" marR="33069" marT="0" marB="0"/>
                </a:tc>
              </a:tr>
              <a:tr h="236711">
                <a:tc>
                  <a:txBody>
                    <a:bodyPr/>
                    <a:lstStyle/>
                    <a:p>
                      <a:pPr algn="ctr">
                        <a:lnSpc>
                          <a:spcPct val="107000"/>
                        </a:lnSpc>
                        <a:spcAft>
                          <a:spcPts val="0"/>
                        </a:spcAft>
                      </a:pPr>
                      <a:r>
                        <a:rPr lang="ru-RU" sz="1200">
                          <a:effectLst/>
                        </a:rPr>
                        <a:t>6</a:t>
                      </a:r>
                      <a:endParaRPr lang="ru-RU" sz="1200">
                        <a:effectLst/>
                        <a:latin typeface="Calibri"/>
                        <a:ea typeface="Calibri"/>
                        <a:cs typeface="Times New Roman"/>
                      </a:endParaRPr>
                    </a:p>
                  </a:txBody>
                  <a:tcPr marL="33069" marR="33069" marT="0" marB="0"/>
                </a:tc>
                <a:tc>
                  <a:txBody>
                    <a:bodyPr/>
                    <a:lstStyle/>
                    <a:p>
                      <a:pPr algn="just">
                        <a:lnSpc>
                          <a:spcPct val="107000"/>
                        </a:lnSpc>
                        <a:spcAft>
                          <a:spcPts val="0"/>
                        </a:spcAft>
                      </a:pPr>
                      <a:r>
                        <a:rPr lang="ru-RU" sz="1100" dirty="0">
                          <a:effectLst/>
                        </a:rPr>
                        <a:t>Подготовка к прогулке, прогулка, возвращение с прогулки</a:t>
                      </a:r>
                      <a:endParaRPr lang="ru-RU" sz="1100" dirty="0">
                        <a:effectLst/>
                        <a:latin typeface="Calibri"/>
                        <a:ea typeface="Calibri"/>
                        <a:cs typeface="Times New Roman"/>
                      </a:endParaRPr>
                    </a:p>
                  </a:txBody>
                  <a:tcPr marL="33069" marR="33069" marT="0" marB="0"/>
                </a:tc>
                <a:tc>
                  <a:txBody>
                    <a:bodyPr/>
                    <a:lstStyle/>
                    <a:p>
                      <a:pPr algn="ctr">
                        <a:lnSpc>
                          <a:spcPct val="107000"/>
                        </a:lnSpc>
                        <a:spcAft>
                          <a:spcPts val="0"/>
                        </a:spcAft>
                      </a:pPr>
                      <a:r>
                        <a:rPr lang="ru-RU" sz="1100" dirty="0">
                          <a:effectLst/>
                        </a:rPr>
                        <a:t>10.05-12.05</a:t>
                      </a:r>
                      <a:endParaRPr lang="ru-RU" sz="1100" dirty="0">
                        <a:effectLst/>
                        <a:latin typeface="Calibri"/>
                        <a:ea typeface="Calibri"/>
                        <a:cs typeface="Times New Roman"/>
                      </a:endParaRPr>
                    </a:p>
                  </a:txBody>
                  <a:tcPr marL="33069" marR="33069" marT="0" marB="0"/>
                </a:tc>
              </a:tr>
              <a:tr h="346455">
                <a:tc>
                  <a:txBody>
                    <a:bodyPr/>
                    <a:lstStyle/>
                    <a:p>
                      <a:pPr algn="ctr">
                        <a:lnSpc>
                          <a:spcPct val="107000"/>
                        </a:lnSpc>
                        <a:spcAft>
                          <a:spcPts val="0"/>
                        </a:spcAft>
                      </a:pPr>
                      <a:r>
                        <a:rPr lang="ru-RU" sz="1200">
                          <a:effectLst/>
                        </a:rPr>
                        <a:t>7</a:t>
                      </a:r>
                      <a:endParaRPr lang="ru-RU" sz="1200">
                        <a:effectLst/>
                        <a:latin typeface="Calibri"/>
                        <a:ea typeface="Calibri"/>
                        <a:cs typeface="Times New Roman"/>
                      </a:endParaRPr>
                    </a:p>
                  </a:txBody>
                  <a:tcPr marL="33069" marR="33069" marT="0" marB="0"/>
                </a:tc>
                <a:tc>
                  <a:txBody>
                    <a:bodyPr/>
                    <a:lstStyle/>
                    <a:p>
                      <a:pPr algn="just">
                        <a:lnSpc>
                          <a:spcPct val="107000"/>
                        </a:lnSpc>
                        <a:spcAft>
                          <a:spcPts val="0"/>
                        </a:spcAft>
                      </a:pPr>
                      <a:r>
                        <a:rPr lang="ru-RU" sz="1100" dirty="0">
                          <a:effectLst/>
                        </a:rPr>
                        <a:t>Подготовка к обеду, обед</a:t>
                      </a:r>
                    </a:p>
                    <a:p>
                      <a:pPr algn="just">
                        <a:lnSpc>
                          <a:spcPct val="107000"/>
                        </a:lnSpc>
                        <a:spcAft>
                          <a:spcPts val="0"/>
                        </a:spcAft>
                      </a:pPr>
                      <a:r>
                        <a:rPr lang="ru-RU" sz="1100" dirty="0">
                          <a:effectLst/>
                        </a:rPr>
                        <a:t> </a:t>
                      </a:r>
                      <a:endParaRPr lang="ru-RU" sz="1100" dirty="0">
                        <a:effectLst/>
                        <a:latin typeface="Calibri"/>
                        <a:ea typeface="Calibri"/>
                        <a:cs typeface="Times New Roman"/>
                      </a:endParaRPr>
                    </a:p>
                  </a:txBody>
                  <a:tcPr marL="33069" marR="33069" marT="0" marB="0"/>
                </a:tc>
                <a:tc>
                  <a:txBody>
                    <a:bodyPr/>
                    <a:lstStyle/>
                    <a:p>
                      <a:pPr algn="ctr">
                        <a:lnSpc>
                          <a:spcPct val="107000"/>
                        </a:lnSpc>
                        <a:spcAft>
                          <a:spcPts val="0"/>
                        </a:spcAft>
                      </a:pPr>
                      <a:r>
                        <a:rPr lang="ru-RU" sz="1100" dirty="0">
                          <a:effectLst/>
                        </a:rPr>
                        <a:t>12.05-12.35</a:t>
                      </a:r>
                      <a:endParaRPr lang="ru-RU" sz="1100" dirty="0">
                        <a:effectLst/>
                        <a:latin typeface="Calibri"/>
                        <a:ea typeface="Calibri"/>
                        <a:cs typeface="Times New Roman"/>
                      </a:endParaRPr>
                    </a:p>
                  </a:txBody>
                  <a:tcPr marL="33069" marR="33069" marT="0" marB="0"/>
                </a:tc>
              </a:tr>
              <a:tr h="346455">
                <a:tc>
                  <a:txBody>
                    <a:bodyPr/>
                    <a:lstStyle/>
                    <a:p>
                      <a:pPr algn="ctr">
                        <a:lnSpc>
                          <a:spcPct val="107000"/>
                        </a:lnSpc>
                        <a:spcAft>
                          <a:spcPts val="0"/>
                        </a:spcAft>
                      </a:pPr>
                      <a:r>
                        <a:rPr lang="ru-RU" sz="1200">
                          <a:effectLst/>
                        </a:rPr>
                        <a:t>8</a:t>
                      </a:r>
                      <a:endParaRPr lang="ru-RU" sz="1200">
                        <a:effectLst/>
                        <a:latin typeface="Calibri"/>
                        <a:ea typeface="Calibri"/>
                        <a:cs typeface="Times New Roman"/>
                      </a:endParaRPr>
                    </a:p>
                  </a:txBody>
                  <a:tcPr marL="33069" marR="33069" marT="0" marB="0"/>
                </a:tc>
                <a:tc>
                  <a:txBody>
                    <a:bodyPr/>
                    <a:lstStyle/>
                    <a:p>
                      <a:pPr algn="just">
                        <a:lnSpc>
                          <a:spcPct val="107000"/>
                        </a:lnSpc>
                        <a:spcAft>
                          <a:spcPts val="0"/>
                        </a:spcAft>
                      </a:pPr>
                      <a:r>
                        <a:rPr lang="ru-RU" sz="1100" dirty="0">
                          <a:effectLst/>
                        </a:rPr>
                        <a:t>Подготовка ко сну, сон</a:t>
                      </a:r>
                    </a:p>
                    <a:p>
                      <a:pPr algn="just">
                        <a:lnSpc>
                          <a:spcPct val="107000"/>
                        </a:lnSpc>
                        <a:spcAft>
                          <a:spcPts val="0"/>
                        </a:spcAft>
                      </a:pPr>
                      <a:r>
                        <a:rPr lang="ru-RU" sz="1100" dirty="0">
                          <a:effectLst/>
                        </a:rPr>
                        <a:t> </a:t>
                      </a:r>
                      <a:endParaRPr lang="ru-RU" sz="1100" dirty="0">
                        <a:effectLst/>
                        <a:latin typeface="Calibri"/>
                        <a:ea typeface="Calibri"/>
                        <a:cs typeface="Times New Roman"/>
                      </a:endParaRPr>
                    </a:p>
                  </a:txBody>
                  <a:tcPr marL="33069" marR="33069" marT="0" marB="0"/>
                </a:tc>
                <a:tc>
                  <a:txBody>
                    <a:bodyPr/>
                    <a:lstStyle/>
                    <a:p>
                      <a:pPr algn="ctr">
                        <a:lnSpc>
                          <a:spcPct val="107000"/>
                        </a:lnSpc>
                        <a:spcAft>
                          <a:spcPts val="0"/>
                        </a:spcAft>
                      </a:pPr>
                      <a:r>
                        <a:rPr lang="ru-RU" sz="1100" dirty="0">
                          <a:effectLst/>
                        </a:rPr>
                        <a:t>12.35-15.05</a:t>
                      </a:r>
                      <a:endParaRPr lang="ru-RU" sz="1100" dirty="0">
                        <a:effectLst/>
                        <a:latin typeface="Calibri"/>
                        <a:ea typeface="Calibri"/>
                        <a:cs typeface="Times New Roman"/>
                      </a:endParaRPr>
                    </a:p>
                  </a:txBody>
                  <a:tcPr marL="33069" marR="33069" marT="0" marB="0"/>
                </a:tc>
              </a:tr>
              <a:tr h="346455">
                <a:tc>
                  <a:txBody>
                    <a:bodyPr/>
                    <a:lstStyle/>
                    <a:p>
                      <a:pPr algn="ctr">
                        <a:lnSpc>
                          <a:spcPct val="107000"/>
                        </a:lnSpc>
                        <a:spcAft>
                          <a:spcPts val="0"/>
                        </a:spcAft>
                      </a:pPr>
                      <a:r>
                        <a:rPr lang="ru-RU" sz="1200">
                          <a:effectLst/>
                        </a:rPr>
                        <a:t>9</a:t>
                      </a:r>
                      <a:endParaRPr lang="ru-RU" sz="1200">
                        <a:effectLst/>
                        <a:latin typeface="Calibri"/>
                        <a:ea typeface="Calibri"/>
                        <a:cs typeface="Times New Roman"/>
                      </a:endParaRPr>
                    </a:p>
                  </a:txBody>
                  <a:tcPr marL="33069" marR="33069" marT="0" marB="0"/>
                </a:tc>
                <a:tc>
                  <a:txBody>
                    <a:bodyPr/>
                    <a:lstStyle/>
                    <a:p>
                      <a:pPr algn="just">
                        <a:lnSpc>
                          <a:spcPct val="107000"/>
                        </a:lnSpc>
                        <a:spcAft>
                          <a:spcPts val="0"/>
                        </a:spcAft>
                      </a:pPr>
                      <a:r>
                        <a:rPr lang="ru-RU" sz="1100" dirty="0">
                          <a:effectLst/>
                        </a:rPr>
                        <a:t>Постепенный подъем, гигиенические процедуры</a:t>
                      </a:r>
                    </a:p>
                    <a:p>
                      <a:pPr algn="just">
                        <a:lnSpc>
                          <a:spcPct val="107000"/>
                        </a:lnSpc>
                        <a:spcAft>
                          <a:spcPts val="0"/>
                        </a:spcAft>
                      </a:pPr>
                      <a:r>
                        <a:rPr lang="ru-RU" sz="1100" dirty="0">
                          <a:effectLst/>
                        </a:rPr>
                        <a:t> </a:t>
                      </a:r>
                      <a:endParaRPr lang="ru-RU" sz="1100" dirty="0">
                        <a:effectLst/>
                        <a:latin typeface="Calibri"/>
                        <a:ea typeface="Calibri"/>
                        <a:cs typeface="Times New Roman"/>
                      </a:endParaRPr>
                    </a:p>
                  </a:txBody>
                  <a:tcPr marL="33069" marR="33069" marT="0" marB="0"/>
                </a:tc>
                <a:tc>
                  <a:txBody>
                    <a:bodyPr/>
                    <a:lstStyle/>
                    <a:p>
                      <a:pPr algn="ctr">
                        <a:lnSpc>
                          <a:spcPct val="107000"/>
                        </a:lnSpc>
                        <a:spcAft>
                          <a:spcPts val="0"/>
                        </a:spcAft>
                      </a:pPr>
                      <a:r>
                        <a:rPr lang="ru-RU" sz="1100" dirty="0">
                          <a:effectLst/>
                        </a:rPr>
                        <a:t>15.05-15.15</a:t>
                      </a:r>
                      <a:endParaRPr lang="ru-RU" sz="1100" dirty="0">
                        <a:effectLst/>
                        <a:latin typeface="Calibri"/>
                        <a:ea typeface="Calibri"/>
                        <a:cs typeface="Times New Roman"/>
                      </a:endParaRPr>
                    </a:p>
                  </a:txBody>
                  <a:tcPr marL="33069" marR="33069" marT="0" marB="0"/>
                </a:tc>
              </a:tr>
              <a:tr h="346455">
                <a:tc>
                  <a:txBody>
                    <a:bodyPr/>
                    <a:lstStyle/>
                    <a:p>
                      <a:pPr algn="ctr">
                        <a:lnSpc>
                          <a:spcPct val="107000"/>
                        </a:lnSpc>
                        <a:spcAft>
                          <a:spcPts val="0"/>
                        </a:spcAft>
                      </a:pPr>
                      <a:r>
                        <a:rPr lang="ru-RU" sz="1200">
                          <a:effectLst/>
                        </a:rPr>
                        <a:t>10</a:t>
                      </a:r>
                      <a:endParaRPr lang="ru-RU" sz="1200">
                        <a:effectLst/>
                        <a:latin typeface="Calibri"/>
                        <a:ea typeface="Calibri"/>
                        <a:cs typeface="Times New Roman"/>
                      </a:endParaRPr>
                    </a:p>
                  </a:txBody>
                  <a:tcPr marL="33069" marR="33069" marT="0" marB="0"/>
                </a:tc>
                <a:tc>
                  <a:txBody>
                    <a:bodyPr/>
                    <a:lstStyle/>
                    <a:p>
                      <a:pPr algn="just">
                        <a:lnSpc>
                          <a:spcPct val="107000"/>
                        </a:lnSpc>
                        <a:spcAft>
                          <a:spcPts val="0"/>
                        </a:spcAft>
                      </a:pPr>
                      <a:r>
                        <a:rPr lang="ru-RU" sz="1100" dirty="0">
                          <a:effectLst/>
                        </a:rPr>
                        <a:t>Подготовка к полднику, полдник</a:t>
                      </a:r>
                    </a:p>
                    <a:p>
                      <a:pPr algn="just">
                        <a:lnSpc>
                          <a:spcPct val="107000"/>
                        </a:lnSpc>
                        <a:spcAft>
                          <a:spcPts val="0"/>
                        </a:spcAft>
                      </a:pPr>
                      <a:r>
                        <a:rPr lang="ru-RU" sz="1100" dirty="0">
                          <a:effectLst/>
                        </a:rPr>
                        <a:t> </a:t>
                      </a:r>
                      <a:endParaRPr lang="ru-RU" sz="1100" dirty="0">
                        <a:effectLst/>
                        <a:latin typeface="Calibri"/>
                        <a:ea typeface="Calibri"/>
                        <a:cs typeface="Times New Roman"/>
                      </a:endParaRPr>
                    </a:p>
                  </a:txBody>
                  <a:tcPr marL="33069" marR="33069" marT="0" marB="0"/>
                </a:tc>
                <a:tc>
                  <a:txBody>
                    <a:bodyPr/>
                    <a:lstStyle/>
                    <a:p>
                      <a:pPr algn="ctr">
                        <a:lnSpc>
                          <a:spcPct val="107000"/>
                        </a:lnSpc>
                        <a:spcAft>
                          <a:spcPts val="0"/>
                        </a:spcAft>
                      </a:pPr>
                      <a:r>
                        <a:rPr lang="ru-RU" sz="1100" dirty="0">
                          <a:effectLst/>
                        </a:rPr>
                        <a:t>15.15-15.30</a:t>
                      </a:r>
                      <a:endParaRPr lang="ru-RU" sz="1100" dirty="0">
                        <a:effectLst/>
                        <a:latin typeface="Calibri"/>
                        <a:ea typeface="Calibri"/>
                        <a:cs typeface="Times New Roman"/>
                      </a:endParaRPr>
                    </a:p>
                  </a:txBody>
                  <a:tcPr marL="33069" marR="33069" marT="0" marB="0"/>
                </a:tc>
              </a:tr>
              <a:tr h="346455">
                <a:tc>
                  <a:txBody>
                    <a:bodyPr/>
                    <a:lstStyle/>
                    <a:p>
                      <a:pPr algn="ctr">
                        <a:lnSpc>
                          <a:spcPct val="107000"/>
                        </a:lnSpc>
                        <a:spcAft>
                          <a:spcPts val="0"/>
                        </a:spcAft>
                      </a:pPr>
                      <a:r>
                        <a:rPr lang="ru-RU" sz="1200">
                          <a:effectLst/>
                        </a:rPr>
                        <a:t>11</a:t>
                      </a:r>
                      <a:endParaRPr lang="ru-RU" sz="1200">
                        <a:effectLst/>
                        <a:latin typeface="Calibri"/>
                        <a:ea typeface="Calibri"/>
                        <a:cs typeface="Times New Roman"/>
                      </a:endParaRPr>
                    </a:p>
                  </a:txBody>
                  <a:tcPr marL="33069" marR="33069" marT="0" marB="0"/>
                </a:tc>
                <a:tc>
                  <a:txBody>
                    <a:bodyPr/>
                    <a:lstStyle/>
                    <a:p>
                      <a:pPr algn="just">
                        <a:lnSpc>
                          <a:spcPct val="107000"/>
                        </a:lnSpc>
                        <a:spcAft>
                          <a:spcPts val="0"/>
                        </a:spcAft>
                      </a:pPr>
                      <a:r>
                        <a:rPr lang="ru-RU" sz="1100" dirty="0">
                          <a:effectLst/>
                        </a:rPr>
                        <a:t>Игры, кружки, занятия, занятия со специалистами</a:t>
                      </a:r>
                    </a:p>
                    <a:p>
                      <a:pPr algn="just">
                        <a:lnSpc>
                          <a:spcPct val="107000"/>
                        </a:lnSpc>
                        <a:spcAft>
                          <a:spcPts val="0"/>
                        </a:spcAft>
                      </a:pPr>
                      <a:r>
                        <a:rPr lang="ru-RU" sz="1100" dirty="0">
                          <a:effectLst/>
                        </a:rPr>
                        <a:t> </a:t>
                      </a:r>
                      <a:endParaRPr lang="ru-RU" sz="1100" dirty="0">
                        <a:effectLst/>
                        <a:latin typeface="Calibri"/>
                        <a:ea typeface="Calibri"/>
                        <a:cs typeface="Times New Roman"/>
                      </a:endParaRPr>
                    </a:p>
                  </a:txBody>
                  <a:tcPr marL="33069" marR="33069" marT="0" marB="0"/>
                </a:tc>
                <a:tc>
                  <a:txBody>
                    <a:bodyPr/>
                    <a:lstStyle/>
                    <a:p>
                      <a:pPr algn="ctr">
                        <a:lnSpc>
                          <a:spcPct val="107000"/>
                        </a:lnSpc>
                        <a:spcAft>
                          <a:spcPts val="0"/>
                        </a:spcAft>
                      </a:pPr>
                      <a:r>
                        <a:rPr lang="ru-RU" sz="1100" dirty="0">
                          <a:effectLst/>
                        </a:rPr>
                        <a:t>15.30-15.50</a:t>
                      </a:r>
                      <a:endParaRPr lang="ru-RU" sz="1100" dirty="0">
                        <a:effectLst/>
                        <a:latin typeface="Calibri"/>
                        <a:ea typeface="Calibri"/>
                        <a:cs typeface="Times New Roman"/>
                      </a:endParaRPr>
                    </a:p>
                  </a:txBody>
                  <a:tcPr marL="33069" marR="33069" marT="0" marB="0"/>
                </a:tc>
              </a:tr>
              <a:tr h="346455">
                <a:tc>
                  <a:txBody>
                    <a:bodyPr/>
                    <a:lstStyle/>
                    <a:p>
                      <a:pPr algn="ctr">
                        <a:lnSpc>
                          <a:spcPct val="107000"/>
                        </a:lnSpc>
                        <a:spcAft>
                          <a:spcPts val="0"/>
                        </a:spcAft>
                      </a:pPr>
                      <a:r>
                        <a:rPr lang="ru-RU" sz="1200" dirty="0">
                          <a:effectLst/>
                        </a:rPr>
                        <a:t>12</a:t>
                      </a:r>
                      <a:endParaRPr lang="ru-RU" sz="1200" dirty="0">
                        <a:effectLst/>
                        <a:latin typeface="Calibri"/>
                        <a:ea typeface="Calibri"/>
                        <a:cs typeface="Times New Roman"/>
                      </a:endParaRPr>
                    </a:p>
                  </a:txBody>
                  <a:tcPr marL="33069" marR="33069" marT="0" marB="0"/>
                </a:tc>
                <a:tc>
                  <a:txBody>
                    <a:bodyPr/>
                    <a:lstStyle/>
                    <a:p>
                      <a:pPr algn="just">
                        <a:lnSpc>
                          <a:spcPct val="107000"/>
                        </a:lnSpc>
                        <a:spcAft>
                          <a:spcPts val="0"/>
                        </a:spcAft>
                      </a:pPr>
                      <a:r>
                        <a:rPr lang="ru-RU" sz="1100" dirty="0">
                          <a:effectLst/>
                        </a:rPr>
                        <a:t>Вечерний круг</a:t>
                      </a:r>
                    </a:p>
                    <a:p>
                      <a:pPr algn="just">
                        <a:lnSpc>
                          <a:spcPct val="107000"/>
                        </a:lnSpc>
                        <a:spcAft>
                          <a:spcPts val="0"/>
                        </a:spcAft>
                      </a:pPr>
                      <a:endParaRPr lang="ru-RU" sz="1100" dirty="0">
                        <a:effectLst/>
                        <a:latin typeface="Calibri"/>
                        <a:ea typeface="Calibri"/>
                        <a:cs typeface="Times New Roman"/>
                      </a:endParaRPr>
                    </a:p>
                  </a:txBody>
                  <a:tcPr marL="33069" marR="33069" marT="0" marB="0"/>
                </a:tc>
                <a:tc>
                  <a:txBody>
                    <a:bodyPr/>
                    <a:lstStyle/>
                    <a:p>
                      <a:pPr algn="ctr">
                        <a:lnSpc>
                          <a:spcPct val="107000"/>
                        </a:lnSpc>
                        <a:spcAft>
                          <a:spcPts val="0"/>
                        </a:spcAft>
                      </a:pPr>
                      <a:r>
                        <a:rPr lang="ru-RU" sz="1100" dirty="0">
                          <a:effectLst/>
                        </a:rPr>
                        <a:t>15.50-16.00</a:t>
                      </a:r>
                      <a:endParaRPr lang="ru-RU" sz="1100" dirty="0">
                        <a:effectLst/>
                        <a:latin typeface="Calibri"/>
                        <a:ea typeface="Calibri"/>
                        <a:cs typeface="Times New Roman"/>
                      </a:endParaRPr>
                    </a:p>
                  </a:txBody>
                  <a:tcPr marL="33069" marR="33069" marT="0" marB="0"/>
                </a:tc>
              </a:tr>
              <a:tr h="224696">
                <a:tc>
                  <a:txBody>
                    <a:bodyPr/>
                    <a:lstStyle/>
                    <a:p>
                      <a:pPr algn="ctr">
                        <a:lnSpc>
                          <a:spcPct val="107000"/>
                        </a:lnSpc>
                        <a:spcAft>
                          <a:spcPts val="0"/>
                        </a:spcAft>
                      </a:pPr>
                      <a:r>
                        <a:rPr lang="ru-RU" sz="1200">
                          <a:effectLst/>
                        </a:rPr>
                        <a:t>13</a:t>
                      </a:r>
                      <a:endParaRPr lang="ru-RU" sz="1200">
                        <a:effectLst/>
                        <a:latin typeface="Calibri"/>
                        <a:ea typeface="Calibri"/>
                        <a:cs typeface="Times New Roman"/>
                      </a:endParaRPr>
                    </a:p>
                  </a:txBody>
                  <a:tcPr marL="33069" marR="33069" marT="0" marB="0"/>
                </a:tc>
                <a:tc>
                  <a:txBody>
                    <a:bodyPr/>
                    <a:lstStyle/>
                    <a:p>
                      <a:pPr algn="just">
                        <a:lnSpc>
                          <a:spcPct val="107000"/>
                        </a:lnSpc>
                        <a:spcAft>
                          <a:spcPts val="0"/>
                        </a:spcAft>
                      </a:pPr>
                      <a:r>
                        <a:rPr lang="ru-RU" sz="1100" dirty="0">
                          <a:effectLst/>
                        </a:rPr>
                        <a:t>Подготовка к прогулке, прогулка, возвращение с прогулки</a:t>
                      </a:r>
                      <a:endParaRPr lang="ru-RU" sz="1100" dirty="0">
                        <a:effectLst/>
                        <a:latin typeface="Calibri"/>
                        <a:ea typeface="Calibri"/>
                        <a:cs typeface="Times New Roman"/>
                      </a:endParaRPr>
                    </a:p>
                  </a:txBody>
                  <a:tcPr marL="33069" marR="33069" marT="0" marB="0"/>
                </a:tc>
                <a:tc>
                  <a:txBody>
                    <a:bodyPr/>
                    <a:lstStyle/>
                    <a:p>
                      <a:pPr algn="ctr">
                        <a:lnSpc>
                          <a:spcPct val="107000"/>
                        </a:lnSpc>
                        <a:spcAft>
                          <a:spcPts val="0"/>
                        </a:spcAft>
                      </a:pPr>
                      <a:r>
                        <a:rPr lang="ru-RU" sz="1100" dirty="0">
                          <a:effectLst/>
                        </a:rPr>
                        <a:t>16.00-17.00</a:t>
                      </a:r>
                      <a:endParaRPr lang="ru-RU" sz="1100" dirty="0">
                        <a:effectLst/>
                        <a:latin typeface="Calibri"/>
                        <a:ea typeface="Calibri"/>
                        <a:cs typeface="Times New Roman"/>
                      </a:endParaRPr>
                    </a:p>
                  </a:txBody>
                  <a:tcPr marL="33069" marR="33069" marT="0" marB="0"/>
                </a:tc>
              </a:tr>
              <a:tr h="346455">
                <a:tc>
                  <a:txBody>
                    <a:bodyPr/>
                    <a:lstStyle/>
                    <a:p>
                      <a:pPr algn="ctr">
                        <a:lnSpc>
                          <a:spcPct val="107000"/>
                        </a:lnSpc>
                        <a:spcAft>
                          <a:spcPts val="0"/>
                        </a:spcAft>
                      </a:pPr>
                      <a:r>
                        <a:rPr lang="ru-RU" sz="1200">
                          <a:effectLst/>
                        </a:rPr>
                        <a:t>14</a:t>
                      </a:r>
                      <a:endParaRPr lang="ru-RU" sz="1200">
                        <a:effectLst/>
                        <a:latin typeface="Calibri"/>
                        <a:ea typeface="Calibri"/>
                        <a:cs typeface="Times New Roman"/>
                      </a:endParaRPr>
                    </a:p>
                  </a:txBody>
                  <a:tcPr marL="33069" marR="33069" marT="0" marB="0"/>
                </a:tc>
                <a:tc>
                  <a:txBody>
                    <a:bodyPr/>
                    <a:lstStyle/>
                    <a:p>
                      <a:pPr algn="just">
                        <a:lnSpc>
                          <a:spcPct val="107000"/>
                        </a:lnSpc>
                        <a:spcAft>
                          <a:spcPts val="0"/>
                        </a:spcAft>
                      </a:pPr>
                      <a:r>
                        <a:rPr lang="ru-RU" sz="1100" dirty="0" smtClean="0">
                          <a:effectLst/>
                        </a:rPr>
                        <a:t>Подготовка к ужину, ужин</a:t>
                      </a:r>
                    </a:p>
                    <a:p>
                      <a:pPr algn="just">
                        <a:lnSpc>
                          <a:spcPct val="107000"/>
                        </a:lnSpc>
                        <a:spcAft>
                          <a:spcPts val="0"/>
                        </a:spcAft>
                      </a:pPr>
                      <a:endParaRPr lang="ru-RU" sz="1100" dirty="0">
                        <a:effectLst/>
                        <a:latin typeface="Calibri"/>
                        <a:ea typeface="Calibri"/>
                        <a:cs typeface="Times New Roman"/>
                      </a:endParaRPr>
                    </a:p>
                  </a:txBody>
                  <a:tcPr marL="33069" marR="33069" marT="0" marB="0"/>
                </a:tc>
                <a:tc>
                  <a:txBody>
                    <a:bodyPr/>
                    <a:lstStyle/>
                    <a:p>
                      <a:pPr algn="ctr">
                        <a:lnSpc>
                          <a:spcPct val="107000"/>
                        </a:lnSpc>
                        <a:spcAft>
                          <a:spcPts val="0"/>
                        </a:spcAft>
                      </a:pPr>
                      <a:r>
                        <a:rPr lang="ru-RU" sz="1100" dirty="0">
                          <a:effectLst/>
                        </a:rPr>
                        <a:t>17.00-17.30</a:t>
                      </a:r>
                      <a:endParaRPr lang="ru-RU" sz="1100" dirty="0">
                        <a:effectLst/>
                        <a:latin typeface="Calibri"/>
                        <a:ea typeface="Calibri"/>
                        <a:cs typeface="Times New Roman"/>
                      </a:endParaRPr>
                    </a:p>
                  </a:txBody>
                  <a:tcPr marL="33069" marR="33069" marT="0" marB="0"/>
                </a:tc>
              </a:tr>
              <a:tr h="346455">
                <a:tc>
                  <a:txBody>
                    <a:bodyPr/>
                    <a:lstStyle/>
                    <a:p>
                      <a:pPr algn="ctr">
                        <a:lnSpc>
                          <a:spcPct val="107000"/>
                        </a:lnSpc>
                        <a:spcAft>
                          <a:spcPts val="0"/>
                        </a:spcAft>
                      </a:pPr>
                      <a:r>
                        <a:rPr lang="ru-RU" sz="1200" dirty="0">
                          <a:effectLst/>
                        </a:rPr>
                        <a:t>15</a:t>
                      </a:r>
                      <a:endParaRPr lang="ru-RU" sz="1200" dirty="0">
                        <a:effectLst/>
                        <a:latin typeface="Calibri"/>
                        <a:ea typeface="Calibri"/>
                        <a:cs typeface="Times New Roman"/>
                      </a:endParaRPr>
                    </a:p>
                  </a:txBody>
                  <a:tcPr marL="33069" marR="33069" marT="0" marB="0"/>
                </a:tc>
                <a:tc>
                  <a:txBody>
                    <a:bodyPr/>
                    <a:lstStyle/>
                    <a:p>
                      <a:pPr algn="just">
                        <a:lnSpc>
                          <a:spcPct val="107000"/>
                        </a:lnSpc>
                        <a:spcAft>
                          <a:spcPts val="0"/>
                        </a:spcAft>
                      </a:pPr>
                      <a:r>
                        <a:rPr lang="ru-RU" sz="1100" dirty="0">
                          <a:effectLst/>
                        </a:rPr>
                        <a:t>Совместная деятельность взрослого с детьми игры, общение, досуги. Уход домой</a:t>
                      </a:r>
                      <a:endParaRPr lang="ru-RU" sz="1100" dirty="0">
                        <a:effectLst/>
                        <a:latin typeface="Calibri"/>
                        <a:ea typeface="Calibri"/>
                        <a:cs typeface="Times New Roman"/>
                      </a:endParaRPr>
                    </a:p>
                  </a:txBody>
                  <a:tcPr marL="33069" marR="33069" marT="0" marB="0"/>
                </a:tc>
                <a:tc>
                  <a:txBody>
                    <a:bodyPr/>
                    <a:lstStyle/>
                    <a:p>
                      <a:pPr algn="ctr">
                        <a:lnSpc>
                          <a:spcPct val="107000"/>
                        </a:lnSpc>
                        <a:spcAft>
                          <a:spcPts val="0"/>
                        </a:spcAft>
                      </a:pPr>
                      <a:r>
                        <a:rPr lang="ru-RU" sz="1100" dirty="0">
                          <a:effectLst/>
                        </a:rPr>
                        <a:t>17.30 -19.00</a:t>
                      </a:r>
                      <a:endParaRPr lang="ru-RU" sz="1100" dirty="0">
                        <a:effectLst/>
                        <a:latin typeface="Calibri"/>
                        <a:ea typeface="Calibri"/>
                        <a:cs typeface="Times New Roman"/>
                      </a:endParaRPr>
                    </a:p>
                  </a:txBody>
                  <a:tcPr marL="33069" marR="33069" marT="0" marB="0"/>
                </a:tc>
              </a:tr>
            </a:tbl>
          </a:graphicData>
        </a:graphic>
      </p:graphicFrame>
    </p:spTree>
    <p:extLst>
      <p:ext uri="{BB962C8B-B14F-4D97-AF65-F5344CB8AC3E}">
        <p14:creationId xmlns:p14="http://schemas.microsoft.com/office/powerpoint/2010/main" val="42235788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611560" y="620688"/>
            <a:ext cx="8064896" cy="5807231"/>
          </a:xfrm>
          <a:prstGeom prst="rect">
            <a:avLst/>
          </a:prstGeom>
        </p:spPr>
        <p:txBody>
          <a:bodyPr wrap="square">
            <a:spAutoFit/>
          </a:bodyPr>
          <a:lstStyle/>
          <a:p>
            <a:pPr algn="ctr">
              <a:lnSpc>
                <a:spcPct val="115000"/>
              </a:lnSpc>
              <a:spcAft>
                <a:spcPts val="1000"/>
              </a:spcAft>
            </a:pPr>
            <a:r>
              <a:rPr lang="ru-RU" b="1" dirty="0">
                <a:solidFill>
                  <a:srgbClr val="C00000"/>
                </a:solidFill>
                <a:latin typeface="Times New Roman" panose="02020603050405020304" pitchFamily="18" charset="0"/>
                <a:ea typeface="Calibri"/>
                <a:cs typeface="Times New Roman" panose="02020603050405020304" pitchFamily="18" charset="0"/>
              </a:rPr>
              <a:t>ПРАВИЛА ДЛЯ РОДИТЕЛЕЙ </a:t>
            </a:r>
          </a:p>
          <a:p>
            <a:pPr marL="342900" indent="-342900">
              <a:lnSpc>
                <a:spcPts val="1920"/>
              </a:lnSpc>
              <a:spcAft>
                <a:spcPts val="1000"/>
              </a:spcAft>
              <a:buAutoNum type="arabicPeriod"/>
            </a:pPr>
            <a:r>
              <a:rPr lang="ru-RU" sz="1600" dirty="0">
                <a:latin typeface="Times New Roman" panose="02020603050405020304" pitchFamily="18" charset="0"/>
                <a:ea typeface="Calibri"/>
                <a:cs typeface="Times New Roman" panose="02020603050405020304" pitchFamily="18" charset="0"/>
              </a:rPr>
              <a:t>Родители должны приводить ребенка в детский сад без опозданий (не позднее 8.00 часов). </a:t>
            </a:r>
          </a:p>
          <a:p>
            <a:pPr marL="342900" indent="-342900">
              <a:lnSpc>
                <a:spcPts val="1920"/>
              </a:lnSpc>
              <a:buAutoNum type="arabicPeriod"/>
            </a:pPr>
            <a:r>
              <a:rPr lang="ru-RU" sz="1600" dirty="0">
                <a:latin typeface="Times New Roman" panose="02020603050405020304" pitchFamily="18" charset="0"/>
                <a:ea typeface="Calibri"/>
                <a:cs typeface="Times New Roman" panose="02020603050405020304" pitchFamily="18" charset="0"/>
              </a:rPr>
              <a:t> Родители и другие лица, которые по их поручению приводят ребенка в детский сад, должны передавать ребенка воспитателю; вечером при уходе детей воспитатель обязан передать ребенка  родителям или другому взрослому человеку. (Отмечать в журнале приема).</a:t>
            </a:r>
          </a:p>
          <a:p>
            <a:pPr>
              <a:lnSpc>
                <a:spcPts val="1920"/>
              </a:lnSpc>
              <a:spcAft>
                <a:spcPts val="600"/>
              </a:spcAft>
            </a:pPr>
            <a:r>
              <a:rPr lang="ru-RU" sz="1600" dirty="0">
                <a:latin typeface="Times New Roman" panose="02020603050405020304" pitchFamily="18" charset="0"/>
                <a:ea typeface="Calibri"/>
                <a:cs typeface="Times New Roman" panose="02020603050405020304" pitchFamily="18" charset="0"/>
              </a:rPr>
              <a:t>3.     Приводить ребенка в опрятной одежде, с носовым платком. Одежда и обувь должны соответствовать размеру ребенка, сезону. Ногти должны быть подстрижены. </a:t>
            </a:r>
          </a:p>
          <a:p>
            <a:pPr>
              <a:lnSpc>
                <a:spcPts val="1920"/>
              </a:lnSpc>
              <a:spcAft>
                <a:spcPts val="600"/>
              </a:spcAft>
            </a:pPr>
            <a:r>
              <a:rPr lang="ru-RU" sz="1600" dirty="0">
                <a:latin typeface="Times New Roman" panose="02020603050405020304" pitchFamily="18" charset="0"/>
                <a:ea typeface="Calibri"/>
                <a:cs typeface="Times New Roman" panose="02020603050405020304" pitchFamily="18" charset="0"/>
              </a:rPr>
              <a:t>4.     Дети с повышенной температурой и явными признаками ОРВИ в группу не допускаются. </a:t>
            </a:r>
          </a:p>
          <a:p>
            <a:pPr>
              <a:lnSpc>
                <a:spcPts val="1920"/>
              </a:lnSpc>
              <a:spcAft>
                <a:spcPts val="600"/>
              </a:spcAft>
            </a:pPr>
            <a:r>
              <a:rPr lang="ru-RU" sz="1600" dirty="0">
                <a:latin typeface="Times New Roman" panose="02020603050405020304" pitchFamily="18" charset="0"/>
                <a:ea typeface="Calibri"/>
                <a:cs typeface="Times New Roman" panose="02020603050405020304" pitchFamily="18" charset="0"/>
              </a:rPr>
              <a:t>5.      При заболевании ребенка обязательно сообщают в детский сад, чем он болен. По выздоровлении ребенка предоставляют справку в детский сад. </a:t>
            </a:r>
          </a:p>
          <a:p>
            <a:pPr>
              <a:lnSpc>
                <a:spcPts val="1920"/>
              </a:lnSpc>
              <a:spcAft>
                <a:spcPts val="600"/>
              </a:spcAft>
            </a:pPr>
            <a:r>
              <a:rPr lang="ru-RU" sz="1600" dirty="0">
                <a:latin typeface="Times New Roman" panose="02020603050405020304" pitchFamily="18" charset="0"/>
                <a:ea typeface="Calibri"/>
                <a:cs typeface="Times New Roman" panose="02020603050405020304" pitchFamily="18" charset="0"/>
              </a:rPr>
              <a:t>6.    Оплату за детский сад необходимо вносить до 15 числа текущего месяца. </a:t>
            </a:r>
          </a:p>
          <a:p>
            <a:pPr>
              <a:lnSpc>
                <a:spcPts val="1920"/>
              </a:lnSpc>
              <a:spcAft>
                <a:spcPts val="600"/>
              </a:spcAft>
            </a:pPr>
            <a:r>
              <a:rPr lang="ru-RU" sz="1600" dirty="0">
                <a:latin typeface="Times New Roman" panose="02020603050405020304" pitchFamily="18" charset="0"/>
                <a:ea typeface="Calibri"/>
                <a:cs typeface="Times New Roman" panose="02020603050405020304" pitchFamily="18" charset="0"/>
              </a:rPr>
              <a:t>7.      В обязательном порядке просим вас участвовать в проведении родительских собраний, консультаций, в жизни детского сада. </a:t>
            </a:r>
          </a:p>
          <a:p>
            <a:pPr>
              <a:lnSpc>
                <a:spcPts val="1920"/>
              </a:lnSpc>
              <a:spcAft>
                <a:spcPts val="600"/>
              </a:spcAft>
            </a:pPr>
            <a:r>
              <a:rPr lang="ru-RU" sz="1600" dirty="0">
                <a:latin typeface="Times New Roman" panose="02020603050405020304" pitchFamily="18" charset="0"/>
                <a:ea typeface="Calibri"/>
                <a:cs typeface="Times New Roman" panose="02020603050405020304" pitchFamily="18" charset="0"/>
              </a:rPr>
              <a:t>8.     Родители могут оказывать посильную помощь детскому саду в починке мебели, игрушек, изготовлении пособий. </a:t>
            </a:r>
          </a:p>
          <a:p>
            <a:pPr>
              <a:lnSpc>
                <a:spcPts val="1920"/>
              </a:lnSpc>
              <a:spcAft>
                <a:spcPts val="600"/>
              </a:spcAft>
            </a:pPr>
            <a:r>
              <a:rPr lang="ru-RU" sz="1600" dirty="0">
                <a:latin typeface="Times New Roman" panose="02020603050405020304" pitchFamily="18" charset="0"/>
                <a:ea typeface="Calibri"/>
                <a:cs typeface="Times New Roman" panose="02020603050405020304" pitchFamily="18" charset="0"/>
              </a:rPr>
              <a:t>9.      Ребенок не должен пропускать детский сад без уважительных причин (кроме карантина,                            болезни, отпуска).</a:t>
            </a:r>
          </a:p>
        </p:txBody>
      </p:sp>
    </p:spTree>
    <p:extLst>
      <p:ext uri="{BB962C8B-B14F-4D97-AF65-F5344CB8AC3E}">
        <p14:creationId xmlns:p14="http://schemas.microsoft.com/office/powerpoint/2010/main" val="27274011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043608" y="908721"/>
            <a:ext cx="6624736" cy="2109808"/>
          </a:xfrm>
          <a:prstGeom prst="rect">
            <a:avLst/>
          </a:prstGeom>
        </p:spPr>
        <p:txBody>
          <a:bodyPr wrap="square">
            <a:spAutoFit/>
          </a:bodyPr>
          <a:lstStyle/>
          <a:p>
            <a:pPr algn="ctr">
              <a:lnSpc>
                <a:spcPct val="115000"/>
              </a:lnSpc>
              <a:spcAft>
                <a:spcPts val="0"/>
              </a:spcAft>
            </a:pPr>
            <a:r>
              <a:rPr lang="ru-RU" b="1" dirty="0">
                <a:latin typeface="Times New Roman"/>
                <a:ea typeface="Calibri"/>
                <a:cs typeface="Times New Roman"/>
              </a:rPr>
              <a:t>Расписание занятий на 2022-2023 </a:t>
            </a:r>
            <a:r>
              <a:rPr lang="ru-RU" b="1" u="sng" dirty="0">
                <a:latin typeface="Times New Roman"/>
                <a:ea typeface="Calibri"/>
                <a:cs typeface="Times New Roman"/>
              </a:rPr>
              <a:t>учебный период</a:t>
            </a:r>
            <a:endParaRPr lang="ru-RU" sz="1200" dirty="0">
              <a:latin typeface="Calibri"/>
              <a:ea typeface="Calibri"/>
              <a:cs typeface="Times New Roman"/>
            </a:endParaRPr>
          </a:p>
          <a:p>
            <a:pPr algn="ctr">
              <a:lnSpc>
                <a:spcPct val="115000"/>
              </a:lnSpc>
              <a:spcAft>
                <a:spcPts val="0"/>
              </a:spcAft>
            </a:pPr>
            <a:r>
              <a:rPr lang="ru-RU" b="1" dirty="0">
                <a:latin typeface="Times New Roman"/>
                <a:ea typeface="Calibri"/>
                <a:cs typeface="Times New Roman"/>
              </a:rPr>
              <a:t>группы №9 «Романтики» </a:t>
            </a:r>
            <a:endParaRPr lang="ru-RU" sz="1200" dirty="0">
              <a:latin typeface="Calibri"/>
              <a:ea typeface="Calibri"/>
              <a:cs typeface="Times New Roman"/>
            </a:endParaRPr>
          </a:p>
          <a:p>
            <a:pPr algn="ctr">
              <a:lnSpc>
                <a:spcPct val="115000"/>
              </a:lnSpc>
              <a:spcAft>
                <a:spcPts val="0"/>
              </a:spcAft>
            </a:pPr>
            <a:r>
              <a:rPr lang="ru-RU" b="1" dirty="0">
                <a:latin typeface="Times New Roman"/>
                <a:ea typeface="Calibri"/>
                <a:cs typeface="Times New Roman"/>
              </a:rPr>
              <a:t> младшего дошкольного возраста от 3 до 4 </a:t>
            </a:r>
            <a:r>
              <a:rPr lang="ru-RU" b="1" dirty="0" smtClean="0">
                <a:latin typeface="Times New Roman"/>
                <a:ea typeface="Calibri"/>
                <a:cs typeface="Times New Roman"/>
              </a:rPr>
              <a:t>лет</a:t>
            </a:r>
          </a:p>
          <a:p>
            <a:pPr algn="ctr">
              <a:lnSpc>
                <a:spcPct val="115000"/>
              </a:lnSpc>
              <a:spcAft>
                <a:spcPts val="0"/>
              </a:spcAft>
            </a:pPr>
            <a:endParaRPr lang="ru-RU" sz="1200" b="1" dirty="0">
              <a:latin typeface="Times New Roman"/>
              <a:ea typeface="Calibri"/>
              <a:cs typeface="Times New Roman"/>
            </a:endParaRPr>
          </a:p>
          <a:p>
            <a:pPr algn="ctr">
              <a:lnSpc>
                <a:spcPct val="115000"/>
              </a:lnSpc>
              <a:spcAft>
                <a:spcPts val="0"/>
              </a:spcAft>
            </a:pPr>
            <a:endParaRPr lang="ru-RU" sz="1200" dirty="0">
              <a:latin typeface="Calibri"/>
              <a:ea typeface="Calibri"/>
              <a:cs typeface="Times New Roman"/>
            </a:endParaRPr>
          </a:p>
          <a:p>
            <a:pPr algn="ctr">
              <a:lnSpc>
                <a:spcPct val="115000"/>
              </a:lnSpc>
              <a:spcAft>
                <a:spcPts val="0"/>
              </a:spcAft>
            </a:pPr>
            <a:r>
              <a:rPr lang="ru-RU" b="1" dirty="0">
                <a:latin typeface="Times New Roman"/>
                <a:ea typeface="Calibri"/>
                <a:cs typeface="Times New Roman"/>
              </a:rPr>
              <a:t>(1 корпус - Набережная Ивана </a:t>
            </a:r>
            <a:r>
              <a:rPr lang="ru-RU" b="1" dirty="0" err="1">
                <a:latin typeface="Times New Roman"/>
                <a:ea typeface="Calibri"/>
                <a:cs typeface="Times New Roman"/>
              </a:rPr>
              <a:t>Кайдалова</a:t>
            </a:r>
            <a:r>
              <a:rPr lang="ru-RU" b="1" dirty="0">
                <a:latin typeface="Times New Roman"/>
                <a:ea typeface="Calibri"/>
                <a:cs typeface="Times New Roman"/>
              </a:rPr>
              <a:t>, д. 28/2)</a:t>
            </a:r>
            <a:endParaRPr lang="ru-RU" sz="1200" dirty="0">
              <a:latin typeface="Calibri"/>
              <a:ea typeface="Calibri"/>
              <a:cs typeface="Times New Roman"/>
            </a:endParaRPr>
          </a:p>
          <a:p>
            <a:pPr algn="ctr">
              <a:lnSpc>
                <a:spcPct val="115000"/>
              </a:lnSpc>
              <a:spcAft>
                <a:spcPts val="1000"/>
              </a:spcAft>
            </a:pPr>
            <a:r>
              <a:rPr lang="ru-RU" dirty="0">
                <a:latin typeface="Calibri"/>
                <a:ea typeface="Calibri"/>
                <a:cs typeface="Times New Roman"/>
              </a:rPr>
              <a:t> </a:t>
            </a:r>
            <a:endParaRPr lang="ru-RU" sz="1200" dirty="0">
              <a:latin typeface="Calibri"/>
              <a:ea typeface="Calibri"/>
              <a:cs typeface="Times New Roman"/>
            </a:endParaRPr>
          </a:p>
        </p:txBody>
      </p:sp>
      <p:graphicFrame>
        <p:nvGraphicFramePr>
          <p:cNvPr id="4" name="Таблица 3"/>
          <p:cNvGraphicFramePr>
            <a:graphicFrameLocks noGrp="1"/>
          </p:cNvGraphicFramePr>
          <p:nvPr>
            <p:extLst>
              <p:ext uri="{D42A27DB-BD31-4B8C-83A1-F6EECF244321}">
                <p14:modId xmlns:p14="http://schemas.microsoft.com/office/powerpoint/2010/main" val="2758958019"/>
              </p:ext>
            </p:extLst>
          </p:nvPr>
        </p:nvGraphicFramePr>
        <p:xfrm>
          <a:off x="755576" y="1988840"/>
          <a:ext cx="7848873" cy="3347076"/>
        </p:xfrm>
        <a:graphic>
          <a:graphicData uri="http://schemas.openxmlformats.org/drawingml/2006/table">
            <a:tbl>
              <a:tblPr firstRow="1" bandRow="1">
                <a:tableStyleId>{5C22544A-7EE6-4342-B048-85BDC9FD1C3A}</a:tableStyleId>
              </a:tblPr>
              <a:tblGrid>
                <a:gridCol w="1736477"/>
                <a:gridCol w="1647899"/>
                <a:gridCol w="1547217"/>
                <a:gridCol w="1389181"/>
                <a:gridCol w="1528099"/>
              </a:tblGrid>
              <a:tr h="648072">
                <a:tc>
                  <a:txBody>
                    <a:bodyPr/>
                    <a:lstStyle/>
                    <a:p>
                      <a:pPr algn="ctr"/>
                      <a:r>
                        <a:rPr lang="ru-RU" dirty="0" smtClean="0">
                          <a:latin typeface="Times New Roman" panose="02020603050405020304" pitchFamily="18" charset="0"/>
                          <a:cs typeface="Times New Roman" panose="02020603050405020304" pitchFamily="18" charset="0"/>
                        </a:rPr>
                        <a:t>Понедельник </a:t>
                      </a:r>
                    </a:p>
                  </a:txBody>
                  <a:tcPr/>
                </a:tc>
                <a:tc>
                  <a:txBody>
                    <a:bodyPr/>
                    <a:lstStyle/>
                    <a:p>
                      <a:pPr algn="ctr"/>
                      <a:r>
                        <a:rPr lang="ru-RU" dirty="0" smtClean="0">
                          <a:latin typeface="Times New Roman" panose="02020603050405020304" pitchFamily="18" charset="0"/>
                          <a:cs typeface="Times New Roman" panose="02020603050405020304" pitchFamily="18" charset="0"/>
                        </a:rPr>
                        <a:t>Вторник </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Среда </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Четверг </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Пятница</a:t>
                      </a:r>
                      <a:r>
                        <a:rPr lang="ru-RU" baseline="0" dirty="0" smtClean="0">
                          <a:latin typeface="Times New Roman" panose="02020603050405020304" pitchFamily="18" charset="0"/>
                          <a:cs typeface="Times New Roman" panose="02020603050405020304" pitchFamily="18" charset="0"/>
                        </a:rPr>
                        <a:t> </a:t>
                      </a:r>
                      <a:endParaRPr lang="ru-RU" dirty="0">
                        <a:latin typeface="Times New Roman" panose="02020603050405020304" pitchFamily="18" charset="0"/>
                        <a:cs typeface="Times New Roman" panose="02020603050405020304" pitchFamily="18" charset="0"/>
                      </a:endParaRPr>
                    </a:p>
                  </a:txBody>
                  <a:tcPr/>
                </a:tc>
              </a:tr>
              <a:tr h="1106403">
                <a:tc>
                  <a:txBody>
                    <a:bodyPr/>
                    <a:lstStyle/>
                    <a:p>
                      <a:pPr>
                        <a:lnSpc>
                          <a:spcPct val="115000"/>
                        </a:lnSpc>
                        <a:spcAft>
                          <a:spcPts val="0"/>
                        </a:spcAft>
                      </a:pPr>
                      <a:r>
                        <a:rPr lang="ru-RU" sz="1400" b="1" dirty="0">
                          <a:effectLst/>
                          <a:latin typeface="Times New Roman"/>
                          <a:ea typeface="Calibri"/>
                          <a:cs typeface="Times New Roman"/>
                        </a:rPr>
                        <a:t> </a:t>
                      </a:r>
                      <a:endParaRPr lang="ru-RU" sz="1400" dirty="0">
                        <a:effectLst/>
                        <a:latin typeface="Calibri"/>
                        <a:ea typeface="Calibri"/>
                        <a:cs typeface="Times New Roman"/>
                      </a:endParaRPr>
                    </a:p>
                    <a:p>
                      <a:pPr>
                        <a:lnSpc>
                          <a:spcPct val="115000"/>
                        </a:lnSpc>
                        <a:spcAft>
                          <a:spcPts val="0"/>
                        </a:spcAft>
                      </a:pPr>
                      <a:r>
                        <a:rPr lang="ru-RU" sz="1400" b="1" dirty="0">
                          <a:effectLst/>
                          <a:latin typeface="Times New Roman"/>
                          <a:ea typeface="Calibri"/>
                          <a:cs typeface="Times New Roman"/>
                        </a:rPr>
                        <a:t>1</a:t>
                      </a:r>
                      <a:r>
                        <a:rPr lang="ru-RU" sz="1400" dirty="0">
                          <a:effectLst/>
                          <a:latin typeface="Times New Roman"/>
                          <a:ea typeface="Calibri"/>
                          <a:cs typeface="Times New Roman"/>
                        </a:rPr>
                        <a:t>. </a:t>
                      </a:r>
                      <a:r>
                        <a:rPr lang="ru-RU" sz="1400" b="1" dirty="0">
                          <a:effectLst/>
                          <a:latin typeface="Times New Roman"/>
                          <a:ea typeface="Calibri"/>
                          <a:cs typeface="Times New Roman"/>
                        </a:rPr>
                        <a:t>10 </a:t>
                      </a:r>
                      <a:r>
                        <a:rPr lang="ru-RU" sz="1400" b="1" baseline="30000" dirty="0">
                          <a:effectLst/>
                          <a:latin typeface="Times New Roman"/>
                          <a:ea typeface="Calibri"/>
                          <a:cs typeface="Times New Roman"/>
                        </a:rPr>
                        <a:t>55 </a:t>
                      </a:r>
                      <a:r>
                        <a:rPr lang="ru-RU" sz="1400" b="1" dirty="0">
                          <a:effectLst/>
                          <a:latin typeface="Times New Roman"/>
                          <a:ea typeface="Calibri"/>
                          <a:cs typeface="Times New Roman"/>
                        </a:rPr>
                        <a:t>– 11 </a:t>
                      </a:r>
                      <a:r>
                        <a:rPr lang="ru-RU" sz="1400" b="1" baseline="30000" dirty="0">
                          <a:effectLst/>
                          <a:latin typeface="Times New Roman"/>
                          <a:ea typeface="Calibri"/>
                          <a:cs typeface="Times New Roman"/>
                        </a:rPr>
                        <a:t>10</a:t>
                      </a:r>
                      <a:r>
                        <a:rPr lang="ru-RU" sz="1400" dirty="0">
                          <a:effectLst/>
                          <a:latin typeface="Times New Roman"/>
                          <a:ea typeface="Calibri"/>
                          <a:cs typeface="Times New Roman"/>
                        </a:rPr>
                        <a:t> </a:t>
                      </a:r>
                      <a:endParaRPr lang="ru-RU" sz="1400" dirty="0">
                        <a:effectLst/>
                        <a:latin typeface="Calibri"/>
                        <a:ea typeface="Calibri"/>
                        <a:cs typeface="Times New Roman"/>
                      </a:endParaRPr>
                    </a:p>
                    <a:p>
                      <a:pPr>
                        <a:lnSpc>
                          <a:spcPct val="115000"/>
                        </a:lnSpc>
                        <a:spcAft>
                          <a:spcPts val="0"/>
                        </a:spcAft>
                      </a:pPr>
                      <a:r>
                        <a:rPr lang="ru-RU" sz="1400" dirty="0">
                          <a:effectLst/>
                          <a:latin typeface="Times New Roman"/>
                          <a:ea typeface="Calibri"/>
                          <a:cs typeface="Times New Roman"/>
                        </a:rPr>
                        <a:t>музыка </a:t>
                      </a:r>
                      <a:endParaRPr lang="ru-RU" sz="1400" dirty="0">
                        <a:effectLst/>
                        <a:latin typeface="Calibri"/>
                        <a:ea typeface="Calibri"/>
                        <a:cs typeface="Times New Roman"/>
                      </a:endParaRPr>
                    </a:p>
                    <a:p>
                      <a:pPr>
                        <a:lnSpc>
                          <a:spcPct val="115000"/>
                        </a:lnSpc>
                        <a:spcAft>
                          <a:spcPts val="0"/>
                        </a:spcAft>
                      </a:pPr>
                      <a:r>
                        <a:rPr lang="ru-RU" sz="1400" b="1" dirty="0">
                          <a:effectLst/>
                          <a:latin typeface="Times New Roman"/>
                          <a:ea typeface="Calibri"/>
                          <a:cs typeface="Times New Roman"/>
                        </a:rPr>
                        <a:t>(зал)</a:t>
                      </a:r>
                      <a:endParaRPr lang="ru-RU" sz="1400" dirty="0">
                        <a:effectLst/>
                        <a:latin typeface="Calibri"/>
                        <a:ea typeface="Calibri"/>
                        <a:cs typeface="Times New Roman"/>
                      </a:endParaRPr>
                    </a:p>
                    <a:p>
                      <a:pPr>
                        <a:lnSpc>
                          <a:spcPct val="115000"/>
                        </a:lnSpc>
                        <a:spcAft>
                          <a:spcPts val="0"/>
                        </a:spcAft>
                      </a:pPr>
                      <a:r>
                        <a:rPr lang="ru-RU" sz="1400" b="1" dirty="0">
                          <a:effectLst/>
                          <a:latin typeface="Times New Roman"/>
                          <a:ea typeface="Calibri"/>
                          <a:cs typeface="Times New Roman"/>
                        </a:rPr>
                        <a:t> </a:t>
                      </a:r>
                      <a:endParaRPr lang="ru-RU" sz="14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400" b="1" dirty="0">
                          <a:effectLst/>
                          <a:latin typeface="Times New Roman"/>
                          <a:ea typeface="Calibri"/>
                          <a:cs typeface="Times New Roman"/>
                        </a:rPr>
                        <a:t> </a:t>
                      </a:r>
                      <a:endParaRPr lang="ru-RU" sz="1400" dirty="0">
                        <a:effectLst/>
                        <a:latin typeface="Calibri"/>
                        <a:ea typeface="Calibri"/>
                        <a:cs typeface="Times New Roman"/>
                      </a:endParaRPr>
                    </a:p>
                    <a:p>
                      <a:pPr>
                        <a:lnSpc>
                          <a:spcPct val="115000"/>
                        </a:lnSpc>
                        <a:spcAft>
                          <a:spcPts val="0"/>
                        </a:spcAft>
                      </a:pPr>
                      <a:r>
                        <a:rPr lang="ru-RU" sz="1400" b="1" dirty="0">
                          <a:effectLst/>
                          <a:latin typeface="Times New Roman"/>
                          <a:ea typeface="Calibri"/>
                          <a:cs typeface="Times New Roman"/>
                        </a:rPr>
                        <a:t>1. </a:t>
                      </a:r>
                      <a:r>
                        <a:rPr lang="ru-RU" sz="1400" dirty="0">
                          <a:effectLst/>
                          <a:latin typeface="Times New Roman"/>
                          <a:ea typeface="Calibri"/>
                          <a:cs typeface="Times New Roman"/>
                        </a:rPr>
                        <a:t> </a:t>
                      </a:r>
                      <a:r>
                        <a:rPr lang="ru-RU" sz="1400" b="1" dirty="0">
                          <a:effectLst/>
                          <a:latin typeface="Times New Roman"/>
                          <a:ea typeface="Calibri"/>
                          <a:cs typeface="Times New Roman"/>
                        </a:rPr>
                        <a:t>9 </a:t>
                      </a:r>
                      <a:r>
                        <a:rPr lang="ru-RU" sz="1400" b="1" baseline="30000" dirty="0">
                          <a:effectLst/>
                          <a:latin typeface="Times New Roman"/>
                          <a:ea typeface="Calibri"/>
                          <a:cs typeface="Times New Roman"/>
                        </a:rPr>
                        <a:t>30 </a:t>
                      </a:r>
                      <a:r>
                        <a:rPr lang="ru-RU" sz="1400" b="1" dirty="0">
                          <a:effectLst/>
                          <a:latin typeface="Times New Roman"/>
                          <a:ea typeface="Calibri"/>
                          <a:cs typeface="Times New Roman"/>
                        </a:rPr>
                        <a:t>– 9 </a:t>
                      </a:r>
                      <a:r>
                        <a:rPr lang="ru-RU" sz="1400" b="1" baseline="30000" dirty="0">
                          <a:effectLst/>
                          <a:latin typeface="Times New Roman"/>
                          <a:ea typeface="Calibri"/>
                          <a:cs typeface="Times New Roman"/>
                        </a:rPr>
                        <a:t>45</a:t>
                      </a:r>
                      <a:r>
                        <a:rPr lang="ru-RU" sz="1400" b="1" dirty="0">
                          <a:effectLst/>
                          <a:latin typeface="Times New Roman"/>
                          <a:ea typeface="Calibri"/>
                          <a:cs typeface="Times New Roman"/>
                        </a:rPr>
                        <a:t> </a:t>
                      </a:r>
                      <a:endParaRPr lang="ru-RU" sz="1400" dirty="0">
                        <a:effectLst/>
                        <a:latin typeface="Calibri"/>
                        <a:ea typeface="Calibri"/>
                        <a:cs typeface="Times New Roman"/>
                      </a:endParaRPr>
                    </a:p>
                    <a:p>
                      <a:pPr>
                        <a:lnSpc>
                          <a:spcPct val="115000"/>
                        </a:lnSpc>
                        <a:spcAft>
                          <a:spcPts val="0"/>
                        </a:spcAft>
                      </a:pPr>
                      <a:r>
                        <a:rPr lang="ru-RU" sz="1400" dirty="0">
                          <a:effectLst/>
                          <a:latin typeface="Times New Roman"/>
                          <a:ea typeface="Calibri"/>
                          <a:cs typeface="Times New Roman"/>
                        </a:rPr>
                        <a:t>Физкультура</a:t>
                      </a:r>
                      <a:endParaRPr lang="ru-RU" sz="1400" dirty="0">
                        <a:effectLst/>
                        <a:latin typeface="Calibri"/>
                        <a:ea typeface="Calibri"/>
                        <a:cs typeface="Times New Roman"/>
                      </a:endParaRPr>
                    </a:p>
                    <a:p>
                      <a:pPr>
                        <a:lnSpc>
                          <a:spcPct val="115000"/>
                        </a:lnSpc>
                        <a:spcAft>
                          <a:spcPts val="0"/>
                        </a:spcAft>
                      </a:pPr>
                      <a:r>
                        <a:rPr lang="ru-RU" sz="1400" dirty="0">
                          <a:effectLst/>
                          <a:latin typeface="Times New Roman"/>
                          <a:ea typeface="Calibri"/>
                          <a:cs typeface="Times New Roman"/>
                        </a:rPr>
                        <a:t> </a:t>
                      </a:r>
                      <a:endParaRPr lang="ru-RU" sz="14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400" b="1" dirty="0">
                          <a:effectLst/>
                          <a:latin typeface="Times New Roman"/>
                          <a:ea typeface="Calibri"/>
                          <a:cs typeface="Times New Roman"/>
                        </a:rPr>
                        <a:t> </a:t>
                      </a:r>
                      <a:endParaRPr lang="ru-RU" sz="1400" dirty="0">
                        <a:effectLst/>
                        <a:latin typeface="Calibri"/>
                        <a:ea typeface="Calibri"/>
                        <a:cs typeface="Times New Roman"/>
                      </a:endParaRPr>
                    </a:p>
                    <a:p>
                      <a:pPr>
                        <a:lnSpc>
                          <a:spcPct val="115000"/>
                        </a:lnSpc>
                        <a:spcAft>
                          <a:spcPts val="0"/>
                        </a:spcAft>
                      </a:pPr>
                      <a:r>
                        <a:rPr lang="ru-RU" sz="1400" b="1" dirty="0">
                          <a:effectLst/>
                          <a:latin typeface="Times New Roman"/>
                          <a:ea typeface="Calibri"/>
                          <a:cs typeface="Times New Roman"/>
                        </a:rPr>
                        <a:t>1</a:t>
                      </a:r>
                      <a:r>
                        <a:rPr lang="ru-RU" sz="1400" dirty="0">
                          <a:effectLst/>
                          <a:latin typeface="Times New Roman"/>
                          <a:ea typeface="Calibri"/>
                          <a:cs typeface="Times New Roman"/>
                        </a:rPr>
                        <a:t>. </a:t>
                      </a:r>
                      <a:r>
                        <a:rPr lang="ru-RU" sz="1400" b="1" dirty="0">
                          <a:effectLst/>
                          <a:latin typeface="Times New Roman"/>
                          <a:ea typeface="Calibri"/>
                          <a:cs typeface="Times New Roman"/>
                        </a:rPr>
                        <a:t>9 </a:t>
                      </a:r>
                      <a:r>
                        <a:rPr lang="ru-RU" sz="1400" b="1" baseline="30000" dirty="0">
                          <a:effectLst/>
                          <a:latin typeface="Times New Roman"/>
                          <a:ea typeface="Calibri"/>
                          <a:cs typeface="Times New Roman"/>
                        </a:rPr>
                        <a:t>00</a:t>
                      </a:r>
                      <a:r>
                        <a:rPr lang="ru-RU" sz="1400" b="1" dirty="0">
                          <a:effectLst/>
                          <a:latin typeface="Times New Roman"/>
                          <a:ea typeface="Calibri"/>
                          <a:cs typeface="Times New Roman"/>
                        </a:rPr>
                        <a:t> – 9 </a:t>
                      </a:r>
                      <a:r>
                        <a:rPr lang="ru-RU" sz="1400" b="1" baseline="30000" dirty="0">
                          <a:effectLst/>
                          <a:latin typeface="Times New Roman"/>
                          <a:ea typeface="Calibri"/>
                          <a:cs typeface="Times New Roman"/>
                        </a:rPr>
                        <a:t>15</a:t>
                      </a:r>
                      <a:r>
                        <a:rPr lang="ru-RU" sz="1400" dirty="0">
                          <a:effectLst/>
                          <a:latin typeface="Times New Roman"/>
                          <a:ea typeface="Calibri"/>
                          <a:cs typeface="Times New Roman"/>
                        </a:rPr>
                        <a:t>     </a:t>
                      </a:r>
                      <a:endParaRPr lang="ru-RU" sz="1400" dirty="0">
                        <a:effectLst/>
                        <a:latin typeface="Calibri"/>
                        <a:ea typeface="Calibri"/>
                        <a:cs typeface="Times New Roman"/>
                      </a:endParaRPr>
                    </a:p>
                    <a:p>
                      <a:pPr>
                        <a:lnSpc>
                          <a:spcPct val="115000"/>
                        </a:lnSpc>
                        <a:spcAft>
                          <a:spcPts val="0"/>
                        </a:spcAft>
                      </a:pPr>
                      <a:r>
                        <a:rPr lang="ru-RU" sz="1400" dirty="0">
                          <a:effectLst/>
                          <a:latin typeface="Times New Roman"/>
                          <a:ea typeface="Calibri"/>
                          <a:cs typeface="Times New Roman"/>
                        </a:rPr>
                        <a:t>математика </a:t>
                      </a:r>
                      <a:endParaRPr lang="ru-RU" sz="14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400" b="1" dirty="0">
                          <a:effectLst/>
                          <a:latin typeface="Times New Roman"/>
                          <a:ea typeface="Calibri"/>
                          <a:cs typeface="Times New Roman"/>
                        </a:rPr>
                        <a:t> </a:t>
                      </a:r>
                      <a:endParaRPr lang="ru-RU" sz="1400" dirty="0">
                        <a:effectLst/>
                        <a:latin typeface="Calibri"/>
                        <a:ea typeface="Calibri"/>
                        <a:cs typeface="Times New Roman"/>
                      </a:endParaRPr>
                    </a:p>
                    <a:p>
                      <a:pPr>
                        <a:lnSpc>
                          <a:spcPct val="115000"/>
                        </a:lnSpc>
                        <a:spcAft>
                          <a:spcPts val="0"/>
                        </a:spcAft>
                      </a:pPr>
                      <a:r>
                        <a:rPr lang="ru-RU" sz="1400" b="1" dirty="0">
                          <a:effectLst/>
                          <a:latin typeface="Times New Roman"/>
                          <a:ea typeface="Calibri"/>
                          <a:cs typeface="Times New Roman"/>
                        </a:rPr>
                        <a:t>1.</a:t>
                      </a:r>
                      <a:r>
                        <a:rPr lang="ru-RU" sz="1400" dirty="0">
                          <a:effectLst/>
                          <a:latin typeface="Times New Roman"/>
                          <a:ea typeface="Calibri"/>
                          <a:cs typeface="Times New Roman"/>
                        </a:rPr>
                        <a:t> </a:t>
                      </a:r>
                      <a:r>
                        <a:rPr lang="ru-RU" sz="1400" b="1" dirty="0">
                          <a:effectLst/>
                          <a:latin typeface="Times New Roman"/>
                          <a:ea typeface="Calibri"/>
                          <a:cs typeface="Times New Roman"/>
                        </a:rPr>
                        <a:t>10 </a:t>
                      </a:r>
                      <a:r>
                        <a:rPr lang="ru-RU" sz="1400" b="1" baseline="30000" dirty="0">
                          <a:effectLst/>
                          <a:latin typeface="Times New Roman"/>
                          <a:ea typeface="Calibri"/>
                          <a:cs typeface="Times New Roman"/>
                        </a:rPr>
                        <a:t>25</a:t>
                      </a:r>
                      <a:r>
                        <a:rPr lang="ru-RU" sz="1400" b="1" dirty="0">
                          <a:effectLst/>
                          <a:latin typeface="Times New Roman"/>
                          <a:ea typeface="Calibri"/>
                          <a:cs typeface="Times New Roman"/>
                        </a:rPr>
                        <a:t>- 10 </a:t>
                      </a:r>
                      <a:r>
                        <a:rPr lang="ru-RU" sz="1400" b="1" baseline="30000" dirty="0">
                          <a:effectLst/>
                          <a:latin typeface="Times New Roman"/>
                          <a:ea typeface="Calibri"/>
                          <a:cs typeface="Times New Roman"/>
                        </a:rPr>
                        <a:t>40</a:t>
                      </a:r>
                      <a:endParaRPr lang="ru-RU" sz="1400" dirty="0">
                        <a:effectLst/>
                        <a:latin typeface="Calibri"/>
                        <a:ea typeface="Calibri"/>
                        <a:cs typeface="Times New Roman"/>
                      </a:endParaRPr>
                    </a:p>
                    <a:p>
                      <a:pPr>
                        <a:lnSpc>
                          <a:spcPct val="115000"/>
                        </a:lnSpc>
                        <a:spcAft>
                          <a:spcPts val="0"/>
                        </a:spcAft>
                      </a:pPr>
                      <a:r>
                        <a:rPr lang="ru-RU" sz="1400" dirty="0">
                          <a:effectLst/>
                          <a:latin typeface="Times New Roman"/>
                          <a:ea typeface="Calibri"/>
                          <a:cs typeface="Times New Roman"/>
                        </a:rPr>
                        <a:t>  музыка </a:t>
                      </a:r>
                      <a:endParaRPr lang="ru-RU" sz="1400" dirty="0">
                        <a:effectLst/>
                        <a:latin typeface="Calibri"/>
                        <a:ea typeface="Calibri"/>
                        <a:cs typeface="Times New Roman"/>
                      </a:endParaRPr>
                    </a:p>
                    <a:p>
                      <a:pPr>
                        <a:lnSpc>
                          <a:spcPct val="115000"/>
                        </a:lnSpc>
                        <a:spcAft>
                          <a:spcPts val="0"/>
                        </a:spcAft>
                      </a:pPr>
                      <a:r>
                        <a:rPr lang="ru-RU" sz="1400" b="1" dirty="0">
                          <a:effectLst/>
                          <a:latin typeface="Times New Roman"/>
                          <a:ea typeface="Calibri"/>
                          <a:cs typeface="Times New Roman"/>
                        </a:rPr>
                        <a:t> (зал)</a:t>
                      </a:r>
                      <a:endParaRPr lang="ru-RU" sz="14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400" b="1" dirty="0">
                          <a:effectLst/>
                          <a:latin typeface="Times New Roman"/>
                          <a:ea typeface="Calibri"/>
                          <a:cs typeface="Times New Roman"/>
                        </a:rPr>
                        <a:t> </a:t>
                      </a:r>
                      <a:endParaRPr lang="ru-RU" sz="1400" dirty="0">
                        <a:effectLst/>
                        <a:latin typeface="Calibri"/>
                        <a:ea typeface="Calibri"/>
                        <a:cs typeface="Times New Roman"/>
                      </a:endParaRPr>
                    </a:p>
                    <a:p>
                      <a:pPr>
                        <a:lnSpc>
                          <a:spcPct val="115000"/>
                        </a:lnSpc>
                        <a:spcAft>
                          <a:spcPts val="0"/>
                        </a:spcAft>
                      </a:pPr>
                      <a:r>
                        <a:rPr lang="ru-RU" sz="1400" b="1" dirty="0">
                          <a:effectLst/>
                          <a:latin typeface="Times New Roman"/>
                          <a:ea typeface="Calibri"/>
                          <a:cs typeface="Times New Roman"/>
                        </a:rPr>
                        <a:t>1.</a:t>
                      </a:r>
                      <a:r>
                        <a:rPr lang="ru-RU" sz="1400" dirty="0">
                          <a:effectLst/>
                          <a:latin typeface="Times New Roman"/>
                          <a:ea typeface="Calibri"/>
                          <a:cs typeface="Times New Roman"/>
                        </a:rPr>
                        <a:t> </a:t>
                      </a:r>
                      <a:r>
                        <a:rPr lang="ru-RU" sz="1400" b="1" dirty="0">
                          <a:effectLst/>
                          <a:latin typeface="Times New Roman"/>
                          <a:ea typeface="Calibri"/>
                          <a:cs typeface="Times New Roman"/>
                        </a:rPr>
                        <a:t>10 </a:t>
                      </a:r>
                      <a:r>
                        <a:rPr lang="ru-RU" sz="1400" b="1" baseline="30000" dirty="0">
                          <a:effectLst/>
                          <a:latin typeface="Times New Roman"/>
                          <a:ea typeface="Calibri"/>
                          <a:cs typeface="Times New Roman"/>
                        </a:rPr>
                        <a:t>35</a:t>
                      </a:r>
                      <a:r>
                        <a:rPr lang="ru-RU" sz="1400" b="1" dirty="0">
                          <a:effectLst/>
                          <a:latin typeface="Times New Roman"/>
                          <a:ea typeface="Calibri"/>
                          <a:cs typeface="Times New Roman"/>
                        </a:rPr>
                        <a:t>- 10 </a:t>
                      </a:r>
                      <a:r>
                        <a:rPr lang="ru-RU" sz="1400" b="1" baseline="30000" dirty="0">
                          <a:effectLst/>
                          <a:latin typeface="Times New Roman"/>
                          <a:ea typeface="Calibri"/>
                          <a:cs typeface="Times New Roman"/>
                        </a:rPr>
                        <a:t>50</a:t>
                      </a:r>
                      <a:r>
                        <a:rPr lang="ru-RU" sz="1400" dirty="0">
                          <a:effectLst/>
                          <a:latin typeface="Times New Roman"/>
                          <a:ea typeface="Calibri"/>
                          <a:cs typeface="Times New Roman"/>
                        </a:rPr>
                        <a:t>     физкультура</a:t>
                      </a:r>
                      <a:endParaRPr lang="ru-RU" sz="1400" dirty="0">
                        <a:effectLst/>
                        <a:latin typeface="Calibri"/>
                        <a:ea typeface="Calibri"/>
                        <a:cs typeface="Times New Roman"/>
                      </a:endParaRPr>
                    </a:p>
                    <a:p>
                      <a:pPr>
                        <a:lnSpc>
                          <a:spcPct val="115000"/>
                        </a:lnSpc>
                        <a:spcAft>
                          <a:spcPts val="0"/>
                        </a:spcAft>
                      </a:pPr>
                      <a:r>
                        <a:rPr lang="ru-RU" sz="1400" dirty="0">
                          <a:effectLst/>
                          <a:latin typeface="Times New Roman"/>
                          <a:ea typeface="Calibri"/>
                          <a:cs typeface="Times New Roman"/>
                        </a:rPr>
                        <a:t> </a:t>
                      </a:r>
                      <a:endParaRPr lang="ru-RU" sz="1400" dirty="0">
                        <a:effectLst/>
                        <a:latin typeface="Calibri"/>
                        <a:ea typeface="Calibri"/>
                        <a:cs typeface="Times New Roman"/>
                      </a:endParaRPr>
                    </a:p>
                  </a:txBody>
                  <a:tcPr marL="68580" marR="68580" marT="0" marB="0"/>
                </a:tc>
              </a:tr>
              <a:tr h="1327684">
                <a:tc>
                  <a:txBody>
                    <a:bodyPr/>
                    <a:lstStyle/>
                    <a:p>
                      <a:pPr>
                        <a:lnSpc>
                          <a:spcPct val="115000"/>
                        </a:lnSpc>
                        <a:spcAft>
                          <a:spcPts val="0"/>
                        </a:spcAft>
                      </a:pPr>
                      <a:r>
                        <a:rPr lang="ru-RU" sz="1400" dirty="0">
                          <a:effectLst/>
                          <a:latin typeface="Times New Roman"/>
                          <a:ea typeface="Calibri"/>
                          <a:cs typeface="Times New Roman"/>
                        </a:rPr>
                        <a:t> </a:t>
                      </a:r>
                      <a:endParaRPr lang="ru-RU" sz="1400" dirty="0">
                        <a:effectLst/>
                        <a:latin typeface="Calibri"/>
                        <a:ea typeface="Calibri"/>
                        <a:cs typeface="Times New Roman"/>
                      </a:endParaRPr>
                    </a:p>
                    <a:p>
                      <a:pPr>
                        <a:lnSpc>
                          <a:spcPct val="115000"/>
                        </a:lnSpc>
                        <a:spcAft>
                          <a:spcPts val="0"/>
                        </a:spcAft>
                      </a:pPr>
                      <a:r>
                        <a:rPr lang="ru-RU" sz="1400" b="1" dirty="0">
                          <a:effectLst/>
                          <a:latin typeface="Times New Roman"/>
                          <a:ea typeface="Calibri"/>
                          <a:cs typeface="Times New Roman"/>
                        </a:rPr>
                        <a:t>2. 16 </a:t>
                      </a:r>
                      <a:r>
                        <a:rPr lang="ru-RU" sz="1400" b="1" baseline="30000" dirty="0">
                          <a:effectLst/>
                          <a:latin typeface="Times New Roman"/>
                          <a:ea typeface="Calibri"/>
                          <a:cs typeface="Times New Roman"/>
                        </a:rPr>
                        <a:t>10 </a:t>
                      </a:r>
                      <a:r>
                        <a:rPr lang="ru-RU" sz="1400" b="1" dirty="0">
                          <a:effectLst/>
                          <a:latin typeface="Times New Roman"/>
                          <a:ea typeface="Calibri"/>
                          <a:cs typeface="Times New Roman"/>
                        </a:rPr>
                        <a:t>- 16 </a:t>
                      </a:r>
                      <a:r>
                        <a:rPr lang="ru-RU" sz="1400" b="1" baseline="30000" dirty="0">
                          <a:effectLst/>
                          <a:latin typeface="Times New Roman"/>
                          <a:ea typeface="Calibri"/>
                          <a:cs typeface="Times New Roman"/>
                        </a:rPr>
                        <a:t>25</a:t>
                      </a:r>
                      <a:r>
                        <a:rPr lang="ru-RU" sz="1400" baseline="30000" dirty="0">
                          <a:effectLst/>
                          <a:latin typeface="Times New Roman"/>
                          <a:ea typeface="Calibri"/>
                          <a:cs typeface="Times New Roman"/>
                        </a:rPr>
                        <a:t>  </a:t>
                      </a:r>
                      <a:r>
                        <a:rPr lang="ru-RU" sz="1400" dirty="0">
                          <a:effectLst/>
                          <a:latin typeface="Times New Roman"/>
                          <a:ea typeface="Calibri"/>
                          <a:cs typeface="Times New Roman"/>
                        </a:rPr>
                        <a:t> </a:t>
                      </a:r>
                      <a:endParaRPr lang="ru-RU" sz="1400" dirty="0">
                        <a:effectLst/>
                        <a:latin typeface="Calibri"/>
                        <a:ea typeface="Calibri"/>
                        <a:cs typeface="Times New Roman"/>
                      </a:endParaRPr>
                    </a:p>
                    <a:p>
                      <a:pPr>
                        <a:lnSpc>
                          <a:spcPct val="115000"/>
                        </a:lnSpc>
                        <a:spcAft>
                          <a:spcPts val="0"/>
                        </a:spcAft>
                      </a:pPr>
                      <a:r>
                        <a:rPr lang="ru-RU" sz="1400" dirty="0">
                          <a:effectLst/>
                          <a:latin typeface="Times New Roman"/>
                          <a:ea typeface="Calibri"/>
                          <a:cs typeface="Times New Roman"/>
                        </a:rPr>
                        <a:t>развитие речи, </a:t>
                      </a:r>
                      <a:endParaRPr lang="ru-RU" sz="1400" dirty="0">
                        <a:effectLst/>
                        <a:latin typeface="Calibri"/>
                        <a:ea typeface="Calibri"/>
                        <a:cs typeface="Times New Roman"/>
                      </a:endParaRPr>
                    </a:p>
                    <a:p>
                      <a:pPr>
                        <a:lnSpc>
                          <a:spcPct val="115000"/>
                        </a:lnSpc>
                        <a:spcAft>
                          <a:spcPts val="0"/>
                        </a:spcAft>
                      </a:pPr>
                      <a:r>
                        <a:rPr lang="ru-RU" sz="1400" dirty="0">
                          <a:effectLst/>
                          <a:latin typeface="Times New Roman"/>
                          <a:ea typeface="Calibri"/>
                          <a:cs typeface="Times New Roman"/>
                        </a:rPr>
                        <a:t>основы грамотности</a:t>
                      </a:r>
                      <a:endParaRPr lang="ru-RU" sz="14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400" b="1" dirty="0">
                          <a:effectLst/>
                          <a:latin typeface="Times New Roman"/>
                          <a:ea typeface="Calibri"/>
                          <a:cs typeface="Times New Roman"/>
                        </a:rPr>
                        <a:t> </a:t>
                      </a:r>
                      <a:endParaRPr lang="ru-RU" sz="1400" dirty="0">
                        <a:effectLst/>
                        <a:latin typeface="Calibri"/>
                        <a:ea typeface="Calibri"/>
                        <a:cs typeface="Times New Roman"/>
                      </a:endParaRPr>
                    </a:p>
                    <a:p>
                      <a:pPr>
                        <a:lnSpc>
                          <a:spcPct val="115000"/>
                        </a:lnSpc>
                        <a:spcAft>
                          <a:spcPts val="0"/>
                        </a:spcAft>
                      </a:pPr>
                      <a:r>
                        <a:rPr lang="ru-RU" sz="1400" b="1" dirty="0">
                          <a:effectLst/>
                          <a:latin typeface="Times New Roman"/>
                          <a:ea typeface="Calibri"/>
                          <a:cs typeface="Times New Roman"/>
                        </a:rPr>
                        <a:t>2.</a:t>
                      </a:r>
                      <a:r>
                        <a:rPr lang="ru-RU" sz="1400" dirty="0">
                          <a:effectLst/>
                          <a:latin typeface="Times New Roman"/>
                          <a:ea typeface="Calibri"/>
                          <a:cs typeface="Times New Roman"/>
                        </a:rPr>
                        <a:t> </a:t>
                      </a:r>
                      <a:r>
                        <a:rPr lang="ru-RU" sz="1400" b="1" dirty="0">
                          <a:effectLst/>
                          <a:latin typeface="Times New Roman"/>
                          <a:ea typeface="Calibri"/>
                          <a:cs typeface="Times New Roman"/>
                        </a:rPr>
                        <a:t>16 </a:t>
                      </a:r>
                      <a:r>
                        <a:rPr lang="ru-RU" sz="1400" b="1" baseline="30000" dirty="0">
                          <a:effectLst/>
                          <a:latin typeface="Times New Roman"/>
                          <a:ea typeface="Calibri"/>
                          <a:cs typeface="Times New Roman"/>
                        </a:rPr>
                        <a:t>10 </a:t>
                      </a:r>
                      <a:r>
                        <a:rPr lang="ru-RU" sz="1400" b="1" dirty="0">
                          <a:effectLst/>
                          <a:latin typeface="Times New Roman"/>
                          <a:ea typeface="Calibri"/>
                          <a:cs typeface="Times New Roman"/>
                        </a:rPr>
                        <a:t>- 16 </a:t>
                      </a:r>
                      <a:r>
                        <a:rPr lang="ru-RU" sz="1400" b="1" baseline="30000" dirty="0">
                          <a:effectLst/>
                          <a:latin typeface="Times New Roman"/>
                          <a:ea typeface="Calibri"/>
                          <a:cs typeface="Times New Roman"/>
                        </a:rPr>
                        <a:t>25</a:t>
                      </a:r>
                      <a:r>
                        <a:rPr lang="ru-RU" sz="1400" baseline="30000" dirty="0">
                          <a:effectLst/>
                          <a:latin typeface="Times New Roman"/>
                          <a:ea typeface="Calibri"/>
                          <a:cs typeface="Times New Roman"/>
                        </a:rPr>
                        <a:t>  </a:t>
                      </a:r>
                      <a:r>
                        <a:rPr lang="ru-RU" sz="1400" dirty="0">
                          <a:effectLst/>
                          <a:latin typeface="Times New Roman"/>
                          <a:ea typeface="Calibri"/>
                          <a:cs typeface="Times New Roman"/>
                        </a:rPr>
                        <a:t> </a:t>
                      </a:r>
                      <a:endParaRPr lang="ru-RU" sz="1400" dirty="0">
                        <a:effectLst/>
                        <a:latin typeface="Calibri"/>
                        <a:ea typeface="Calibri"/>
                        <a:cs typeface="Times New Roman"/>
                      </a:endParaRPr>
                    </a:p>
                    <a:p>
                      <a:pPr>
                        <a:lnSpc>
                          <a:spcPct val="115000"/>
                        </a:lnSpc>
                        <a:spcAft>
                          <a:spcPts val="0"/>
                        </a:spcAft>
                      </a:pPr>
                      <a:r>
                        <a:rPr lang="ru-RU" sz="1400" dirty="0">
                          <a:effectLst/>
                          <a:latin typeface="Times New Roman"/>
                          <a:ea typeface="Calibri"/>
                          <a:cs typeface="Times New Roman"/>
                        </a:rPr>
                        <a:t>изобразительная деятельность (лепка/аппликация)</a:t>
                      </a:r>
                      <a:endParaRPr lang="ru-RU" sz="14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400" b="1" dirty="0">
                          <a:effectLst/>
                          <a:latin typeface="Times New Roman"/>
                          <a:ea typeface="Calibri"/>
                          <a:cs typeface="Times New Roman"/>
                        </a:rPr>
                        <a:t> </a:t>
                      </a:r>
                      <a:endParaRPr lang="ru-RU" sz="1400" dirty="0">
                        <a:effectLst/>
                        <a:latin typeface="Calibri"/>
                        <a:ea typeface="Calibri"/>
                        <a:cs typeface="Times New Roman"/>
                      </a:endParaRPr>
                    </a:p>
                    <a:p>
                      <a:pPr>
                        <a:lnSpc>
                          <a:spcPct val="115000"/>
                        </a:lnSpc>
                        <a:spcAft>
                          <a:spcPts val="0"/>
                        </a:spcAft>
                      </a:pPr>
                      <a:r>
                        <a:rPr lang="ru-RU" sz="1400" b="1" dirty="0">
                          <a:effectLst/>
                          <a:latin typeface="Times New Roman"/>
                          <a:ea typeface="Calibri"/>
                          <a:cs typeface="Times New Roman"/>
                        </a:rPr>
                        <a:t>1.</a:t>
                      </a:r>
                      <a:r>
                        <a:rPr lang="ru-RU" sz="1400" dirty="0">
                          <a:effectLst/>
                          <a:latin typeface="Times New Roman"/>
                          <a:ea typeface="Calibri"/>
                          <a:cs typeface="Times New Roman"/>
                        </a:rPr>
                        <a:t> </a:t>
                      </a:r>
                      <a:r>
                        <a:rPr lang="ru-RU" sz="1400" b="1" dirty="0">
                          <a:effectLst/>
                          <a:latin typeface="Times New Roman"/>
                          <a:ea typeface="Calibri"/>
                          <a:cs typeface="Times New Roman"/>
                        </a:rPr>
                        <a:t>15 </a:t>
                      </a:r>
                      <a:r>
                        <a:rPr lang="ru-RU" sz="1400" b="1" baseline="30000" dirty="0">
                          <a:effectLst/>
                          <a:latin typeface="Times New Roman"/>
                          <a:ea typeface="Calibri"/>
                          <a:cs typeface="Times New Roman"/>
                        </a:rPr>
                        <a:t>20 </a:t>
                      </a:r>
                      <a:r>
                        <a:rPr lang="ru-RU" sz="1400" b="1" dirty="0">
                          <a:effectLst/>
                          <a:latin typeface="Times New Roman"/>
                          <a:ea typeface="Calibri"/>
                          <a:cs typeface="Times New Roman"/>
                        </a:rPr>
                        <a:t>- 15 </a:t>
                      </a:r>
                      <a:r>
                        <a:rPr lang="ru-RU" sz="1400" b="1" baseline="30000" dirty="0">
                          <a:effectLst/>
                          <a:latin typeface="Times New Roman"/>
                          <a:ea typeface="Calibri"/>
                          <a:cs typeface="Times New Roman"/>
                        </a:rPr>
                        <a:t>35</a:t>
                      </a:r>
                      <a:r>
                        <a:rPr lang="ru-RU" sz="1400" dirty="0">
                          <a:effectLst/>
                          <a:latin typeface="Times New Roman"/>
                          <a:ea typeface="Calibri"/>
                          <a:cs typeface="Times New Roman"/>
                        </a:rPr>
                        <a:t>    физкультура</a:t>
                      </a:r>
                      <a:endParaRPr lang="ru-RU" sz="1400" dirty="0">
                        <a:effectLst/>
                        <a:latin typeface="Calibri"/>
                        <a:ea typeface="Calibri"/>
                        <a:cs typeface="Times New Roman"/>
                      </a:endParaRPr>
                    </a:p>
                    <a:p>
                      <a:pPr>
                        <a:lnSpc>
                          <a:spcPct val="115000"/>
                        </a:lnSpc>
                        <a:spcAft>
                          <a:spcPts val="0"/>
                        </a:spcAft>
                      </a:pPr>
                      <a:r>
                        <a:rPr lang="ru-RU" sz="1400" b="1" dirty="0">
                          <a:effectLst/>
                          <a:latin typeface="Times New Roman"/>
                          <a:ea typeface="Calibri"/>
                          <a:cs typeface="Times New Roman"/>
                        </a:rPr>
                        <a:t> </a:t>
                      </a:r>
                      <a:endParaRPr lang="ru-RU" sz="14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400" dirty="0">
                          <a:effectLst/>
                          <a:latin typeface="Times New Roman"/>
                          <a:ea typeface="Calibri"/>
                          <a:cs typeface="Times New Roman"/>
                        </a:rPr>
                        <a:t> </a:t>
                      </a:r>
                      <a:endParaRPr lang="ru-RU" sz="1400" dirty="0">
                        <a:effectLst/>
                        <a:latin typeface="Calibri"/>
                        <a:ea typeface="Calibri"/>
                        <a:cs typeface="Times New Roman"/>
                      </a:endParaRPr>
                    </a:p>
                    <a:p>
                      <a:pPr>
                        <a:lnSpc>
                          <a:spcPct val="115000"/>
                        </a:lnSpc>
                        <a:spcAft>
                          <a:spcPts val="0"/>
                        </a:spcAft>
                      </a:pPr>
                      <a:r>
                        <a:rPr lang="ru-RU" sz="1400" b="1" dirty="0">
                          <a:effectLst/>
                          <a:latin typeface="Times New Roman"/>
                          <a:ea typeface="Calibri"/>
                          <a:cs typeface="Times New Roman"/>
                        </a:rPr>
                        <a:t>2</a:t>
                      </a:r>
                      <a:r>
                        <a:rPr lang="ru-RU" sz="1400" dirty="0">
                          <a:effectLst/>
                          <a:latin typeface="Times New Roman"/>
                          <a:ea typeface="Calibri"/>
                          <a:cs typeface="Times New Roman"/>
                        </a:rPr>
                        <a:t>. </a:t>
                      </a:r>
                      <a:r>
                        <a:rPr lang="ru-RU" sz="1400" b="1" dirty="0">
                          <a:effectLst/>
                          <a:latin typeface="Times New Roman"/>
                          <a:ea typeface="Calibri"/>
                          <a:cs typeface="Times New Roman"/>
                        </a:rPr>
                        <a:t>16 </a:t>
                      </a:r>
                      <a:r>
                        <a:rPr lang="ru-RU" sz="1400" b="1" baseline="30000" dirty="0">
                          <a:effectLst/>
                          <a:latin typeface="Times New Roman"/>
                          <a:ea typeface="Calibri"/>
                          <a:cs typeface="Times New Roman"/>
                        </a:rPr>
                        <a:t>10 </a:t>
                      </a:r>
                      <a:r>
                        <a:rPr lang="ru-RU" sz="1400" b="1" dirty="0">
                          <a:effectLst/>
                          <a:latin typeface="Times New Roman"/>
                          <a:ea typeface="Calibri"/>
                          <a:cs typeface="Times New Roman"/>
                        </a:rPr>
                        <a:t>- 16 </a:t>
                      </a:r>
                      <a:r>
                        <a:rPr lang="ru-RU" sz="1400" b="1" baseline="30000" dirty="0">
                          <a:effectLst/>
                          <a:latin typeface="Times New Roman"/>
                          <a:ea typeface="Calibri"/>
                          <a:cs typeface="Times New Roman"/>
                        </a:rPr>
                        <a:t>25</a:t>
                      </a:r>
                      <a:r>
                        <a:rPr lang="ru-RU" sz="1400" baseline="30000" dirty="0">
                          <a:effectLst/>
                          <a:latin typeface="Times New Roman"/>
                          <a:ea typeface="Calibri"/>
                          <a:cs typeface="Times New Roman"/>
                        </a:rPr>
                        <a:t>  </a:t>
                      </a:r>
                      <a:r>
                        <a:rPr lang="ru-RU" sz="1400" dirty="0">
                          <a:effectLst/>
                          <a:latin typeface="Times New Roman"/>
                          <a:ea typeface="Calibri"/>
                          <a:cs typeface="Times New Roman"/>
                        </a:rPr>
                        <a:t> </a:t>
                      </a:r>
                      <a:endParaRPr lang="ru-RU" sz="1400" dirty="0">
                        <a:effectLst/>
                        <a:latin typeface="Calibri"/>
                        <a:ea typeface="Calibri"/>
                        <a:cs typeface="Times New Roman"/>
                      </a:endParaRPr>
                    </a:p>
                    <a:p>
                      <a:pPr>
                        <a:lnSpc>
                          <a:spcPct val="115000"/>
                        </a:lnSpc>
                        <a:spcAft>
                          <a:spcPts val="0"/>
                        </a:spcAft>
                      </a:pPr>
                      <a:r>
                        <a:rPr lang="ru-RU" sz="1400" dirty="0">
                          <a:effectLst/>
                          <a:latin typeface="Times New Roman"/>
                          <a:ea typeface="Calibri"/>
                          <a:cs typeface="Times New Roman"/>
                        </a:rPr>
                        <a:t>ребенок и  окружающий мир</a:t>
                      </a:r>
                      <a:endParaRPr lang="ru-RU" sz="14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400" dirty="0">
                          <a:effectLst/>
                          <a:latin typeface="Times New Roman"/>
                          <a:ea typeface="Calibri"/>
                          <a:cs typeface="Times New Roman"/>
                        </a:rPr>
                        <a:t> </a:t>
                      </a:r>
                      <a:endParaRPr lang="ru-RU" sz="1400" dirty="0">
                        <a:effectLst/>
                        <a:latin typeface="Calibri"/>
                        <a:ea typeface="Calibri"/>
                        <a:cs typeface="Times New Roman"/>
                      </a:endParaRPr>
                    </a:p>
                    <a:p>
                      <a:pPr>
                        <a:lnSpc>
                          <a:spcPct val="115000"/>
                        </a:lnSpc>
                        <a:spcAft>
                          <a:spcPts val="0"/>
                        </a:spcAft>
                      </a:pPr>
                      <a:r>
                        <a:rPr lang="ru-RU" sz="1400" b="1" dirty="0">
                          <a:effectLst/>
                          <a:latin typeface="Times New Roman"/>
                          <a:ea typeface="Calibri"/>
                          <a:cs typeface="Times New Roman"/>
                        </a:rPr>
                        <a:t>2</a:t>
                      </a:r>
                      <a:r>
                        <a:rPr lang="ru-RU" sz="1400" dirty="0">
                          <a:effectLst/>
                          <a:latin typeface="Times New Roman"/>
                          <a:ea typeface="Calibri"/>
                          <a:cs typeface="Times New Roman"/>
                        </a:rPr>
                        <a:t>. </a:t>
                      </a:r>
                      <a:r>
                        <a:rPr lang="ru-RU" sz="1400" b="1" dirty="0">
                          <a:effectLst/>
                          <a:latin typeface="Times New Roman"/>
                          <a:ea typeface="Calibri"/>
                          <a:cs typeface="Times New Roman"/>
                        </a:rPr>
                        <a:t>16 </a:t>
                      </a:r>
                      <a:r>
                        <a:rPr lang="ru-RU" sz="1400" b="1" baseline="30000" dirty="0">
                          <a:effectLst/>
                          <a:latin typeface="Times New Roman"/>
                          <a:ea typeface="Calibri"/>
                          <a:cs typeface="Times New Roman"/>
                        </a:rPr>
                        <a:t>10 </a:t>
                      </a:r>
                      <a:r>
                        <a:rPr lang="ru-RU" sz="1400" b="1" dirty="0">
                          <a:effectLst/>
                          <a:latin typeface="Times New Roman"/>
                          <a:ea typeface="Calibri"/>
                          <a:cs typeface="Times New Roman"/>
                        </a:rPr>
                        <a:t>- 16 </a:t>
                      </a:r>
                      <a:r>
                        <a:rPr lang="ru-RU" sz="1400" b="1" baseline="30000" dirty="0">
                          <a:effectLst/>
                          <a:latin typeface="Times New Roman"/>
                          <a:ea typeface="Calibri"/>
                          <a:cs typeface="Times New Roman"/>
                        </a:rPr>
                        <a:t>25</a:t>
                      </a:r>
                      <a:r>
                        <a:rPr lang="ru-RU" sz="1400" baseline="30000" dirty="0">
                          <a:effectLst/>
                          <a:latin typeface="Times New Roman"/>
                          <a:ea typeface="Calibri"/>
                          <a:cs typeface="Times New Roman"/>
                        </a:rPr>
                        <a:t>  </a:t>
                      </a:r>
                      <a:r>
                        <a:rPr lang="ru-RU" sz="1400" dirty="0">
                          <a:effectLst/>
                          <a:latin typeface="Times New Roman"/>
                          <a:ea typeface="Calibri"/>
                          <a:cs typeface="Times New Roman"/>
                        </a:rPr>
                        <a:t> </a:t>
                      </a:r>
                      <a:endParaRPr lang="ru-RU" sz="1400" dirty="0">
                        <a:effectLst/>
                        <a:latin typeface="Calibri"/>
                        <a:ea typeface="Calibri"/>
                        <a:cs typeface="Times New Roman"/>
                      </a:endParaRPr>
                    </a:p>
                    <a:p>
                      <a:pPr>
                        <a:lnSpc>
                          <a:spcPct val="115000"/>
                        </a:lnSpc>
                        <a:spcAft>
                          <a:spcPts val="0"/>
                        </a:spcAft>
                      </a:pPr>
                      <a:r>
                        <a:rPr lang="ru-RU" sz="1400" dirty="0">
                          <a:effectLst/>
                          <a:latin typeface="Times New Roman"/>
                          <a:ea typeface="Calibri"/>
                          <a:cs typeface="Times New Roman"/>
                        </a:rPr>
                        <a:t>изобразительная деятельность </a:t>
                      </a:r>
                      <a:endParaRPr lang="ru-RU" sz="1400" dirty="0">
                        <a:effectLst/>
                        <a:latin typeface="Calibri"/>
                        <a:ea typeface="Calibri"/>
                        <a:cs typeface="Times New Roman"/>
                      </a:endParaRPr>
                    </a:p>
                    <a:p>
                      <a:pPr>
                        <a:lnSpc>
                          <a:spcPct val="115000"/>
                        </a:lnSpc>
                        <a:spcAft>
                          <a:spcPts val="0"/>
                        </a:spcAft>
                      </a:pPr>
                      <a:r>
                        <a:rPr lang="ru-RU" sz="1400" dirty="0">
                          <a:effectLst/>
                          <a:latin typeface="Times New Roman"/>
                          <a:ea typeface="Calibri"/>
                          <a:cs typeface="Times New Roman"/>
                        </a:rPr>
                        <a:t>(рисование)</a:t>
                      </a:r>
                      <a:endParaRPr lang="ru-RU" sz="1400" dirty="0">
                        <a:effectLst/>
                        <a:latin typeface="Calibri"/>
                        <a:ea typeface="Calibri"/>
                        <a:cs typeface="Times New Roman"/>
                      </a:endParaRPr>
                    </a:p>
                    <a:p>
                      <a:pPr>
                        <a:lnSpc>
                          <a:spcPct val="115000"/>
                        </a:lnSpc>
                        <a:spcAft>
                          <a:spcPts val="0"/>
                        </a:spcAft>
                      </a:pPr>
                      <a:r>
                        <a:rPr lang="ru-RU" sz="1400" b="1" dirty="0">
                          <a:effectLst/>
                          <a:latin typeface="Times New Roman"/>
                          <a:ea typeface="Calibri"/>
                          <a:cs typeface="Times New Roman"/>
                        </a:rPr>
                        <a:t> </a:t>
                      </a:r>
                      <a:endParaRPr lang="ru-RU" sz="14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7502734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051720" y="692696"/>
            <a:ext cx="4248471" cy="517065"/>
          </a:xfrm>
          <a:prstGeom prst="rect">
            <a:avLst/>
          </a:prstGeom>
        </p:spPr>
        <p:txBody>
          <a:bodyPr wrap="square">
            <a:spAutoFit/>
          </a:bodyPr>
          <a:lstStyle/>
          <a:p>
            <a:pPr>
              <a:lnSpc>
                <a:spcPct val="115000"/>
              </a:lnSpc>
              <a:spcAft>
                <a:spcPts val="1000"/>
              </a:spcAft>
            </a:pPr>
            <a:r>
              <a:rPr lang="ru-RU" sz="2400" b="1" dirty="0">
                <a:latin typeface="Times New Roman"/>
                <a:ea typeface="Calibri"/>
                <a:cs typeface="Times New Roman"/>
              </a:rPr>
              <a:t>4.Безопасность детей</a:t>
            </a:r>
            <a:endParaRPr lang="ru-RU" sz="2400" dirty="0">
              <a:effectLst/>
              <a:latin typeface="Calibri"/>
              <a:ea typeface="Calibri"/>
              <a:cs typeface="Times New Roman"/>
            </a:endParaRPr>
          </a:p>
        </p:txBody>
      </p:sp>
      <p:sp>
        <p:nvSpPr>
          <p:cNvPr id="3" name="Прямоугольник 2"/>
          <p:cNvSpPr/>
          <p:nvPr/>
        </p:nvSpPr>
        <p:spPr>
          <a:xfrm>
            <a:off x="539552" y="620688"/>
            <a:ext cx="8208912" cy="4996752"/>
          </a:xfrm>
          <a:prstGeom prst="rect">
            <a:avLst/>
          </a:prstGeom>
        </p:spPr>
        <p:txBody>
          <a:bodyPr wrap="square">
            <a:spAutoFit/>
          </a:bodyPr>
          <a:lstStyle/>
          <a:p>
            <a:pPr algn="ctr">
              <a:lnSpc>
                <a:spcPct val="115000"/>
              </a:lnSpc>
              <a:spcAft>
                <a:spcPts val="1000"/>
              </a:spcAft>
            </a:pPr>
            <a:endParaRPr lang="ru-RU" b="1" dirty="0">
              <a:latin typeface="Times New Roman"/>
              <a:ea typeface="Calibri"/>
              <a:cs typeface="Times New Roman"/>
            </a:endParaRPr>
          </a:p>
          <a:p>
            <a:pPr algn="ctr">
              <a:lnSpc>
                <a:spcPct val="115000"/>
              </a:lnSpc>
              <a:spcAft>
                <a:spcPts val="1000"/>
              </a:spcAft>
            </a:pPr>
            <a:r>
              <a:rPr lang="ru-RU" sz="2400" b="1" dirty="0" smtClean="0">
                <a:solidFill>
                  <a:srgbClr val="C00000"/>
                </a:solidFill>
                <a:latin typeface="Times New Roman"/>
                <a:ea typeface="Calibri"/>
                <a:cs typeface="Times New Roman"/>
              </a:rPr>
              <a:t>«</a:t>
            </a:r>
            <a:r>
              <a:rPr lang="ru-RU" sz="2400" b="1" dirty="0">
                <a:solidFill>
                  <a:srgbClr val="C00000"/>
                </a:solidFill>
                <a:latin typeface="Times New Roman"/>
                <a:ea typeface="Calibri"/>
                <a:cs typeface="Times New Roman"/>
              </a:rPr>
              <a:t>Безопасное поведение на проезжей части»</a:t>
            </a:r>
            <a:endParaRPr lang="ru-RU" sz="2400" dirty="0">
              <a:solidFill>
                <a:srgbClr val="C00000"/>
              </a:solidFill>
              <a:latin typeface="Calibri"/>
              <a:ea typeface="Calibri"/>
              <a:cs typeface="Times New Roman"/>
            </a:endParaRPr>
          </a:p>
          <a:p>
            <a:pPr>
              <a:lnSpc>
                <a:spcPct val="115000"/>
              </a:lnSpc>
              <a:spcAft>
                <a:spcPts val="1000"/>
              </a:spcAft>
            </a:pPr>
            <a:r>
              <a:rPr lang="ru-RU" i="1" dirty="0">
                <a:latin typeface="Times New Roman"/>
                <a:ea typeface="Calibri"/>
                <a:cs typeface="Times New Roman"/>
              </a:rPr>
              <a:t>Помните! Нарушая правила дорожного движения, вы негласно разрешаете нарушать их своим детям! </a:t>
            </a:r>
            <a:r>
              <a:rPr lang="ru-RU" dirty="0">
                <a:latin typeface="Times New Roman"/>
                <a:ea typeface="Calibri"/>
                <a:cs typeface="Times New Roman"/>
              </a:rPr>
              <a:t>Учите ребенка.</a:t>
            </a:r>
            <a:endParaRPr lang="ru-RU" dirty="0">
              <a:latin typeface="Calibri"/>
              <a:ea typeface="Calibri"/>
              <a:cs typeface="Times New Roman"/>
            </a:endParaRPr>
          </a:p>
          <a:p>
            <a:pPr marL="342900" lvl="0" indent="-342900">
              <a:spcAft>
                <a:spcPts val="0"/>
              </a:spcAft>
              <a:buSzPts val="1000"/>
              <a:buFont typeface="Symbol"/>
              <a:buChar char=""/>
              <a:tabLst>
                <a:tab pos="457200" algn="l"/>
              </a:tabLst>
            </a:pPr>
            <a:r>
              <a:rPr lang="ru-RU" sz="2000" dirty="0">
                <a:latin typeface="Times New Roman"/>
                <a:ea typeface="Calibri"/>
                <a:cs typeface="Times New Roman"/>
              </a:rPr>
              <a:t>Иди по улице спокойным шагом, не беги.</a:t>
            </a:r>
            <a:endParaRPr lang="ru-RU" sz="2000" dirty="0">
              <a:latin typeface="Calibri"/>
              <a:ea typeface="Calibri"/>
              <a:cs typeface="Times New Roman"/>
            </a:endParaRPr>
          </a:p>
          <a:p>
            <a:pPr marL="342900" lvl="0" indent="-342900">
              <a:lnSpc>
                <a:spcPct val="115000"/>
              </a:lnSpc>
              <a:spcAft>
                <a:spcPts val="0"/>
              </a:spcAft>
              <a:buSzPts val="1000"/>
              <a:buFont typeface="Symbol"/>
              <a:buChar char=""/>
              <a:tabLst>
                <a:tab pos="457200" algn="l"/>
              </a:tabLst>
            </a:pPr>
            <a:r>
              <a:rPr lang="ru-RU" sz="2000" dirty="0">
                <a:latin typeface="Times New Roman"/>
                <a:ea typeface="Calibri"/>
                <a:cs typeface="Times New Roman"/>
              </a:rPr>
              <a:t>Иди только по тротуару, по его правой стороне.</a:t>
            </a:r>
            <a:endParaRPr lang="ru-RU" sz="2000" dirty="0">
              <a:latin typeface="Calibri"/>
              <a:ea typeface="Calibri"/>
              <a:cs typeface="Times New Roman"/>
            </a:endParaRPr>
          </a:p>
          <a:p>
            <a:pPr marL="342900" lvl="0" indent="-342900">
              <a:lnSpc>
                <a:spcPct val="115000"/>
              </a:lnSpc>
              <a:spcAft>
                <a:spcPts val="0"/>
              </a:spcAft>
              <a:buSzPts val="1000"/>
              <a:buFont typeface="Symbol"/>
              <a:buChar char=""/>
              <a:tabLst>
                <a:tab pos="457200" algn="l"/>
              </a:tabLst>
            </a:pPr>
            <a:r>
              <a:rPr lang="ru-RU" sz="2000" dirty="0">
                <a:latin typeface="Times New Roman"/>
                <a:ea typeface="Calibri"/>
                <a:cs typeface="Times New Roman"/>
              </a:rPr>
              <a:t>Не спеши при переходе улицы.</a:t>
            </a:r>
            <a:endParaRPr lang="ru-RU" sz="2000" dirty="0">
              <a:latin typeface="Calibri"/>
              <a:ea typeface="Calibri"/>
              <a:cs typeface="Times New Roman"/>
            </a:endParaRPr>
          </a:p>
          <a:p>
            <a:pPr marL="342900" lvl="0" indent="-342900">
              <a:lnSpc>
                <a:spcPct val="115000"/>
              </a:lnSpc>
              <a:spcAft>
                <a:spcPts val="0"/>
              </a:spcAft>
              <a:buSzPts val="1000"/>
              <a:buFont typeface="Symbol"/>
              <a:buChar char=""/>
              <a:tabLst>
                <a:tab pos="457200" algn="l"/>
              </a:tabLst>
            </a:pPr>
            <a:r>
              <a:rPr lang="ru-RU" sz="2000" dirty="0">
                <a:latin typeface="Times New Roman"/>
                <a:ea typeface="Calibri"/>
                <a:cs typeface="Times New Roman"/>
              </a:rPr>
              <a:t>Переходи улицу только при зеленом  сигнале светофора, только по переходам.</a:t>
            </a:r>
            <a:endParaRPr lang="ru-RU" sz="2000" dirty="0">
              <a:latin typeface="Calibri"/>
              <a:ea typeface="Calibri"/>
              <a:cs typeface="Times New Roman"/>
            </a:endParaRPr>
          </a:p>
          <a:p>
            <a:pPr marL="342900" lvl="0" indent="-342900">
              <a:lnSpc>
                <a:spcPct val="115000"/>
              </a:lnSpc>
              <a:spcAft>
                <a:spcPts val="0"/>
              </a:spcAft>
              <a:buSzPts val="1000"/>
              <a:buFont typeface="Symbol"/>
              <a:buChar char=""/>
              <a:tabLst>
                <a:tab pos="457200" algn="l"/>
              </a:tabLst>
            </a:pPr>
            <a:r>
              <a:rPr lang="ru-RU" sz="2000" dirty="0">
                <a:latin typeface="Times New Roman"/>
                <a:ea typeface="Calibri"/>
                <a:cs typeface="Times New Roman"/>
              </a:rPr>
              <a:t>Переходи дорогу только тогда, когда обзору никто и ничего не мешает.</a:t>
            </a:r>
            <a:endParaRPr lang="ru-RU" sz="2000" dirty="0">
              <a:latin typeface="Calibri"/>
              <a:ea typeface="Calibri"/>
              <a:cs typeface="Times New Roman"/>
            </a:endParaRPr>
          </a:p>
          <a:p>
            <a:pPr marL="342900" lvl="0" indent="-342900">
              <a:lnSpc>
                <a:spcPct val="115000"/>
              </a:lnSpc>
              <a:spcAft>
                <a:spcPts val="0"/>
              </a:spcAft>
              <a:buSzPts val="1000"/>
              <a:buFont typeface="Symbol"/>
              <a:buChar char=""/>
              <a:tabLst>
                <a:tab pos="457200" algn="l"/>
              </a:tabLst>
            </a:pPr>
            <a:r>
              <a:rPr lang="ru-RU" sz="2000" dirty="0">
                <a:latin typeface="Times New Roman"/>
                <a:ea typeface="Calibri"/>
                <a:cs typeface="Times New Roman"/>
              </a:rPr>
              <a:t>Посмотри при переходе улицы сначала налево, потом направо.</a:t>
            </a:r>
            <a:endParaRPr lang="ru-RU" sz="2000" dirty="0">
              <a:latin typeface="Calibri"/>
              <a:ea typeface="Calibri"/>
              <a:cs typeface="Times New Roman"/>
            </a:endParaRPr>
          </a:p>
          <a:p>
            <a:pPr marL="342900" lvl="0" indent="-342900">
              <a:lnSpc>
                <a:spcPct val="115000"/>
              </a:lnSpc>
              <a:spcAft>
                <a:spcPts val="0"/>
              </a:spcAft>
              <a:buSzPts val="1000"/>
              <a:buFont typeface="Symbol"/>
              <a:buChar char=""/>
              <a:tabLst>
                <a:tab pos="457200" algn="l"/>
              </a:tabLst>
            </a:pPr>
            <a:r>
              <a:rPr lang="ru-RU" sz="2000" dirty="0">
                <a:latin typeface="Times New Roman"/>
                <a:ea typeface="Calibri"/>
                <a:cs typeface="Times New Roman"/>
              </a:rPr>
              <a:t>Не выезжай на велосипеде на проезжую часть.</a:t>
            </a:r>
            <a:endParaRPr lang="ru-RU" sz="2000" dirty="0">
              <a:latin typeface="Calibri"/>
              <a:ea typeface="Calibri"/>
              <a:cs typeface="Times New Roman"/>
            </a:endParaRPr>
          </a:p>
          <a:p>
            <a:pPr marL="342900" lvl="0" indent="-342900">
              <a:lnSpc>
                <a:spcPct val="115000"/>
              </a:lnSpc>
              <a:spcAft>
                <a:spcPts val="0"/>
              </a:spcAft>
              <a:buSzPts val="1000"/>
              <a:buFont typeface="Symbol"/>
              <a:buChar char=""/>
              <a:tabLst>
                <a:tab pos="457200" algn="l"/>
              </a:tabLst>
            </a:pPr>
            <a:r>
              <a:rPr lang="ru-RU" sz="2000" dirty="0">
                <a:latin typeface="Times New Roman"/>
                <a:ea typeface="Calibri"/>
                <a:cs typeface="Times New Roman"/>
              </a:rPr>
              <a:t>Не устраивай игр рядом с дорогой.</a:t>
            </a:r>
            <a:endParaRPr lang="ru-RU" sz="2000" dirty="0">
              <a:latin typeface="Calibri"/>
              <a:ea typeface="Calibri"/>
              <a:cs typeface="Times New Roman"/>
            </a:endParaRPr>
          </a:p>
        </p:txBody>
      </p:sp>
    </p:spTree>
    <p:extLst>
      <p:ext uri="{BB962C8B-B14F-4D97-AF65-F5344CB8AC3E}">
        <p14:creationId xmlns:p14="http://schemas.microsoft.com/office/powerpoint/2010/main" val="14296154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611560" y="548680"/>
            <a:ext cx="8136904" cy="5876481"/>
          </a:xfrm>
          <a:prstGeom prst="rect">
            <a:avLst/>
          </a:prstGeom>
        </p:spPr>
        <p:txBody>
          <a:bodyPr wrap="square">
            <a:spAutoFit/>
          </a:bodyPr>
          <a:lstStyle/>
          <a:p>
            <a:pPr algn="ctr">
              <a:lnSpc>
                <a:spcPct val="115000"/>
              </a:lnSpc>
              <a:spcAft>
                <a:spcPts val="1000"/>
              </a:spcAft>
            </a:pPr>
            <a:r>
              <a:rPr lang="ru-RU" sz="2400" b="1" dirty="0" smtClean="0">
                <a:solidFill>
                  <a:srgbClr val="C00000"/>
                </a:solidFill>
                <a:latin typeface="Times New Roman"/>
                <a:ea typeface="Calibri"/>
                <a:cs typeface="Times New Roman"/>
              </a:rPr>
              <a:t>Общие </a:t>
            </a:r>
            <a:r>
              <a:rPr lang="ru-RU" sz="2400" b="1" dirty="0">
                <a:solidFill>
                  <a:srgbClr val="C00000"/>
                </a:solidFill>
                <a:latin typeface="Times New Roman"/>
                <a:ea typeface="Calibri"/>
                <a:cs typeface="Times New Roman"/>
              </a:rPr>
              <a:t>рекомендации</a:t>
            </a:r>
            <a:endParaRPr lang="ru-RU" sz="2400" dirty="0">
              <a:solidFill>
                <a:srgbClr val="C00000"/>
              </a:solidFill>
              <a:latin typeface="Calibri"/>
              <a:ea typeface="Calibri"/>
              <a:cs typeface="Times New Roman"/>
            </a:endParaRPr>
          </a:p>
          <a:p>
            <a:pPr marL="342900" lvl="0" indent="-342900">
              <a:lnSpc>
                <a:spcPct val="115000"/>
              </a:lnSpc>
              <a:spcAft>
                <a:spcPts val="1000"/>
              </a:spcAft>
              <a:buSzPts val="1000"/>
              <a:buFont typeface="Symbol"/>
              <a:buChar char=""/>
              <a:tabLst>
                <a:tab pos="457200" algn="l"/>
              </a:tabLst>
            </a:pPr>
            <a:r>
              <a:rPr lang="ru-RU" sz="1600" dirty="0">
                <a:latin typeface="Times New Roman"/>
                <a:ea typeface="Calibri"/>
                <a:cs typeface="Times New Roman"/>
              </a:rPr>
              <a:t>Выходить из дома следует заблаговременно, так, чтобы оставался резерв времени. </a:t>
            </a:r>
            <a:endParaRPr lang="ru-RU" sz="1600" dirty="0" smtClean="0">
              <a:latin typeface="Times New Roman"/>
              <a:ea typeface="Calibri"/>
              <a:cs typeface="Times New Roman"/>
            </a:endParaRPr>
          </a:p>
          <a:p>
            <a:pPr marL="342900" lvl="0" indent="-342900">
              <a:lnSpc>
                <a:spcPct val="115000"/>
              </a:lnSpc>
              <a:spcAft>
                <a:spcPts val="1000"/>
              </a:spcAft>
              <a:buSzPts val="1000"/>
              <a:buFont typeface="Symbol"/>
              <a:buChar char=""/>
              <a:tabLst>
                <a:tab pos="457200" algn="l"/>
              </a:tabLst>
            </a:pPr>
            <a:r>
              <a:rPr lang="ru-RU" sz="1600" dirty="0" smtClean="0">
                <a:latin typeface="Times New Roman"/>
                <a:ea typeface="Calibri"/>
                <a:cs typeface="Times New Roman"/>
              </a:rPr>
              <a:t>Увидев </a:t>
            </a:r>
            <a:r>
              <a:rPr lang="ru-RU" sz="1600" dirty="0">
                <a:latin typeface="Times New Roman"/>
                <a:ea typeface="Calibri"/>
                <a:cs typeface="Times New Roman"/>
              </a:rPr>
              <a:t>автобус на противоположной стороне улицы на остановке, не спешите, не бегите. </a:t>
            </a:r>
            <a:endParaRPr lang="ru-RU" sz="1600" dirty="0">
              <a:latin typeface="Calibri"/>
              <a:ea typeface="Calibri"/>
              <a:cs typeface="Times New Roman"/>
            </a:endParaRPr>
          </a:p>
          <a:p>
            <a:pPr marL="342900" lvl="0" indent="-342900">
              <a:spcAft>
                <a:spcPts val="1000"/>
              </a:spcAft>
              <a:buSzPts val="1000"/>
              <a:buFont typeface="Symbol"/>
              <a:buChar char=""/>
              <a:tabLst>
                <a:tab pos="457200" algn="l"/>
              </a:tabLst>
            </a:pPr>
            <a:r>
              <a:rPr lang="ru-RU" sz="1600" dirty="0">
                <a:latin typeface="Times New Roman"/>
                <a:ea typeface="Calibri"/>
                <a:cs typeface="Times New Roman"/>
              </a:rPr>
              <a:t>Выходя на проезжую часть улицы, прекращайте посторонние разговоры с ребенком. Он должен привыкнуть, что при переходе надо молчать и наблюдать за движением транспорта и сигналами светофора.</a:t>
            </a:r>
            <a:endParaRPr lang="ru-RU" sz="1600" dirty="0">
              <a:latin typeface="Calibri"/>
              <a:ea typeface="Calibri"/>
              <a:cs typeface="Times New Roman"/>
            </a:endParaRPr>
          </a:p>
          <a:p>
            <a:pPr marL="342900" lvl="0" indent="-342900">
              <a:spcAft>
                <a:spcPts val="1000"/>
              </a:spcAft>
              <a:buSzPts val="1000"/>
              <a:buFont typeface="Symbol"/>
              <a:buChar char=""/>
              <a:tabLst>
                <a:tab pos="457200" algn="l"/>
              </a:tabLst>
            </a:pPr>
            <a:r>
              <a:rPr lang="ru-RU" sz="1600" dirty="0">
                <a:latin typeface="Times New Roman"/>
                <a:ea typeface="Calibri"/>
                <a:cs typeface="Times New Roman"/>
              </a:rPr>
              <a:t>Следите за тем, чтобы пересекать улицу не наискосок, а строго перпендикулярно. Ребенок должен осознать, что это делается для лучшего наблюдения за дорогой.</a:t>
            </a:r>
            <a:endParaRPr lang="ru-RU" sz="1600" dirty="0">
              <a:latin typeface="Calibri"/>
              <a:ea typeface="Calibri"/>
              <a:cs typeface="Times New Roman"/>
            </a:endParaRPr>
          </a:p>
          <a:p>
            <a:pPr marL="342900" lvl="0" indent="-342900">
              <a:lnSpc>
                <a:spcPct val="115000"/>
              </a:lnSpc>
              <a:spcAft>
                <a:spcPts val="1000"/>
              </a:spcAft>
              <a:buSzPts val="1000"/>
              <a:buFont typeface="Symbol"/>
              <a:buChar char=""/>
              <a:tabLst>
                <a:tab pos="457200" algn="l"/>
              </a:tabLst>
            </a:pPr>
            <a:r>
              <a:rPr lang="ru-RU" sz="1600" dirty="0">
                <a:latin typeface="Times New Roman"/>
                <a:ea typeface="Calibri"/>
                <a:cs typeface="Times New Roman"/>
              </a:rPr>
              <a:t>Там, где есть светофор, начинайте движение только по зеленому сигналу.</a:t>
            </a:r>
            <a:endParaRPr lang="ru-RU" sz="1600" dirty="0">
              <a:latin typeface="Calibri"/>
              <a:ea typeface="Calibri"/>
              <a:cs typeface="Times New Roman"/>
            </a:endParaRPr>
          </a:p>
          <a:p>
            <a:pPr marL="342900" lvl="0" indent="-342900">
              <a:spcAft>
                <a:spcPts val="1000"/>
              </a:spcAft>
              <a:buSzPts val="1000"/>
              <a:buFont typeface="Symbol"/>
              <a:buChar char=""/>
              <a:tabLst>
                <a:tab pos="457200" algn="l"/>
              </a:tabLst>
            </a:pPr>
            <a:r>
              <a:rPr lang="ru-RU" sz="1600" dirty="0">
                <a:latin typeface="Times New Roman"/>
                <a:ea typeface="Calibri"/>
                <a:cs typeface="Times New Roman"/>
              </a:rPr>
              <a:t>Переходите улицу с ребенком только по пешеходным переходам, а у перекрестков – по линии тротуаров.</a:t>
            </a:r>
            <a:endParaRPr lang="ru-RU" sz="1600" dirty="0">
              <a:latin typeface="Calibri"/>
              <a:ea typeface="Calibri"/>
              <a:cs typeface="Times New Roman"/>
            </a:endParaRPr>
          </a:p>
          <a:p>
            <a:pPr marL="342900" lvl="0" indent="-342900">
              <a:spcAft>
                <a:spcPts val="1000"/>
              </a:spcAft>
              <a:buSzPts val="1000"/>
              <a:buFont typeface="Symbol"/>
              <a:buChar char=""/>
              <a:tabLst>
                <a:tab pos="457200" algn="l"/>
              </a:tabLst>
            </a:pPr>
            <a:r>
              <a:rPr lang="ru-RU" sz="1600" dirty="0">
                <a:latin typeface="Times New Roman"/>
                <a:ea typeface="Calibri"/>
                <a:cs typeface="Times New Roman"/>
              </a:rPr>
              <a:t>Во время прогулок приучайте ребенка останавливаться, приблизившись к проезжей части дороги. Остановка позволит ему переключиться и оценить ситуацию. Это главное правило для пешехода.</a:t>
            </a:r>
            <a:endParaRPr lang="ru-RU" sz="1600" dirty="0">
              <a:latin typeface="Calibri"/>
              <a:ea typeface="Calibri"/>
              <a:cs typeface="Times New Roman"/>
            </a:endParaRPr>
          </a:p>
          <a:p>
            <a:pPr marL="342900" lvl="0" indent="-342900">
              <a:spcAft>
                <a:spcPts val="1000"/>
              </a:spcAft>
              <a:buSzPts val="1000"/>
              <a:buFont typeface="Symbol"/>
              <a:buChar char=""/>
              <a:tabLst>
                <a:tab pos="457200" algn="l"/>
              </a:tabLst>
            </a:pPr>
            <a:r>
              <a:rPr lang="ru-RU" sz="1600" dirty="0">
                <a:latin typeface="Times New Roman"/>
                <a:ea typeface="Calibri"/>
                <a:cs typeface="Times New Roman"/>
              </a:rPr>
              <a:t>Во время движения обращайте внимание детей на дорожные знаки, их название и назначение, пешеходные переходы, сигналы светофора, наличие магазинов, перекрестков, аптек, остановок маршрутного транспорта, названия улиц.</a:t>
            </a:r>
            <a:endParaRPr lang="ru-RU" sz="1600" dirty="0">
              <a:effectLst/>
              <a:latin typeface="Calibri"/>
              <a:ea typeface="Calibri"/>
              <a:cs typeface="Times New Roman"/>
            </a:endParaRPr>
          </a:p>
        </p:txBody>
      </p:sp>
    </p:spTree>
    <p:extLst>
      <p:ext uri="{BB962C8B-B14F-4D97-AF65-F5344CB8AC3E}">
        <p14:creationId xmlns:p14="http://schemas.microsoft.com/office/powerpoint/2010/main" val="11911154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683568" y="-59134"/>
            <a:ext cx="8208912" cy="5299399"/>
          </a:xfrm>
          <a:prstGeom prst="rect">
            <a:avLst/>
          </a:prstGeom>
        </p:spPr>
        <p:txBody>
          <a:bodyPr wrap="square">
            <a:spAutoFit/>
          </a:bodyPr>
          <a:lstStyle/>
          <a:p>
            <a:pPr algn="ctr">
              <a:lnSpc>
                <a:spcPct val="115000"/>
              </a:lnSpc>
              <a:spcAft>
                <a:spcPts val="1000"/>
              </a:spcAft>
            </a:pPr>
            <a:endParaRPr lang="ru-RU" b="1" dirty="0">
              <a:latin typeface="Times New Roman"/>
              <a:ea typeface="Calibri"/>
              <a:cs typeface="Times New Roman"/>
            </a:endParaRPr>
          </a:p>
          <a:p>
            <a:pPr algn="ctr">
              <a:lnSpc>
                <a:spcPct val="115000"/>
              </a:lnSpc>
              <a:spcAft>
                <a:spcPts val="1000"/>
              </a:spcAft>
            </a:pPr>
            <a:r>
              <a:rPr lang="ru-RU" sz="2400" b="1" dirty="0" smtClean="0">
                <a:solidFill>
                  <a:srgbClr val="C00000"/>
                </a:solidFill>
                <a:latin typeface="Times New Roman"/>
                <a:ea typeface="Calibri"/>
                <a:cs typeface="Times New Roman"/>
              </a:rPr>
              <a:t>«</a:t>
            </a:r>
            <a:r>
              <a:rPr lang="ru-RU" sz="2400" b="1" dirty="0">
                <a:solidFill>
                  <a:srgbClr val="C00000"/>
                </a:solidFill>
                <a:latin typeface="Times New Roman"/>
                <a:ea typeface="Calibri"/>
                <a:cs typeface="Times New Roman"/>
              </a:rPr>
              <a:t>Правила перевозки детей в автомобиле»</a:t>
            </a:r>
            <a:endParaRPr lang="ru-RU" sz="2400" dirty="0">
              <a:solidFill>
                <a:srgbClr val="C00000"/>
              </a:solidFill>
              <a:latin typeface="Calibri"/>
              <a:ea typeface="Calibri"/>
              <a:cs typeface="Times New Roman"/>
            </a:endParaRPr>
          </a:p>
          <a:p>
            <a:pPr>
              <a:lnSpc>
                <a:spcPct val="115000"/>
              </a:lnSpc>
              <a:spcAft>
                <a:spcPts val="1000"/>
              </a:spcAft>
            </a:pPr>
            <a:r>
              <a:rPr lang="ru-RU" dirty="0">
                <a:latin typeface="Times New Roman"/>
                <a:ea typeface="Calibri"/>
                <a:cs typeface="Times New Roman"/>
              </a:rPr>
              <a:t>Всегда пристегивайтесь ремнями безопасности и объясняйте ребенку, зачем это нужно делать. Если это правило автоматически выполняется вами, то оно будет способствовать формированию у ребенка привычки пристегиваться ремнем безопасности. Ремень безопасности для ребенка должен иметь адаптер по его росту (чтобы ремень не был на уровне шеи).</a:t>
            </a:r>
            <a:endParaRPr lang="ru-RU" dirty="0">
              <a:latin typeface="Calibri"/>
              <a:ea typeface="Calibri"/>
              <a:cs typeface="Times New Roman"/>
            </a:endParaRPr>
          </a:p>
          <a:p>
            <a:pPr>
              <a:lnSpc>
                <a:spcPct val="115000"/>
              </a:lnSpc>
              <a:spcAft>
                <a:spcPts val="1000"/>
              </a:spcAft>
            </a:pPr>
            <a:r>
              <a:rPr lang="ru-RU" dirty="0">
                <a:latin typeface="Times New Roman"/>
                <a:ea typeface="Calibri"/>
                <a:cs typeface="Times New Roman"/>
              </a:rPr>
              <a:t>Дети до 12 лет должны сидеть в специальном детском удерживающем устройстве (кресле) или занимать самые безопасные места в автомобиле: середину и правую часть заднего сиденья.</a:t>
            </a:r>
            <a:endParaRPr lang="ru-RU" dirty="0">
              <a:latin typeface="Calibri"/>
              <a:ea typeface="Calibri"/>
              <a:cs typeface="Times New Roman"/>
            </a:endParaRPr>
          </a:p>
          <a:p>
            <a:pPr>
              <a:lnSpc>
                <a:spcPct val="115000"/>
              </a:lnSpc>
              <a:spcAft>
                <a:spcPts val="1000"/>
              </a:spcAft>
            </a:pPr>
            <a:r>
              <a:rPr lang="ru-RU" dirty="0">
                <a:latin typeface="Times New Roman"/>
                <a:ea typeface="Calibri"/>
                <a:cs typeface="Times New Roman"/>
              </a:rPr>
              <a:t>Прежде чем автомобиль тронется с места, проверьте, хорошо ли закрыты все двери.</a:t>
            </a:r>
            <a:endParaRPr lang="ru-RU" dirty="0">
              <a:latin typeface="Calibri"/>
              <a:ea typeface="Calibri"/>
              <a:cs typeface="Times New Roman"/>
            </a:endParaRPr>
          </a:p>
          <a:p>
            <a:pPr>
              <a:lnSpc>
                <a:spcPct val="115000"/>
              </a:lnSpc>
              <a:spcAft>
                <a:spcPts val="1000"/>
              </a:spcAft>
            </a:pPr>
            <a:r>
              <a:rPr lang="ru-RU" dirty="0">
                <a:latin typeface="Times New Roman"/>
                <a:ea typeface="Calibri"/>
                <a:cs typeface="Times New Roman"/>
              </a:rPr>
              <a:t>Учите ребенка правильному выходу из автомобиля через правую дверь, которая находится со стороны тротуара.</a:t>
            </a:r>
            <a:endParaRPr lang="ru-RU" dirty="0">
              <a:effectLst/>
              <a:latin typeface="Calibri"/>
              <a:ea typeface="Calibri"/>
              <a:cs typeface="Times New Roman"/>
            </a:endParaRPr>
          </a:p>
        </p:txBody>
      </p:sp>
    </p:spTree>
    <p:extLst>
      <p:ext uri="{BB962C8B-B14F-4D97-AF65-F5344CB8AC3E}">
        <p14:creationId xmlns:p14="http://schemas.microsoft.com/office/powerpoint/2010/main" val="20692250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539552" y="1028342"/>
            <a:ext cx="8064896" cy="4462760"/>
          </a:xfrm>
          <a:prstGeom prst="rect">
            <a:avLst/>
          </a:prstGeom>
        </p:spPr>
        <p:txBody>
          <a:bodyPr wrap="square">
            <a:spAutoFit/>
          </a:bodyPr>
          <a:lstStyle/>
          <a:p>
            <a:pPr indent="228600">
              <a:spcAft>
                <a:spcPts val="0"/>
              </a:spcAft>
            </a:pPr>
            <a:r>
              <a:rPr lang="ru-RU" sz="2000" b="1" dirty="0">
                <a:solidFill>
                  <a:srgbClr val="111111"/>
                </a:solidFill>
                <a:latin typeface="Times New Roman"/>
                <a:ea typeface="Times New Roman"/>
              </a:rPr>
              <a:t>Цель:</a:t>
            </a:r>
            <a:r>
              <a:rPr lang="ru-RU" sz="2000" dirty="0">
                <a:solidFill>
                  <a:srgbClr val="000000"/>
                </a:solidFill>
                <a:latin typeface="Times New Roman"/>
                <a:ea typeface="Times New Roman"/>
              </a:rPr>
              <a:t> расширение контакта между педагогами и родителями; моделирование перспектив на новый учебный год; повышение педагогической культуры родителей.</a:t>
            </a:r>
            <a:endParaRPr lang="ru-RU" sz="2000" dirty="0">
              <a:latin typeface="Times New Roman"/>
              <a:ea typeface="Times New Roman"/>
            </a:endParaRPr>
          </a:p>
          <a:p>
            <a:pPr indent="228600">
              <a:spcAft>
                <a:spcPts val="0"/>
              </a:spcAft>
            </a:pPr>
            <a:endParaRPr lang="ru-RU" sz="2000" b="1" dirty="0">
              <a:solidFill>
                <a:srgbClr val="111111"/>
              </a:solidFill>
              <a:latin typeface="Times New Roman"/>
              <a:ea typeface="Times New Roman"/>
            </a:endParaRPr>
          </a:p>
          <a:p>
            <a:pPr indent="228600">
              <a:spcAft>
                <a:spcPts val="0"/>
              </a:spcAft>
            </a:pPr>
            <a:r>
              <a:rPr lang="ru-RU" sz="2000" b="1" dirty="0">
                <a:solidFill>
                  <a:srgbClr val="111111"/>
                </a:solidFill>
                <a:latin typeface="Times New Roman"/>
                <a:ea typeface="Times New Roman"/>
              </a:rPr>
              <a:t>   Задачи:</a:t>
            </a:r>
            <a:r>
              <a:rPr lang="ru-RU" sz="2000" dirty="0">
                <a:solidFill>
                  <a:srgbClr val="111111"/>
                </a:solidFill>
                <a:latin typeface="Times New Roman"/>
                <a:ea typeface="Times New Roman"/>
              </a:rPr>
              <a:t> </a:t>
            </a:r>
            <a:endParaRPr lang="ru-RU" sz="2000" dirty="0" smtClean="0">
              <a:solidFill>
                <a:srgbClr val="111111"/>
              </a:solidFill>
              <a:latin typeface="Times New Roman"/>
              <a:ea typeface="Times New Roman"/>
            </a:endParaRPr>
          </a:p>
          <a:p>
            <a:pPr marL="342900" indent="-342900">
              <a:spcAft>
                <a:spcPts val="0"/>
              </a:spcAft>
              <a:buFont typeface="Arial" panose="020B0604020202020204" pitchFamily="34" charset="0"/>
              <a:buChar char="•"/>
            </a:pPr>
            <a:r>
              <a:rPr lang="ru-RU" sz="2000" dirty="0" smtClean="0">
                <a:solidFill>
                  <a:srgbClr val="111111"/>
                </a:solidFill>
                <a:latin typeface="Times New Roman"/>
                <a:ea typeface="Times New Roman"/>
              </a:rPr>
              <a:t>ознакомление</a:t>
            </a:r>
            <a:r>
              <a:rPr lang="ru-RU" sz="2000" dirty="0">
                <a:solidFill>
                  <a:srgbClr val="111111"/>
                </a:solidFill>
                <a:latin typeface="Times New Roman"/>
                <a:ea typeface="Times New Roman"/>
              </a:rPr>
              <a:t> </a:t>
            </a:r>
            <a:r>
              <a:rPr lang="ru-RU" sz="2000" b="1" dirty="0">
                <a:solidFill>
                  <a:srgbClr val="111111"/>
                </a:solidFill>
                <a:latin typeface="Times New Roman"/>
                <a:ea typeface="Times New Roman"/>
              </a:rPr>
              <a:t>родителей</a:t>
            </a:r>
            <a:r>
              <a:rPr lang="ru-RU" sz="2000" dirty="0">
                <a:solidFill>
                  <a:srgbClr val="111111"/>
                </a:solidFill>
                <a:latin typeface="Times New Roman"/>
                <a:ea typeface="Times New Roman"/>
              </a:rPr>
              <a:t> воспитанников с возрастными особенностями детей </a:t>
            </a:r>
            <a:r>
              <a:rPr lang="ru-RU" sz="2000" b="1" dirty="0">
                <a:solidFill>
                  <a:srgbClr val="111111"/>
                </a:solidFill>
                <a:latin typeface="Times New Roman"/>
                <a:ea typeface="Times New Roman"/>
              </a:rPr>
              <a:t>второй младшей группы</a:t>
            </a:r>
            <a:r>
              <a:rPr lang="ru-RU" sz="2000" dirty="0">
                <a:solidFill>
                  <a:srgbClr val="111111"/>
                </a:solidFill>
                <a:latin typeface="Times New Roman"/>
                <a:ea typeface="Times New Roman"/>
              </a:rPr>
              <a:t>;</a:t>
            </a:r>
            <a:endParaRPr lang="ru-RU" sz="2000" dirty="0">
              <a:latin typeface="Times New Roman"/>
              <a:ea typeface="Times New Roman"/>
            </a:endParaRPr>
          </a:p>
          <a:p>
            <a:pPr marL="342900" indent="-342900">
              <a:spcAft>
                <a:spcPts val="0"/>
              </a:spcAft>
              <a:buFont typeface="Arial" panose="020B0604020202020204" pitchFamily="34" charset="0"/>
              <a:buChar char="•"/>
            </a:pPr>
            <a:r>
              <a:rPr lang="ru-RU" sz="2000" dirty="0">
                <a:solidFill>
                  <a:srgbClr val="111111"/>
                </a:solidFill>
                <a:latin typeface="Times New Roman"/>
                <a:ea typeface="Times New Roman"/>
              </a:rPr>
              <a:t>задачами воспитания и обучения; особенностями и условиями образовательной работы в </a:t>
            </a:r>
            <a:r>
              <a:rPr lang="ru-RU" sz="2000" b="1" dirty="0">
                <a:solidFill>
                  <a:srgbClr val="111111"/>
                </a:solidFill>
                <a:latin typeface="Times New Roman"/>
                <a:ea typeface="Times New Roman"/>
              </a:rPr>
              <a:t>группе</a:t>
            </a:r>
            <a:r>
              <a:rPr lang="ru-RU" sz="2000" dirty="0">
                <a:solidFill>
                  <a:srgbClr val="111111"/>
                </a:solidFill>
                <a:latin typeface="Times New Roman"/>
                <a:ea typeface="Times New Roman"/>
              </a:rPr>
              <a:t>;</a:t>
            </a:r>
            <a:endParaRPr lang="ru-RU" sz="2000" dirty="0">
              <a:latin typeface="Times New Roman"/>
              <a:ea typeface="Times New Roman"/>
            </a:endParaRPr>
          </a:p>
          <a:p>
            <a:pPr marL="342900" indent="-342900">
              <a:spcAft>
                <a:spcPts val="0"/>
              </a:spcAft>
              <a:buFont typeface="Arial" panose="020B0604020202020204" pitchFamily="34" charset="0"/>
              <a:buChar char="•"/>
            </a:pPr>
            <a:r>
              <a:rPr lang="ru-RU" sz="2000" dirty="0">
                <a:solidFill>
                  <a:srgbClr val="111111"/>
                </a:solidFill>
                <a:latin typeface="Times New Roman"/>
                <a:ea typeface="Times New Roman"/>
              </a:rPr>
              <a:t>ф</a:t>
            </a:r>
            <a:r>
              <a:rPr lang="ru-RU" sz="2000" dirty="0" smtClean="0">
                <a:solidFill>
                  <a:srgbClr val="111111"/>
                </a:solidFill>
                <a:latin typeface="Times New Roman"/>
                <a:ea typeface="Times New Roman"/>
              </a:rPr>
              <a:t>ормирование у родителей чувства ответственности за безопасность своего ребенка.</a:t>
            </a:r>
            <a:endParaRPr lang="ru-RU" sz="1600" dirty="0" smtClean="0">
              <a:solidFill>
                <a:srgbClr val="111111"/>
              </a:solidFill>
              <a:latin typeface="Times New Roman"/>
              <a:ea typeface="Times New Roman"/>
            </a:endParaRPr>
          </a:p>
          <a:p>
            <a:pPr indent="228600">
              <a:spcAft>
                <a:spcPts val="0"/>
              </a:spcAft>
            </a:pPr>
            <a:endParaRPr lang="ru-RU" sz="1600" dirty="0">
              <a:solidFill>
                <a:srgbClr val="111111"/>
              </a:solidFill>
              <a:latin typeface="Times New Roman"/>
              <a:ea typeface="Times New Roman"/>
            </a:endParaRPr>
          </a:p>
          <a:p>
            <a:pPr indent="228600">
              <a:spcAft>
                <a:spcPts val="0"/>
              </a:spcAft>
            </a:pPr>
            <a:endParaRPr lang="ru-RU" sz="1600" dirty="0" smtClean="0">
              <a:solidFill>
                <a:srgbClr val="111111"/>
              </a:solidFill>
              <a:latin typeface="Times New Roman"/>
              <a:ea typeface="Times New Roman"/>
            </a:endParaRPr>
          </a:p>
          <a:p>
            <a:pPr indent="228600">
              <a:spcAft>
                <a:spcPts val="0"/>
              </a:spcAft>
            </a:pPr>
            <a:endParaRPr lang="ru-RU" sz="1600" dirty="0">
              <a:solidFill>
                <a:srgbClr val="111111"/>
              </a:solidFill>
              <a:latin typeface="Times New Roman"/>
              <a:ea typeface="Times New Roman"/>
            </a:endParaRPr>
          </a:p>
          <a:p>
            <a:pPr indent="228600">
              <a:spcAft>
                <a:spcPts val="0"/>
              </a:spcAft>
            </a:pPr>
            <a:endParaRPr lang="ru-RU" sz="1600" dirty="0">
              <a:latin typeface="Times New Roman"/>
              <a:ea typeface="Times New Roman"/>
            </a:endParaRPr>
          </a:p>
        </p:txBody>
      </p:sp>
    </p:spTree>
    <p:extLst>
      <p:ext uri="{BB962C8B-B14F-4D97-AF65-F5344CB8AC3E}">
        <p14:creationId xmlns:p14="http://schemas.microsoft.com/office/powerpoint/2010/main" val="16701161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539552" y="404665"/>
            <a:ext cx="8352928" cy="5728748"/>
          </a:xfrm>
          <a:prstGeom prst="rect">
            <a:avLst/>
          </a:prstGeom>
        </p:spPr>
        <p:txBody>
          <a:bodyPr wrap="square">
            <a:spAutoFit/>
          </a:bodyPr>
          <a:lstStyle/>
          <a:p>
            <a:pPr algn="ctr">
              <a:lnSpc>
                <a:spcPct val="115000"/>
              </a:lnSpc>
              <a:spcAft>
                <a:spcPts val="1000"/>
              </a:spcAft>
            </a:pPr>
            <a:r>
              <a:rPr lang="ru-RU" sz="2400" b="1" dirty="0">
                <a:solidFill>
                  <a:srgbClr val="C00000"/>
                </a:solidFill>
                <a:latin typeface="Times New Roman"/>
                <a:ea typeface="Calibri"/>
                <a:cs typeface="Times New Roman"/>
              </a:rPr>
              <a:t>«Что дошкольник должен знать о дороге»</a:t>
            </a:r>
            <a:endParaRPr lang="ru-RU" sz="2400" dirty="0">
              <a:solidFill>
                <a:srgbClr val="C00000"/>
              </a:solidFill>
              <a:latin typeface="Calibri"/>
              <a:ea typeface="Calibri"/>
              <a:cs typeface="Times New Roman"/>
            </a:endParaRPr>
          </a:p>
          <a:p>
            <a:pPr>
              <a:lnSpc>
                <a:spcPct val="115000"/>
              </a:lnSpc>
              <a:spcAft>
                <a:spcPts val="1000"/>
              </a:spcAft>
            </a:pPr>
            <a:r>
              <a:rPr lang="ru-RU" i="1" dirty="0">
                <a:latin typeface="Times New Roman"/>
                <a:ea typeface="Calibri"/>
                <a:cs typeface="Times New Roman"/>
              </a:rPr>
              <a:t>Уважаемые </a:t>
            </a:r>
            <a:r>
              <a:rPr lang="ru-RU" i="1" dirty="0" smtClean="0">
                <a:latin typeface="Times New Roman"/>
                <a:ea typeface="Calibri"/>
                <a:cs typeface="Times New Roman"/>
              </a:rPr>
              <a:t>родители!</a:t>
            </a:r>
            <a:r>
              <a:rPr lang="ru-RU" sz="1600" dirty="0" smtClean="0">
                <a:latin typeface="Calibri"/>
                <a:ea typeface="Calibri"/>
                <a:cs typeface="Times New Roman"/>
              </a:rPr>
              <a:t> </a:t>
            </a:r>
            <a:r>
              <a:rPr lang="ru-RU" i="1" dirty="0" smtClean="0">
                <a:latin typeface="Times New Roman"/>
                <a:ea typeface="Calibri"/>
                <a:cs typeface="Times New Roman"/>
              </a:rPr>
              <a:t>Вы </a:t>
            </a:r>
            <a:r>
              <a:rPr lang="ru-RU" i="1" dirty="0">
                <a:latin typeface="Times New Roman"/>
                <a:ea typeface="Calibri"/>
                <a:cs typeface="Times New Roman"/>
              </a:rPr>
              <a:t>являетесь образцом поведения. Вы – объект любви и подражания для ребенка. Это необходимо помнить всегда и тем более когда делаете шаг на проезжую  часть дороги вместе с малышом.</a:t>
            </a:r>
            <a:endParaRPr lang="ru-RU" sz="1600" dirty="0">
              <a:latin typeface="Calibri"/>
              <a:ea typeface="Calibri"/>
              <a:cs typeface="Times New Roman"/>
            </a:endParaRPr>
          </a:p>
          <a:p>
            <a:pPr marL="342900" lvl="0" indent="-342900">
              <a:lnSpc>
                <a:spcPct val="115000"/>
              </a:lnSpc>
              <a:spcAft>
                <a:spcPts val="0"/>
              </a:spcAft>
              <a:buSzPts val="1000"/>
              <a:buFont typeface="Symbol"/>
              <a:buChar char=""/>
              <a:tabLst>
                <a:tab pos="457200" algn="l"/>
              </a:tabLst>
            </a:pPr>
            <a:r>
              <a:rPr lang="ru-RU" dirty="0">
                <a:latin typeface="Times New Roman"/>
                <a:ea typeface="Calibri"/>
                <a:cs typeface="Times New Roman"/>
              </a:rPr>
              <a:t>На дорогу выходить нельзя.  </a:t>
            </a:r>
            <a:endParaRPr lang="ru-RU" sz="1600" dirty="0">
              <a:latin typeface="Calibri"/>
              <a:ea typeface="Calibri"/>
              <a:cs typeface="Times New Roman"/>
            </a:endParaRPr>
          </a:p>
          <a:p>
            <a:pPr marL="342900" lvl="0" indent="-342900">
              <a:lnSpc>
                <a:spcPct val="115000"/>
              </a:lnSpc>
              <a:spcAft>
                <a:spcPts val="0"/>
              </a:spcAft>
              <a:buSzPts val="1000"/>
              <a:buFont typeface="Symbol"/>
              <a:buChar char=""/>
              <a:tabLst>
                <a:tab pos="457200" algn="l"/>
              </a:tabLst>
            </a:pPr>
            <a:r>
              <a:rPr lang="ru-RU" dirty="0">
                <a:latin typeface="Times New Roman"/>
                <a:ea typeface="Calibri"/>
                <a:cs typeface="Times New Roman"/>
              </a:rPr>
              <a:t>Дорогу переходить можно только с взрослым, держась за руку. Вырываться нельзя.</a:t>
            </a:r>
            <a:endParaRPr lang="ru-RU" sz="1600" dirty="0">
              <a:latin typeface="Calibri"/>
              <a:ea typeface="Calibri"/>
              <a:cs typeface="Times New Roman"/>
            </a:endParaRPr>
          </a:p>
          <a:p>
            <a:pPr marL="342900" lvl="0" indent="-342900">
              <a:lnSpc>
                <a:spcPct val="115000"/>
              </a:lnSpc>
              <a:spcAft>
                <a:spcPts val="0"/>
              </a:spcAft>
              <a:buSzPts val="1000"/>
              <a:buFont typeface="Symbol"/>
              <a:buChar char=""/>
              <a:tabLst>
                <a:tab pos="457200" algn="l"/>
              </a:tabLst>
            </a:pPr>
            <a:r>
              <a:rPr lang="ru-RU" dirty="0">
                <a:latin typeface="Times New Roman"/>
                <a:ea typeface="Calibri"/>
                <a:cs typeface="Times New Roman"/>
              </a:rPr>
              <a:t>Переходить дорогу надо по переходу спокойным шагом.</a:t>
            </a:r>
            <a:endParaRPr lang="ru-RU" sz="1600" dirty="0">
              <a:latin typeface="Calibri"/>
              <a:ea typeface="Calibri"/>
              <a:cs typeface="Times New Roman"/>
            </a:endParaRPr>
          </a:p>
          <a:p>
            <a:pPr marL="342900" lvl="0" indent="-342900">
              <a:lnSpc>
                <a:spcPct val="115000"/>
              </a:lnSpc>
              <a:spcAft>
                <a:spcPts val="0"/>
              </a:spcAft>
              <a:buSzPts val="1000"/>
              <a:buFont typeface="Symbol"/>
              <a:buChar char=""/>
              <a:tabLst>
                <a:tab pos="457200" algn="l"/>
              </a:tabLst>
            </a:pPr>
            <a:r>
              <a:rPr lang="ru-RU" dirty="0">
                <a:latin typeface="Times New Roman"/>
                <a:ea typeface="Calibri"/>
                <a:cs typeface="Times New Roman"/>
              </a:rPr>
              <a:t>Пешеходы - люди, которые идут по улице.</a:t>
            </a:r>
            <a:endParaRPr lang="ru-RU" sz="1600" dirty="0">
              <a:latin typeface="Calibri"/>
              <a:ea typeface="Calibri"/>
              <a:cs typeface="Times New Roman"/>
            </a:endParaRPr>
          </a:p>
          <a:p>
            <a:pPr marL="342900" lvl="0" indent="-342900">
              <a:lnSpc>
                <a:spcPct val="115000"/>
              </a:lnSpc>
              <a:spcAft>
                <a:spcPts val="0"/>
              </a:spcAft>
              <a:buSzPts val="1000"/>
              <a:buFont typeface="Symbol"/>
              <a:buChar char=""/>
              <a:tabLst>
                <a:tab pos="457200" algn="l"/>
              </a:tabLst>
            </a:pPr>
            <a:r>
              <a:rPr lang="ru-RU" dirty="0">
                <a:latin typeface="Times New Roman"/>
                <a:ea typeface="Calibri"/>
                <a:cs typeface="Times New Roman"/>
              </a:rPr>
              <a:t>Чтобы был порядок на улице, чтобы не было аварий, чтобы пешеход не попал под машину, надо подчиняться светофору:</a:t>
            </a:r>
            <a:endParaRPr lang="ru-RU" sz="1600" dirty="0">
              <a:latin typeface="Calibri"/>
              <a:ea typeface="Calibri"/>
              <a:cs typeface="Times New Roman"/>
            </a:endParaRPr>
          </a:p>
          <a:p>
            <a:pPr lvl="7">
              <a:lnSpc>
                <a:spcPct val="115000"/>
              </a:lnSpc>
            </a:pPr>
            <a:r>
              <a:rPr lang="ru-RU" sz="1600" dirty="0">
                <a:latin typeface="Times New Roman"/>
                <a:ea typeface="Calibri"/>
                <a:cs typeface="Times New Roman"/>
              </a:rPr>
              <a:t>Красный свет </a:t>
            </a:r>
            <a:r>
              <a:rPr lang="ru-RU" sz="1600" dirty="0" smtClean="0">
                <a:latin typeface="Times New Roman"/>
                <a:ea typeface="Calibri"/>
                <a:cs typeface="Times New Roman"/>
              </a:rPr>
              <a:t>–</a:t>
            </a:r>
            <a:endParaRPr lang="ru-RU" sz="1600" dirty="0" smtClean="0">
              <a:latin typeface="Calibri"/>
              <a:ea typeface="Calibri"/>
              <a:cs typeface="Times New Roman"/>
            </a:endParaRPr>
          </a:p>
          <a:p>
            <a:pPr lvl="7">
              <a:lnSpc>
                <a:spcPct val="115000"/>
              </a:lnSpc>
            </a:pPr>
            <a:r>
              <a:rPr lang="ru-RU" sz="1600" dirty="0" smtClean="0">
                <a:latin typeface="Times New Roman"/>
                <a:ea typeface="Calibri"/>
                <a:cs typeface="Times New Roman"/>
              </a:rPr>
              <a:t>Движенья </a:t>
            </a:r>
            <a:r>
              <a:rPr lang="ru-RU" sz="1600" dirty="0">
                <a:latin typeface="Times New Roman"/>
                <a:ea typeface="Calibri"/>
                <a:cs typeface="Times New Roman"/>
              </a:rPr>
              <a:t>нет,</a:t>
            </a:r>
            <a:endParaRPr lang="ru-RU" sz="1600" dirty="0">
              <a:latin typeface="Calibri"/>
              <a:ea typeface="Calibri"/>
              <a:cs typeface="Times New Roman"/>
            </a:endParaRPr>
          </a:p>
          <a:p>
            <a:pPr lvl="7">
              <a:lnSpc>
                <a:spcPct val="115000"/>
              </a:lnSpc>
            </a:pPr>
            <a:r>
              <a:rPr lang="ru-RU" sz="1600" dirty="0">
                <a:latin typeface="Times New Roman"/>
                <a:ea typeface="Calibri"/>
                <a:cs typeface="Times New Roman"/>
              </a:rPr>
              <a:t>А зеленый говорит:</a:t>
            </a:r>
            <a:endParaRPr lang="ru-RU" sz="1600" dirty="0">
              <a:latin typeface="Calibri"/>
              <a:ea typeface="Calibri"/>
              <a:cs typeface="Times New Roman"/>
            </a:endParaRPr>
          </a:p>
          <a:p>
            <a:pPr lvl="7">
              <a:lnSpc>
                <a:spcPct val="115000"/>
              </a:lnSpc>
            </a:pPr>
            <a:r>
              <a:rPr lang="ru-RU" sz="1600" dirty="0">
                <a:latin typeface="Times New Roman"/>
                <a:ea typeface="Calibri"/>
                <a:cs typeface="Times New Roman"/>
              </a:rPr>
              <a:t>«Проходите, путь открыт!».</a:t>
            </a:r>
            <a:endParaRPr lang="ru-RU" sz="1600" dirty="0">
              <a:latin typeface="Calibri"/>
              <a:ea typeface="Calibri"/>
              <a:cs typeface="Times New Roman"/>
            </a:endParaRPr>
          </a:p>
          <a:p>
            <a:pPr marL="342900" lvl="0" indent="-342900">
              <a:lnSpc>
                <a:spcPct val="115000"/>
              </a:lnSpc>
              <a:spcAft>
                <a:spcPts val="1000"/>
              </a:spcAft>
              <a:buSzPts val="1000"/>
              <a:buFont typeface="Symbol"/>
              <a:buChar char=""/>
              <a:tabLst>
                <a:tab pos="457200" algn="l"/>
              </a:tabLst>
            </a:pPr>
            <a:r>
              <a:rPr lang="ru-RU" dirty="0">
                <a:latin typeface="Times New Roman"/>
                <a:ea typeface="Calibri"/>
                <a:cs typeface="Times New Roman"/>
              </a:rPr>
              <a:t>В транспорте нельзя высовываться из окна, надо держаться за руку мамы и папы, за поручень.</a:t>
            </a:r>
            <a:endParaRPr lang="ru-RU" sz="1600" dirty="0">
              <a:effectLst/>
              <a:latin typeface="Calibri"/>
              <a:ea typeface="Calibri"/>
              <a:cs typeface="Times New Roman"/>
            </a:endParaRPr>
          </a:p>
        </p:txBody>
      </p:sp>
    </p:spTree>
    <p:extLst>
      <p:ext uri="{BB962C8B-B14F-4D97-AF65-F5344CB8AC3E}">
        <p14:creationId xmlns:p14="http://schemas.microsoft.com/office/powerpoint/2010/main" val="17113495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9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755576" y="515895"/>
            <a:ext cx="8136904" cy="5709768"/>
          </a:xfrm>
          <a:prstGeom prst="rect">
            <a:avLst/>
          </a:prstGeom>
        </p:spPr>
        <p:txBody>
          <a:bodyPr wrap="square">
            <a:spAutoFit/>
          </a:bodyPr>
          <a:lstStyle/>
          <a:p>
            <a:pPr algn="ctr">
              <a:lnSpc>
                <a:spcPct val="115000"/>
              </a:lnSpc>
              <a:spcAft>
                <a:spcPts val="0"/>
              </a:spcAft>
            </a:pPr>
            <a:r>
              <a:rPr lang="ru-RU" b="1" dirty="0" smtClean="0">
                <a:solidFill>
                  <a:srgbClr val="C00000"/>
                </a:solidFill>
                <a:latin typeface="Times New Roman"/>
                <a:ea typeface="Times New Roman"/>
                <a:cs typeface="Times New Roman"/>
              </a:rPr>
              <a:t>Пожарная </a:t>
            </a:r>
            <a:r>
              <a:rPr lang="ru-RU" b="1" dirty="0">
                <a:solidFill>
                  <a:srgbClr val="C00000"/>
                </a:solidFill>
                <a:latin typeface="Times New Roman"/>
                <a:ea typeface="Times New Roman"/>
                <a:cs typeface="Times New Roman"/>
              </a:rPr>
              <a:t>безопасность в квартире</a:t>
            </a:r>
            <a:r>
              <a:rPr lang="ru-RU" b="1" dirty="0" smtClean="0">
                <a:solidFill>
                  <a:srgbClr val="C00000"/>
                </a:solidFill>
                <a:latin typeface="Times New Roman"/>
                <a:ea typeface="Times New Roman"/>
                <a:cs typeface="Times New Roman"/>
              </a:rPr>
              <a:t>:</a:t>
            </a:r>
            <a:endParaRPr lang="ru-RU" dirty="0">
              <a:solidFill>
                <a:srgbClr val="000000"/>
              </a:solidFill>
              <a:latin typeface="Times New Roman" panose="02020603050405020304" pitchFamily="18" charset="0"/>
              <a:ea typeface="Times New Roman"/>
              <a:cs typeface="Times New Roman" panose="02020603050405020304" pitchFamily="18" charset="0"/>
            </a:endParaRPr>
          </a:p>
          <a:p>
            <a:pPr>
              <a:spcAft>
                <a:spcPts val="0"/>
              </a:spcAft>
            </a:pPr>
            <a:r>
              <a:rPr lang="ru-RU" sz="1600" dirty="0">
                <a:solidFill>
                  <a:srgbClr val="000000"/>
                </a:solidFill>
                <a:latin typeface="Times New Roman"/>
                <a:ea typeface="Times New Roman"/>
                <a:cs typeface="Times New Roman"/>
              </a:rPr>
              <a:t>Не секрет, что пожары чаще всего происходят от беспечного отношения к огню самих </a:t>
            </a:r>
            <a:r>
              <a:rPr lang="ru-RU" sz="1600" dirty="0" smtClean="0">
                <a:solidFill>
                  <a:srgbClr val="000000"/>
                </a:solidFill>
                <a:latin typeface="Times New Roman"/>
                <a:ea typeface="Times New Roman"/>
                <a:cs typeface="Times New Roman"/>
              </a:rPr>
              <a:t>людей.</a:t>
            </a:r>
            <a:r>
              <a:rPr lang="ru-RU" sz="1600" dirty="0">
                <a:latin typeface="Calibri"/>
                <a:ea typeface="Times New Roman"/>
                <a:cs typeface="Times New Roman"/>
              </a:rPr>
              <a:t> </a:t>
            </a:r>
            <a:r>
              <a:rPr lang="ru-RU" sz="1600" dirty="0" smtClean="0">
                <a:solidFill>
                  <a:srgbClr val="000000"/>
                </a:solidFill>
                <a:latin typeface="Times New Roman"/>
                <a:ea typeface="Times New Roman"/>
                <a:cs typeface="Times New Roman"/>
              </a:rPr>
              <a:t>Значительная </a:t>
            </a:r>
            <a:r>
              <a:rPr lang="ru-RU" sz="1600" dirty="0">
                <a:solidFill>
                  <a:srgbClr val="000000"/>
                </a:solidFill>
                <a:latin typeface="Times New Roman"/>
                <a:ea typeface="Times New Roman"/>
                <a:cs typeface="Times New Roman"/>
              </a:rPr>
              <a:t>часть пожаров происходит в жилье.</a:t>
            </a:r>
            <a:endParaRPr lang="ru-RU" sz="1600" dirty="0">
              <a:latin typeface="Calibri"/>
              <a:ea typeface="Calibri"/>
              <a:cs typeface="Times New Roman"/>
            </a:endParaRPr>
          </a:p>
          <a:p>
            <a:pPr>
              <a:spcAft>
                <a:spcPts val="1000"/>
              </a:spcAft>
            </a:pPr>
            <a:r>
              <a:rPr lang="ru-RU" sz="1600" dirty="0">
                <a:latin typeface="Times New Roman"/>
                <a:ea typeface="Calibri"/>
                <a:cs typeface="Times New Roman"/>
              </a:rPr>
              <a:t>Основными причинами пожаров в быту являются: неосторожное обращение с огнем,  в том числе и детские шалости с </a:t>
            </a:r>
            <a:r>
              <a:rPr lang="ru-RU" sz="1600" dirty="0" smtClean="0">
                <a:latin typeface="Times New Roman"/>
                <a:ea typeface="Calibri"/>
                <a:cs typeface="Times New Roman"/>
              </a:rPr>
              <a:t>огнем</a:t>
            </a:r>
            <a:r>
              <a:rPr lang="ru-RU" sz="1600" dirty="0">
                <a:latin typeface="Times New Roman"/>
                <a:ea typeface="Calibri"/>
                <a:cs typeface="Times New Roman"/>
              </a:rPr>
              <a:t>.</a:t>
            </a:r>
            <a:endParaRPr lang="ru-RU" dirty="0">
              <a:solidFill>
                <a:srgbClr val="000000"/>
              </a:solidFill>
              <a:latin typeface="Times New Roman" panose="02020603050405020304" pitchFamily="18" charset="0"/>
              <a:ea typeface="Times New Roman"/>
              <a:cs typeface="Times New Roman" panose="02020603050405020304" pitchFamily="18" charset="0"/>
            </a:endParaRPr>
          </a:p>
          <a:p>
            <a:pPr marL="285750" indent="-285750">
              <a:buFont typeface="Arial" panose="020B0604020202020204" pitchFamily="34" charset="0"/>
              <a:buChar char="•"/>
            </a:pPr>
            <a:r>
              <a:rPr lang="ru-RU" sz="1600" dirty="0">
                <a:latin typeface="Times New Roman" panose="02020603050405020304" pitchFamily="18" charset="0"/>
                <a:cs typeface="Times New Roman" panose="02020603050405020304" pitchFamily="18" charset="0"/>
              </a:rPr>
              <a:t>Не балуйся дома со спичками и зажигалками. Это одна из причин пожаров.</a:t>
            </a:r>
          </a:p>
          <a:p>
            <a:r>
              <a:rPr lang="ru-RU" sz="1600" dirty="0">
                <a:latin typeface="Times New Roman" panose="02020603050405020304" pitchFamily="18" charset="0"/>
                <a:cs typeface="Times New Roman" panose="02020603050405020304" pitchFamily="18" charset="0"/>
              </a:rPr>
              <a:t>•        Не оставляй без присмотра включенные электроприборы, особенно утюги, обогреватели, телевизор, светильники и др. Уходя из дома, не забудь их выключить.</a:t>
            </a:r>
          </a:p>
          <a:p>
            <a:r>
              <a:rPr lang="ru-RU" sz="1600" dirty="0">
                <a:latin typeface="Times New Roman" panose="02020603050405020304" pitchFamily="18" charset="0"/>
                <a:cs typeface="Times New Roman" panose="02020603050405020304" pitchFamily="18" charset="0"/>
              </a:rPr>
              <a:t>•        Не суши белье над плитой. Оно может загореться.</a:t>
            </a:r>
          </a:p>
          <a:p>
            <a:r>
              <a:rPr lang="ru-RU" sz="1600" dirty="0">
                <a:latin typeface="Times New Roman" panose="02020603050405020304" pitchFamily="18" charset="0"/>
                <a:cs typeface="Times New Roman" panose="02020603050405020304" pitchFamily="18" charset="0"/>
              </a:rPr>
              <a:t>•        Не забывай выключить газовую плиту. Если почувствовал запах газа, не зажигай спичек и не включай свет. Срочно проветри квартиру.</a:t>
            </a:r>
          </a:p>
          <a:p>
            <a:r>
              <a:rPr lang="ru-RU" sz="1600" dirty="0">
                <a:latin typeface="Times New Roman" panose="02020603050405020304" pitchFamily="18" charset="0"/>
                <a:cs typeface="Times New Roman" panose="02020603050405020304" pitchFamily="18" charset="0"/>
              </a:rPr>
              <a:t>•        Ни в коем случае не зажигай фейерверки, свечи или бенгальские огни дома без взрослых.</a:t>
            </a:r>
          </a:p>
          <a:p>
            <a:pPr algn="ctr"/>
            <a:r>
              <a:rPr lang="ru-RU" sz="1600" b="1" dirty="0">
                <a:solidFill>
                  <a:srgbClr val="C00000"/>
                </a:solidFill>
                <a:latin typeface="Times New Roman" panose="02020603050405020304" pitchFamily="18" charset="0"/>
                <a:cs typeface="Times New Roman" panose="02020603050405020304" pitchFamily="18" charset="0"/>
              </a:rPr>
              <a:t>Пожарная безопасность в частном доме:</a:t>
            </a:r>
          </a:p>
          <a:p>
            <a:r>
              <a:rPr lang="ru-RU" sz="1600" dirty="0">
                <a:latin typeface="Times New Roman" panose="02020603050405020304" pitchFamily="18" charset="0"/>
                <a:cs typeface="Times New Roman" panose="02020603050405020304" pitchFamily="18" charset="0"/>
              </a:rPr>
              <a:t>•        В частном доме без взрослых не подходи к печи и не открывай печную дверцу. Оттуда могут выскочить раскаленный уголек или искра и стать причиной пожара.</a:t>
            </a:r>
          </a:p>
          <a:p>
            <a:r>
              <a:rPr lang="ru-RU" sz="1600" dirty="0">
                <a:latin typeface="Times New Roman" panose="02020603050405020304" pitchFamily="18" charset="0"/>
                <a:cs typeface="Times New Roman" panose="02020603050405020304" pitchFamily="18" charset="0"/>
              </a:rPr>
              <a:t>•        Никогда не прикасайся голыми руками к металлическим частям печки. Ты можешь получить серьезный ожог.</a:t>
            </a:r>
          </a:p>
          <a:p>
            <a:r>
              <a:rPr lang="ru-RU" sz="1600" dirty="0">
                <a:latin typeface="Times New Roman" panose="02020603050405020304" pitchFamily="18" charset="0"/>
                <a:cs typeface="Times New Roman" panose="02020603050405020304" pitchFamily="18" charset="0"/>
              </a:rPr>
              <a:t>•        Не трогай без разрешения взрослых печную заслонку. Если ее закрыть раньше времени, в доме скопится угарный газ, и можно задохнуться.</a:t>
            </a:r>
          </a:p>
          <a:p>
            <a:r>
              <a:rPr lang="ru-RU" sz="1600" b="1" dirty="0">
                <a:latin typeface="Times New Roman" panose="02020603050405020304" pitchFamily="18" charset="0"/>
                <a:cs typeface="Times New Roman" panose="02020603050405020304" pitchFamily="18" charset="0"/>
              </a:rPr>
              <a:t> </a:t>
            </a:r>
            <a:endParaRPr lang="ru-RU" sz="1600" dirty="0">
              <a:latin typeface="Times New Roman" panose="02020603050405020304" pitchFamily="18" charset="0"/>
              <a:cs typeface="Times New Roman" panose="02020603050405020304" pitchFamily="18" charset="0"/>
            </a:endParaRPr>
          </a:p>
          <a:p>
            <a:pPr lvl="0">
              <a:spcAft>
                <a:spcPts val="0"/>
              </a:spcAft>
              <a:buSzPts val="1000"/>
              <a:tabLst>
                <a:tab pos="457200" algn="l"/>
              </a:tabLst>
            </a:pPr>
            <a:r>
              <a:rPr lang="ru-RU" sz="1600" dirty="0" smtClean="0">
                <a:solidFill>
                  <a:srgbClr val="000000"/>
                </a:solidFill>
                <a:latin typeface="Times New Roman" panose="02020603050405020304" pitchFamily="18" charset="0"/>
                <a:ea typeface="Times New Roman"/>
                <a:cs typeface="Times New Roman" panose="02020603050405020304" pitchFamily="18" charset="0"/>
              </a:rPr>
              <a:t>.</a:t>
            </a:r>
            <a:endParaRPr lang="ru-RU" sz="1600" dirty="0">
              <a:effectLst/>
              <a:latin typeface="Times New Roman" panose="02020603050405020304" pitchFamily="18" charset="0"/>
              <a:ea typeface="Calibri"/>
              <a:cs typeface="Times New Roman" panose="02020603050405020304" pitchFamily="18" charset="0"/>
            </a:endParaRPr>
          </a:p>
        </p:txBody>
      </p:sp>
    </p:spTree>
    <p:extLst>
      <p:ext uri="{BB962C8B-B14F-4D97-AF65-F5344CB8AC3E}">
        <p14:creationId xmlns:p14="http://schemas.microsoft.com/office/powerpoint/2010/main" val="32502733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52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755576" y="548680"/>
            <a:ext cx="8064896" cy="5119863"/>
          </a:xfrm>
          <a:prstGeom prst="rect">
            <a:avLst/>
          </a:prstGeom>
        </p:spPr>
        <p:txBody>
          <a:bodyPr wrap="square">
            <a:spAutoFit/>
          </a:bodyPr>
          <a:lstStyle/>
          <a:p>
            <a:pPr algn="ctr">
              <a:lnSpc>
                <a:spcPct val="115000"/>
              </a:lnSpc>
              <a:spcAft>
                <a:spcPts val="0"/>
              </a:spcAft>
            </a:pPr>
            <a:r>
              <a:rPr lang="ru-RU" b="1" dirty="0">
                <a:solidFill>
                  <a:srgbClr val="B22222"/>
                </a:solidFill>
                <a:latin typeface="Times New Roman"/>
                <a:ea typeface="Times New Roman"/>
                <a:cs typeface="Times New Roman"/>
              </a:rPr>
              <a:t>Если начался пожар:</a:t>
            </a:r>
            <a:endParaRPr lang="ru-RU" sz="1600" dirty="0">
              <a:latin typeface="Calibri"/>
              <a:ea typeface="Calibri"/>
              <a:cs typeface="Times New Roman"/>
            </a:endParaRPr>
          </a:p>
          <a:p>
            <a:pPr marL="342900" lvl="0" indent="-342900" algn="just">
              <a:spcAft>
                <a:spcPts val="0"/>
              </a:spcAft>
              <a:buSzPts val="1000"/>
              <a:buFont typeface="Symbol"/>
              <a:buChar char=""/>
              <a:tabLst>
                <a:tab pos="457200" algn="l"/>
              </a:tabLst>
            </a:pPr>
            <a:r>
              <a:rPr lang="ru-RU" sz="1600" dirty="0">
                <a:solidFill>
                  <a:srgbClr val="000000"/>
                </a:solidFill>
                <a:latin typeface="Times New Roman"/>
                <a:ea typeface="Times New Roman"/>
                <a:cs typeface="Times New Roman"/>
              </a:rPr>
              <a:t>Если огонь небольшой, можно попробовать сразу же затушить его, набросив на него плотную ткань или одеяло, заливая водой или засыпая песком.</a:t>
            </a:r>
            <a:endParaRPr lang="ru-RU" sz="1600" dirty="0">
              <a:latin typeface="Calibri"/>
              <a:ea typeface="Calibri"/>
              <a:cs typeface="Times New Roman"/>
            </a:endParaRPr>
          </a:p>
          <a:p>
            <a:pPr marL="342900" lvl="0" indent="-342900" algn="just">
              <a:spcAft>
                <a:spcPts val="0"/>
              </a:spcAft>
              <a:buSzPts val="1000"/>
              <a:buFont typeface="Symbol"/>
              <a:buChar char=""/>
              <a:tabLst>
                <a:tab pos="457200" algn="l"/>
              </a:tabLst>
            </a:pPr>
            <a:r>
              <a:rPr lang="ru-RU" sz="1600" dirty="0">
                <a:solidFill>
                  <a:srgbClr val="000000"/>
                </a:solidFill>
                <a:latin typeface="Times New Roman"/>
                <a:ea typeface="Times New Roman"/>
                <a:cs typeface="Times New Roman"/>
              </a:rPr>
              <a:t>Если огонь сразу не погас, немедленно убегай из дома в безопасное место. И только после этого позвони в пожарную охрану по телефону </a:t>
            </a:r>
            <a:r>
              <a:rPr lang="ru-RU" sz="1600" dirty="0" smtClean="0">
                <a:solidFill>
                  <a:srgbClr val="000000"/>
                </a:solidFill>
                <a:latin typeface="Times New Roman"/>
                <a:ea typeface="Times New Roman"/>
                <a:cs typeface="Times New Roman"/>
              </a:rPr>
              <a:t>`112` </a:t>
            </a:r>
            <a:r>
              <a:rPr lang="ru-RU" sz="1600" dirty="0">
                <a:solidFill>
                  <a:srgbClr val="000000"/>
                </a:solidFill>
                <a:latin typeface="Times New Roman"/>
                <a:ea typeface="Times New Roman"/>
                <a:cs typeface="Times New Roman"/>
              </a:rPr>
              <a:t>или попроси об этом соседей.</a:t>
            </a:r>
            <a:endParaRPr lang="ru-RU" sz="1600" dirty="0">
              <a:latin typeface="Calibri"/>
              <a:ea typeface="Calibri"/>
              <a:cs typeface="Times New Roman"/>
            </a:endParaRPr>
          </a:p>
          <a:p>
            <a:pPr marL="342900" lvl="0" indent="-342900" algn="just">
              <a:spcAft>
                <a:spcPts val="0"/>
              </a:spcAft>
              <a:buSzPts val="1000"/>
              <a:buFont typeface="Symbol"/>
              <a:buChar char=""/>
              <a:tabLst>
                <a:tab pos="457200" algn="l"/>
              </a:tabLst>
            </a:pPr>
            <a:r>
              <a:rPr lang="ru-RU" sz="1600" dirty="0">
                <a:solidFill>
                  <a:srgbClr val="000000"/>
                </a:solidFill>
                <a:latin typeface="Times New Roman"/>
                <a:ea typeface="Times New Roman"/>
                <a:cs typeface="Times New Roman"/>
              </a:rPr>
              <a:t>Если не можешь убежать из горящей квартиры, сразу же позвони по телефону `01` и сообщи пожарным точный адрес и номер своей квартиры. После этого зови из окна на помощь соседей и прохожих.</a:t>
            </a:r>
            <a:endParaRPr lang="ru-RU" sz="1600" dirty="0">
              <a:latin typeface="Calibri"/>
              <a:ea typeface="Calibri"/>
              <a:cs typeface="Times New Roman"/>
            </a:endParaRPr>
          </a:p>
          <a:p>
            <a:pPr marL="342900" lvl="0" indent="-342900" algn="just">
              <a:spcAft>
                <a:spcPts val="0"/>
              </a:spcAft>
              <a:buSzPts val="1000"/>
              <a:buFont typeface="Symbol"/>
              <a:buChar char=""/>
              <a:tabLst>
                <a:tab pos="457200" algn="l"/>
              </a:tabLst>
            </a:pPr>
            <a:r>
              <a:rPr lang="ru-RU" sz="1600" dirty="0">
                <a:solidFill>
                  <a:srgbClr val="000000"/>
                </a:solidFill>
                <a:latin typeface="Times New Roman"/>
                <a:ea typeface="Times New Roman"/>
                <a:cs typeface="Times New Roman"/>
              </a:rPr>
              <a:t>При пожаре дым гораздо опаснее огня. Большинство людей при пожаре гибнут от дыма. Если чувствуешь, что задыхаешься, опустись на корточки или продвигайся к выходу ползком - внизу дыма меньше.</a:t>
            </a:r>
            <a:endParaRPr lang="ru-RU" sz="1600" dirty="0">
              <a:latin typeface="Calibri"/>
              <a:ea typeface="Calibri"/>
              <a:cs typeface="Times New Roman"/>
            </a:endParaRPr>
          </a:p>
          <a:p>
            <a:pPr marL="342900" lvl="0" indent="-342900" algn="just">
              <a:spcAft>
                <a:spcPts val="0"/>
              </a:spcAft>
              <a:buSzPts val="1000"/>
              <a:buFont typeface="Symbol"/>
              <a:buChar char=""/>
              <a:tabLst>
                <a:tab pos="457200" algn="l"/>
              </a:tabLst>
            </a:pPr>
            <a:r>
              <a:rPr lang="ru-RU" sz="1600" dirty="0">
                <a:solidFill>
                  <a:srgbClr val="000000"/>
                </a:solidFill>
                <a:latin typeface="Times New Roman"/>
                <a:ea typeface="Times New Roman"/>
                <a:cs typeface="Times New Roman"/>
              </a:rPr>
              <a:t>Если в помещение проник дым, надо смочить водой одежду, покрыть голову мокрой салфеткой и выходить пригнувшись или ползком.</a:t>
            </a:r>
            <a:endParaRPr lang="ru-RU" sz="1600" dirty="0">
              <a:latin typeface="Calibri"/>
              <a:ea typeface="Calibri"/>
              <a:cs typeface="Times New Roman"/>
            </a:endParaRPr>
          </a:p>
          <a:p>
            <a:pPr marL="342900" lvl="0" indent="-342900" algn="just">
              <a:spcAft>
                <a:spcPts val="0"/>
              </a:spcAft>
              <a:buSzPts val="1000"/>
              <a:buFont typeface="Symbol"/>
              <a:buChar char=""/>
              <a:tabLst>
                <a:tab pos="457200" algn="l"/>
              </a:tabLst>
            </a:pPr>
            <a:r>
              <a:rPr lang="ru-RU" sz="1600" dirty="0">
                <a:solidFill>
                  <a:srgbClr val="000000"/>
                </a:solidFill>
                <a:latin typeface="Times New Roman"/>
                <a:ea typeface="Times New Roman"/>
                <a:cs typeface="Times New Roman"/>
              </a:rPr>
              <a:t>Обязательно закрой форточку и дверь в комнате, где начался пожар. Закрытая дверь может не только задержать проникновение дыма, но иногда и погасить огонь.</a:t>
            </a:r>
            <a:endParaRPr lang="ru-RU" sz="1600" dirty="0">
              <a:latin typeface="Calibri"/>
              <a:ea typeface="Calibri"/>
              <a:cs typeface="Times New Roman"/>
            </a:endParaRPr>
          </a:p>
          <a:p>
            <a:pPr marL="342900" lvl="0" indent="-342900" algn="just">
              <a:spcAft>
                <a:spcPts val="0"/>
              </a:spcAft>
              <a:buSzPts val="1000"/>
              <a:buFont typeface="Symbol"/>
              <a:buChar char=""/>
              <a:tabLst>
                <a:tab pos="457200" algn="l"/>
              </a:tabLst>
            </a:pPr>
            <a:r>
              <a:rPr lang="ru-RU" sz="1600" dirty="0">
                <a:solidFill>
                  <a:srgbClr val="000000"/>
                </a:solidFill>
                <a:latin typeface="Times New Roman"/>
                <a:ea typeface="Times New Roman"/>
                <a:cs typeface="Times New Roman"/>
              </a:rPr>
              <a:t>Наполни водой ванну, ведра, тазы. Можешь облить водой двери и пол. При пожаре в подъезде никогда не садись в лифт. Он может отключиться и ты задохнешься.</a:t>
            </a:r>
            <a:endParaRPr lang="ru-RU" sz="1600" dirty="0">
              <a:latin typeface="Calibri"/>
              <a:ea typeface="Calibri"/>
              <a:cs typeface="Times New Roman"/>
            </a:endParaRPr>
          </a:p>
          <a:p>
            <a:pPr marL="342900" lvl="0" indent="-342900" algn="just">
              <a:spcAft>
                <a:spcPts val="0"/>
              </a:spcAft>
              <a:buSzPts val="1000"/>
              <a:buFont typeface="Symbol"/>
              <a:buChar char=""/>
              <a:tabLst>
                <a:tab pos="457200" algn="l"/>
              </a:tabLst>
            </a:pPr>
            <a:r>
              <a:rPr lang="ru-RU" sz="1600" dirty="0">
                <a:solidFill>
                  <a:srgbClr val="000000"/>
                </a:solidFill>
                <a:latin typeface="Times New Roman"/>
                <a:ea typeface="Times New Roman"/>
                <a:cs typeface="Times New Roman"/>
              </a:rPr>
              <a:t>Когда приедут пожарные, во всем их слушайся и не бойся. Они лучше знают, как тебя спасти</a:t>
            </a:r>
            <a:r>
              <a:rPr lang="ru-RU" dirty="0">
                <a:solidFill>
                  <a:srgbClr val="000000"/>
                </a:solidFill>
                <a:latin typeface="Times New Roman"/>
                <a:ea typeface="Times New Roman"/>
                <a:cs typeface="Times New Roman"/>
              </a:rPr>
              <a:t>.</a:t>
            </a:r>
            <a:endParaRPr lang="ru-RU" sz="1600" dirty="0">
              <a:effectLst/>
              <a:latin typeface="Calibri"/>
              <a:ea typeface="Calibri"/>
              <a:cs typeface="Times New Roman"/>
            </a:endParaRPr>
          </a:p>
        </p:txBody>
      </p:sp>
    </p:spTree>
    <p:extLst>
      <p:ext uri="{BB962C8B-B14F-4D97-AF65-F5344CB8AC3E}">
        <p14:creationId xmlns:p14="http://schemas.microsoft.com/office/powerpoint/2010/main" val="13877142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403648" y="1988841"/>
            <a:ext cx="6624736" cy="2308324"/>
          </a:xfrm>
          <a:prstGeom prst="rect">
            <a:avLst/>
          </a:prstGeom>
        </p:spPr>
        <p:txBody>
          <a:bodyPr wrap="square">
            <a:spAutoFit/>
          </a:bodyPr>
          <a:lstStyle/>
          <a:p>
            <a:pPr lvl="1"/>
            <a:r>
              <a:rPr lang="ru-RU" sz="2400" b="1" dirty="0" smtClean="0">
                <a:solidFill>
                  <a:srgbClr val="C00000"/>
                </a:solidFill>
                <a:latin typeface="Times New Roman" panose="02020603050405020304" pitchFamily="18" charset="0"/>
                <a:cs typeface="Times New Roman" panose="02020603050405020304" pitchFamily="18" charset="0"/>
              </a:rPr>
              <a:t>ПОМНИТЕ</a:t>
            </a:r>
            <a:r>
              <a:rPr lang="ru-RU" sz="2400" b="1" dirty="0">
                <a:solidFill>
                  <a:srgbClr val="C00000"/>
                </a:solidFill>
                <a:latin typeface="Times New Roman" panose="02020603050405020304" pitchFamily="18" charset="0"/>
                <a:cs typeface="Times New Roman" panose="02020603050405020304" pitchFamily="18" charset="0"/>
              </a:rPr>
              <a:t>! </a:t>
            </a:r>
            <a:r>
              <a:rPr lang="ru-RU" sz="2400" dirty="0">
                <a:solidFill>
                  <a:srgbClr val="C00000"/>
                </a:solidFill>
                <a:latin typeface="Times New Roman" panose="02020603050405020304" pitchFamily="18" charset="0"/>
                <a:cs typeface="Times New Roman" panose="02020603050405020304" pitchFamily="18" charset="0"/>
              </a:rPr>
              <a:t>Только внимательное отношение к своим собственным </a:t>
            </a:r>
            <a:endParaRPr lang="ru-RU" sz="2400" dirty="0" smtClean="0">
              <a:solidFill>
                <a:srgbClr val="C00000"/>
              </a:solidFill>
              <a:latin typeface="Times New Roman" panose="02020603050405020304" pitchFamily="18" charset="0"/>
              <a:cs typeface="Times New Roman" panose="02020603050405020304" pitchFamily="18" charset="0"/>
            </a:endParaRPr>
          </a:p>
          <a:p>
            <a:pPr lvl="1"/>
            <a:r>
              <a:rPr lang="ru-RU" sz="2400" dirty="0" smtClean="0">
                <a:solidFill>
                  <a:srgbClr val="C00000"/>
                </a:solidFill>
                <a:latin typeface="Times New Roman" panose="02020603050405020304" pitchFamily="18" charset="0"/>
                <a:cs typeface="Times New Roman" panose="02020603050405020304" pitchFamily="18" charset="0"/>
              </a:rPr>
              <a:t>детям  </a:t>
            </a:r>
            <a:r>
              <a:rPr lang="ru-RU" sz="2400" dirty="0" smtClean="0">
                <a:solidFill>
                  <a:srgbClr val="C00000"/>
                </a:solidFill>
                <a:latin typeface="Times New Roman" panose="02020603050405020304" pitchFamily="18" charset="0"/>
                <a:cs typeface="Times New Roman" panose="02020603050405020304" pitchFamily="18" charset="0"/>
              </a:rPr>
              <a:t>со </a:t>
            </a:r>
            <a:r>
              <a:rPr lang="ru-RU" sz="2400" dirty="0">
                <a:solidFill>
                  <a:srgbClr val="C00000"/>
                </a:solidFill>
                <a:latin typeface="Times New Roman" panose="02020603050405020304" pitchFamily="18" charset="0"/>
                <a:cs typeface="Times New Roman" panose="02020603050405020304" pitchFamily="18" charset="0"/>
              </a:rPr>
              <a:t>стороны вас,  </a:t>
            </a:r>
            <a:r>
              <a:rPr lang="ru-RU" sz="2400" b="1" dirty="0" smtClean="0">
                <a:solidFill>
                  <a:srgbClr val="C00000"/>
                </a:solidFill>
                <a:latin typeface="Times New Roman" panose="02020603050405020304" pitchFamily="18" charset="0"/>
                <a:cs typeface="Times New Roman" panose="02020603050405020304" pitchFamily="18" charset="0"/>
              </a:rPr>
              <a:t>РОДИТЕЛЕЙ</a:t>
            </a:r>
            <a:r>
              <a:rPr lang="ru-RU" sz="2400" dirty="0">
                <a:solidFill>
                  <a:srgbClr val="C00000"/>
                </a:solidFill>
                <a:latin typeface="Times New Roman" panose="02020603050405020304" pitchFamily="18" charset="0"/>
                <a:cs typeface="Times New Roman" panose="02020603050405020304" pitchFamily="18" charset="0"/>
              </a:rPr>
              <a:t>, </a:t>
            </a:r>
            <a:endParaRPr lang="ru-RU" sz="2400" dirty="0" smtClean="0">
              <a:solidFill>
                <a:srgbClr val="C00000"/>
              </a:solidFill>
              <a:latin typeface="Times New Roman" panose="02020603050405020304" pitchFamily="18" charset="0"/>
              <a:cs typeface="Times New Roman" panose="02020603050405020304" pitchFamily="18" charset="0"/>
            </a:endParaRPr>
          </a:p>
          <a:p>
            <a:pPr lvl="1"/>
            <a:r>
              <a:rPr lang="ru-RU" sz="2400" dirty="0" smtClean="0">
                <a:solidFill>
                  <a:srgbClr val="C00000"/>
                </a:solidFill>
                <a:latin typeface="Times New Roman" panose="02020603050405020304" pitchFamily="18" charset="0"/>
                <a:cs typeface="Times New Roman" panose="02020603050405020304" pitchFamily="18" charset="0"/>
              </a:rPr>
              <a:t>поможет </a:t>
            </a:r>
            <a:r>
              <a:rPr lang="ru-RU" sz="2400" dirty="0">
                <a:solidFill>
                  <a:srgbClr val="C00000"/>
                </a:solidFill>
                <a:latin typeface="Times New Roman" panose="02020603050405020304" pitchFamily="18" charset="0"/>
                <a:cs typeface="Times New Roman" panose="02020603050405020304" pitchFamily="18" charset="0"/>
              </a:rPr>
              <a:t>избежать беды! </a:t>
            </a:r>
            <a:endParaRPr lang="ru-RU" sz="2400" dirty="0" smtClean="0">
              <a:solidFill>
                <a:srgbClr val="C00000"/>
              </a:solidFill>
              <a:latin typeface="Times New Roman" panose="02020603050405020304" pitchFamily="18" charset="0"/>
              <a:cs typeface="Times New Roman" panose="02020603050405020304" pitchFamily="18" charset="0"/>
            </a:endParaRPr>
          </a:p>
          <a:p>
            <a:endParaRPr lang="ru-RU" sz="2400" dirty="0">
              <a:solidFill>
                <a:srgbClr val="C00000"/>
              </a:solidFill>
              <a:latin typeface="Times New Roman" panose="02020603050405020304" pitchFamily="18" charset="0"/>
              <a:cs typeface="Times New Roman" panose="02020603050405020304" pitchFamily="18" charset="0"/>
            </a:endParaRPr>
          </a:p>
          <a:p>
            <a:pPr algn="ctr"/>
            <a:r>
              <a:rPr lang="ru-RU" sz="2400" b="1" dirty="0" smtClean="0">
                <a:solidFill>
                  <a:srgbClr val="C00000"/>
                </a:solidFill>
                <a:latin typeface="Times New Roman" panose="02020603050405020304" pitchFamily="18" charset="0"/>
                <a:cs typeface="Times New Roman" panose="02020603050405020304" pitchFamily="18" charset="0"/>
              </a:rPr>
              <a:t>БЕРЕГИТЕ </a:t>
            </a:r>
            <a:r>
              <a:rPr lang="ru-RU" sz="2400" b="1" dirty="0">
                <a:solidFill>
                  <a:srgbClr val="C00000"/>
                </a:solidFill>
                <a:latin typeface="Times New Roman" panose="02020603050405020304" pitchFamily="18" charset="0"/>
                <a:cs typeface="Times New Roman" panose="02020603050405020304" pitchFamily="18" charset="0"/>
              </a:rPr>
              <a:t>СЕБЯ И СВОИХ ДЕТЕЙ </a:t>
            </a:r>
            <a:r>
              <a:rPr lang="ru-RU" sz="2400" b="1" dirty="0" smtClean="0">
                <a:solidFill>
                  <a:srgbClr val="C0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9591968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525"/>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95536" y="1052736"/>
            <a:ext cx="8280920" cy="3802579"/>
          </a:xfrm>
          <a:prstGeom prst="rect">
            <a:avLst/>
          </a:prstGeom>
        </p:spPr>
        <p:txBody>
          <a:bodyPr wrap="square">
            <a:spAutoFit/>
          </a:bodyPr>
          <a:lstStyle/>
          <a:p>
            <a:pPr>
              <a:spcAft>
                <a:spcPts val="0"/>
              </a:spcAft>
            </a:pPr>
            <a:r>
              <a:rPr lang="ru-RU" b="1" dirty="0">
                <a:latin typeface="Times New Roman"/>
                <a:ea typeface="Times New Roman"/>
              </a:rPr>
              <a:t>5.</a:t>
            </a:r>
            <a:r>
              <a:rPr lang="ru-RU" b="1" dirty="0">
                <a:solidFill>
                  <a:srgbClr val="333333"/>
                </a:solidFill>
                <a:latin typeface="Times New Roman"/>
                <a:ea typeface="Times New Roman"/>
              </a:rPr>
              <a:t>Выборы родительского комитета.</a:t>
            </a:r>
            <a:endParaRPr lang="ru-RU" dirty="0">
              <a:latin typeface="Times New Roman"/>
              <a:ea typeface="Times New Roman"/>
            </a:endParaRPr>
          </a:p>
          <a:p>
            <a:pPr>
              <a:lnSpc>
                <a:spcPct val="115000"/>
              </a:lnSpc>
              <a:spcAft>
                <a:spcPts val="0"/>
              </a:spcAft>
            </a:pPr>
            <a:endParaRPr lang="ru-RU" dirty="0" smtClean="0">
              <a:solidFill>
                <a:srgbClr val="333333"/>
              </a:solidFill>
              <a:latin typeface="Times New Roman"/>
              <a:ea typeface="Times New Roman"/>
              <a:cs typeface="Times New Roman"/>
            </a:endParaRPr>
          </a:p>
          <a:p>
            <a:pPr>
              <a:lnSpc>
                <a:spcPct val="115000"/>
              </a:lnSpc>
              <a:spcAft>
                <a:spcPts val="0"/>
              </a:spcAft>
            </a:pPr>
            <a:r>
              <a:rPr lang="ru-RU" dirty="0" smtClean="0">
                <a:latin typeface="Times New Roman"/>
                <a:ea typeface="Times New Roman"/>
                <a:cs typeface="Times New Roman"/>
              </a:rPr>
              <a:t>Уважаемые </a:t>
            </a:r>
            <a:r>
              <a:rPr lang="ru-RU" dirty="0">
                <a:latin typeface="Times New Roman"/>
                <a:ea typeface="Times New Roman"/>
                <a:cs typeface="Times New Roman"/>
              </a:rPr>
              <a:t>родители, для помощи в организации всех наших совместных мероприятий нам необходимо выбрать родительский комитет группы (3-4 человека) 1 председатель и 2-3 помощника</a:t>
            </a:r>
            <a:r>
              <a:rPr lang="ru-RU" dirty="0" smtClean="0">
                <a:latin typeface="Times New Roman"/>
                <a:ea typeface="Times New Roman"/>
                <a:cs typeface="Times New Roman"/>
              </a:rPr>
              <a:t>.</a:t>
            </a:r>
          </a:p>
          <a:p>
            <a:pPr>
              <a:lnSpc>
                <a:spcPct val="115000"/>
              </a:lnSpc>
              <a:spcAft>
                <a:spcPts val="0"/>
              </a:spcAft>
            </a:pPr>
            <a:endParaRPr lang="ru-RU" sz="1600" dirty="0">
              <a:solidFill>
                <a:srgbClr val="333333"/>
              </a:solidFill>
              <a:effectLst/>
              <a:latin typeface="Times New Roman"/>
              <a:ea typeface="Calibri"/>
              <a:cs typeface="Times New Roman"/>
            </a:endParaRPr>
          </a:p>
          <a:p>
            <a:pPr>
              <a:lnSpc>
                <a:spcPct val="115000"/>
              </a:lnSpc>
              <a:spcAft>
                <a:spcPts val="0"/>
              </a:spcAft>
            </a:pPr>
            <a:endParaRPr lang="ru-RU" sz="1600" dirty="0" smtClean="0">
              <a:solidFill>
                <a:srgbClr val="333333"/>
              </a:solidFill>
              <a:latin typeface="Times New Roman"/>
              <a:ea typeface="Calibri"/>
              <a:cs typeface="Times New Roman"/>
            </a:endParaRPr>
          </a:p>
          <a:p>
            <a:pPr>
              <a:lnSpc>
                <a:spcPct val="115000"/>
              </a:lnSpc>
              <a:spcAft>
                <a:spcPts val="0"/>
              </a:spcAft>
            </a:pPr>
            <a:r>
              <a:rPr lang="ru-RU" b="1" dirty="0" smtClean="0">
                <a:solidFill>
                  <a:srgbClr val="333333"/>
                </a:solidFill>
                <a:effectLst/>
                <a:latin typeface="Times New Roman"/>
                <a:ea typeface="Calibri"/>
                <a:cs typeface="Times New Roman"/>
              </a:rPr>
              <a:t>6. Разное </a:t>
            </a:r>
          </a:p>
          <a:p>
            <a:pPr>
              <a:lnSpc>
                <a:spcPct val="115000"/>
              </a:lnSpc>
              <a:spcAft>
                <a:spcPts val="0"/>
              </a:spcAft>
            </a:pPr>
            <a:endParaRPr lang="ru-RU" b="1" dirty="0">
              <a:solidFill>
                <a:srgbClr val="333333"/>
              </a:solidFill>
              <a:latin typeface="Times New Roman"/>
              <a:ea typeface="Calibri"/>
              <a:cs typeface="Times New Roman"/>
            </a:endParaRPr>
          </a:p>
          <a:p>
            <a:pPr>
              <a:lnSpc>
                <a:spcPct val="115000"/>
              </a:lnSpc>
              <a:spcAft>
                <a:spcPts val="0"/>
              </a:spcAft>
            </a:pPr>
            <a:endParaRPr lang="ru-RU" b="1" dirty="0" smtClean="0">
              <a:solidFill>
                <a:srgbClr val="333333"/>
              </a:solidFill>
              <a:effectLst/>
              <a:latin typeface="Times New Roman"/>
              <a:ea typeface="Calibri"/>
              <a:cs typeface="Times New Roman"/>
            </a:endParaRPr>
          </a:p>
          <a:p>
            <a:pPr>
              <a:lnSpc>
                <a:spcPct val="115000"/>
              </a:lnSpc>
              <a:spcAft>
                <a:spcPts val="0"/>
              </a:spcAft>
            </a:pPr>
            <a:endParaRPr lang="ru-RU" b="1" dirty="0">
              <a:solidFill>
                <a:srgbClr val="333333"/>
              </a:solidFill>
              <a:latin typeface="Times New Roman"/>
              <a:ea typeface="Calibri"/>
              <a:cs typeface="Times New Roman"/>
            </a:endParaRPr>
          </a:p>
          <a:p>
            <a:pPr>
              <a:lnSpc>
                <a:spcPct val="115000"/>
              </a:lnSpc>
              <a:spcAft>
                <a:spcPts val="0"/>
              </a:spcAft>
            </a:pPr>
            <a:endParaRPr lang="ru-RU" b="1" dirty="0">
              <a:effectLst/>
              <a:latin typeface="Calibri"/>
              <a:ea typeface="Calibri"/>
              <a:cs typeface="Times New Roman"/>
            </a:endParaRPr>
          </a:p>
        </p:txBody>
      </p:sp>
      <p:sp>
        <p:nvSpPr>
          <p:cNvPr id="3" name="Прямоугольник 2"/>
          <p:cNvSpPr/>
          <p:nvPr/>
        </p:nvSpPr>
        <p:spPr>
          <a:xfrm>
            <a:off x="395536" y="3105835"/>
            <a:ext cx="7776864" cy="1354217"/>
          </a:xfrm>
          <a:prstGeom prst="rect">
            <a:avLst/>
          </a:prstGeom>
        </p:spPr>
        <p:txBody>
          <a:bodyPr wrap="square">
            <a:spAutoFit/>
          </a:bodyPr>
          <a:lstStyle/>
          <a:p>
            <a:pPr algn="ctr"/>
            <a:endParaRPr lang="ru-RU" dirty="0" smtClean="0"/>
          </a:p>
          <a:p>
            <a:pPr algn="ctr"/>
            <a:endParaRPr lang="ru-RU" dirty="0"/>
          </a:p>
          <a:p>
            <a:pPr algn="ctr"/>
            <a:endParaRPr lang="ru-RU" dirty="0" smtClean="0"/>
          </a:p>
          <a:p>
            <a:pPr algn="ctr"/>
            <a:r>
              <a:rPr lang="ru-RU" sz="2800" b="1" dirty="0" smtClean="0">
                <a:latin typeface="Times New Roman" panose="02020603050405020304" pitchFamily="18" charset="0"/>
                <a:cs typeface="Times New Roman" panose="02020603050405020304" pitchFamily="18" charset="0"/>
              </a:rPr>
              <a:t>«</a:t>
            </a:r>
            <a:r>
              <a:rPr lang="ru-RU" sz="2800" b="1" dirty="0" smtClean="0">
                <a:latin typeface="Times New Roman" panose="02020603050405020304" pitchFamily="18" charset="0"/>
                <a:cs typeface="Times New Roman" panose="02020603050405020304" pitchFamily="18" charset="0"/>
              </a:rPr>
              <a:t>Дети </a:t>
            </a:r>
            <a:r>
              <a:rPr lang="ru-RU" sz="2800" b="1" dirty="0">
                <a:latin typeface="Times New Roman" panose="02020603050405020304" pitchFamily="18" charset="0"/>
                <a:cs typeface="Times New Roman" panose="02020603050405020304" pitchFamily="18" charset="0"/>
              </a:rPr>
              <a:t>– это счастье, созданное нашим трудом</a:t>
            </a:r>
            <a:r>
              <a:rPr lang="ru-RU" sz="2800" b="1" dirty="0" smtClean="0">
                <a:latin typeface="Times New Roman" panose="02020603050405020304" pitchFamily="18" charset="0"/>
                <a:cs typeface="Times New Roman" panose="02020603050405020304" pitchFamily="18" charset="0"/>
              </a:rPr>
              <a:t>!» </a:t>
            </a:r>
            <a:endParaRPr lang="ru-RU"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020813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338"/>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619671" y="2708920"/>
            <a:ext cx="6264697" cy="707886"/>
          </a:xfrm>
          <a:prstGeom prst="rect">
            <a:avLst/>
          </a:prstGeom>
        </p:spPr>
        <p:txBody>
          <a:bodyPr wrap="square">
            <a:spAutoFit/>
          </a:bodyPr>
          <a:lstStyle/>
          <a:p>
            <a:pPr algn="ctr"/>
            <a:r>
              <a:rPr lang="ru-RU" sz="4000" b="1" dirty="0">
                <a:solidFill>
                  <a:srgbClr val="C00000"/>
                </a:solidFill>
                <a:latin typeface="Times New Roman" panose="02020603050405020304" pitchFamily="18" charset="0"/>
                <a:cs typeface="Times New Roman" panose="02020603050405020304" pitchFamily="18" charset="0"/>
              </a:rPr>
              <a:t>Спасибо за </a:t>
            </a:r>
            <a:r>
              <a:rPr lang="ru-RU" sz="4000" b="1" dirty="0" smtClean="0">
                <a:solidFill>
                  <a:srgbClr val="C00000"/>
                </a:solidFill>
                <a:latin typeface="Times New Roman" panose="02020603050405020304" pitchFamily="18" charset="0"/>
                <a:cs typeface="Times New Roman" panose="02020603050405020304" pitchFamily="18" charset="0"/>
              </a:rPr>
              <a:t>внимание!</a:t>
            </a:r>
            <a:endParaRPr lang="ru-RU" sz="4000" b="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543864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683568" y="764704"/>
            <a:ext cx="8064896" cy="5755422"/>
          </a:xfrm>
          <a:prstGeom prst="rect">
            <a:avLst/>
          </a:prstGeom>
        </p:spPr>
        <p:txBody>
          <a:bodyPr wrap="square">
            <a:spAutoFit/>
          </a:bodyPr>
          <a:lstStyle/>
          <a:p>
            <a:pPr algn="ctr">
              <a:spcAft>
                <a:spcPts val="0"/>
              </a:spcAft>
            </a:pPr>
            <a:endParaRPr lang="ru-RU" sz="2800" b="1" dirty="0" smtClean="0">
              <a:solidFill>
                <a:srgbClr val="000000"/>
              </a:solidFill>
              <a:latin typeface="Times New Roman" panose="02020603050405020304" pitchFamily="18" charset="0"/>
              <a:ea typeface="Times New Roman"/>
              <a:cs typeface="Times New Roman" panose="02020603050405020304" pitchFamily="18" charset="0"/>
            </a:endParaRPr>
          </a:p>
          <a:p>
            <a:pPr algn="ctr">
              <a:spcAft>
                <a:spcPts val="0"/>
              </a:spcAft>
            </a:pPr>
            <a:r>
              <a:rPr lang="ru-RU" sz="2800" b="1" dirty="0" smtClean="0">
                <a:solidFill>
                  <a:srgbClr val="000000"/>
                </a:solidFill>
                <a:latin typeface="Times New Roman" panose="02020603050405020304" pitchFamily="18" charset="0"/>
                <a:ea typeface="Times New Roman"/>
                <a:cs typeface="Times New Roman" panose="02020603050405020304" pitchFamily="18" charset="0"/>
              </a:rPr>
              <a:t>План </a:t>
            </a:r>
            <a:r>
              <a:rPr lang="ru-RU" sz="2800" b="1" dirty="0">
                <a:solidFill>
                  <a:srgbClr val="000000"/>
                </a:solidFill>
                <a:latin typeface="Times New Roman" panose="02020603050405020304" pitchFamily="18" charset="0"/>
                <a:ea typeface="Times New Roman"/>
                <a:cs typeface="Times New Roman" panose="02020603050405020304" pitchFamily="18" charset="0"/>
              </a:rPr>
              <a:t>родительского собрания:</a:t>
            </a:r>
            <a:endParaRPr lang="ru-RU" sz="2800" dirty="0">
              <a:latin typeface="Times New Roman" panose="02020603050405020304" pitchFamily="18" charset="0"/>
              <a:ea typeface="Times New Roman"/>
              <a:cs typeface="Times New Roman" panose="02020603050405020304" pitchFamily="18" charset="0"/>
            </a:endParaRPr>
          </a:p>
          <a:p>
            <a:pPr>
              <a:spcAft>
                <a:spcPts val="0"/>
              </a:spcAft>
            </a:pPr>
            <a:endParaRPr lang="ru-RU" b="1" dirty="0" smtClean="0">
              <a:solidFill>
                <a:srgbClr val="000000"/>
              </a:solidFill>
              <a:latin typeface="Times New Roman" panose="02020603050405020304" pitchFamily="18" charset="0"/>
              <a:ea typeface="Times New Roman"/>
              <a:cs typeface="Times New Roman" panose="02020603050405020304" pitchFamily="18" charset="0"/>
            </a:endParaRPr>
          </a:p>
          <a:p>
            <a:pPr>
              <a:spcAft>
                <a:spcPts val="0"/>
              </a:spcAft>
            </a:pPr>
            <a:endParaRPr lang="ru-RU" b="1" dirty="0">
              <a:solidFill>
                <a:srgbClr val="000000"/>
              </a:solidFill>
              <a:latin typeface="Times New Roman" panose="02020603050405020304" pitchFamily="18" charset="0"/>
              <a:ea typeface="Times New Roman"/>
              <a:cs typeface="Times New Roman" panose="02020603050405020304" pitchFamily="18" charset="0"/>
            </a:endParaRPr>
          </a:p>
          <a:p>
            <a:pPr>
              <a:spcAft>
                <a:spcPts val="0"/>
              </a:spcAft>
            </a:pPr>
            <a:r>
              <a:rPr lang="ru-RU" sz="2400" b="1" dirty="0">
                <a:latin typeface="Times New Roman" panose="02020603050405020304" pitchFamily="18" charset="0"/>
                <a:ea typeface="Times New Roman"/>
                <a:cs typeface="Times New Roman" panose="02020603050405020304" pitchFamily="18" charset="0"/>
              </a:rPr>
              <a:t>1.</a:t>
            </a:r>
            <a:r>
              <a:rPr lang="ru-RU" sz="2400" dirty="0">
                <a:latin typeface="Times New Roman" panose="02020603050405020304" pitchFamily="18" charset="0"/>
                <a:ea typeface="Times New Roman"/>
                <a:cs typeface="Times New Roman" panose="02020603050405020304" pitchFamily="18" charset="0"/>
              </a:rPr>
              <a:t>Вступительная часть</a:t>
            </a:r>
          </a:p>
          <a:p>
            <a:pPr>
              <a:spcAft>
                <a:spcPts val="0"/>
              </a:spcAft>
            </a:pPr>
            <a:r>
              <a:rPr lang="ru-RU" sz="2400" b="1" dirty="0">
                <a:latin typeface="Times New Roman" panose="02020603050405020304" pitchFamily="18" charset="0"/>
                <a:ea typeface="Times New Roman"/>
                <a:cs typeface="Times New Roman" panose="02020603050405020304" pitchFamily="18" charset="0"/>
              </a:rPr>
              <a:t>2</a:t>
            </a:r>
            <a:r>
              <a:rPr lang="ru-RU" sz="2400" dirty="0">
                <a:latin typeface="Times New Roman" panose="02020603050405020304" pitchFamily="18" charset="0"/>
                <a:ea typeface="Times New Roman"/>
                <a:cs typeface="Times New Roman" panose="02020603050405020304" pitchFamily="18" charset="0"/>
              </a:rPr>
              <a:t>.Возрастные и индивидуальные особенности детей 3-4 лет.</a:t>
            </a:r>
          </a:p>
          <a:p>
            <a:pPr>
              <a:spcAft>
                <a:spcPts val="0"/>
              </a:spcAft>
            </a:pPr>
            <a:r>
              <a:rPr lang="ru-RU" sz="2400" b="1" dirty="0">
                <a:latin typeface="Times New Roman" panose="02020603050405020304" pitchFamily="18" charset="0"/>
                <a:ea typeface="Times New Roman"/>
                <a:cs typeface="Times New Roman" panose="02020603050405020304" pitchFamily="18" charset="0"/>
              </a:rPr>
              <a:t>3.</a:t>
            </a:r>
            <a:r>
              <a:rPr lang="ru-RU" sz="2400" dirty="0">
                <a:latin typeface="Times New Roman" panose="02020603050405020304" pitchFamily="18" charset="0"/>
                <a:ea typeface="Times New Roman"/>
                <a:cs typeface="Times New Roman" panose="02020603050405020304" pitchFamily="18" charset="0"/>
              </a:rPr>
              <a:t>Особенности образовательного процесса во второй младшей группе.</a:t>
            </a:r>
          </a:p>
          <a:p>
            <a:pPr>
              <a:spcAft>
                <a:spcPts val="0"/>
              </a:spcAft>
            </a:pPr>
            <a:r>
              <a:rPr lang="ru-RU" sz="2400" b="1" dirty="0">
                <a:latin typeface="Times New Roman" panose="02020603050405020304" pitchFamily="18" charset="0"/>
                <a:ea typeface="Times New Roman"/>
                <a:cs typeface="Times New Roman" panose="02020603050405020304" pitchFamily="18" charset="0"/>
              </a:rPr>
              <a:t>4.</a:t>
            </a:r>
            <a:r>
              <a:rPr lang="ru-RU" sz="2400" dirty="0">
                <a:latin typeface="Times New Roman" panose="02020603050405020304" pitchFamily="18" charset="0"/>
                <a:ea typeface="Times New Roman"/>
                <a:cs typeface="Times New Roman" panose="02020603050405020304" pitchFamily="18" charset="0"/>
              </a:rPr>
              <a:t>Безопасность детей.</a:t>
            </a:r>
          </a:p>
          <a:p>
            <a:pPr>
              <a:spcAft>
                <a:spcPts val="0"/>
              </a:spcAft>
            </a:pPr>
            <a:r>
              <a:rPr lang="ru-RU" sz="2400" b="1" dirty="0">
                <a:latin typeface="Times New Roman" panose="02020603050405020304" pitchFamily="18" charset="0"/>
                <a:ea typeface="Times New Roman"/>
                <a:cs typeface="Times New Roman" panose="02020603050405020304" pitchFamily="18" charset="0"/>
              </a:rPr>
              <a:t>5.</a:t>
            </a:r>
            <a:r>
              <a:rPr lang="ru-RU" sz="2400" dirty="0">
                <a:latin typeface="Times New Roman" panose="02020603050405020304" pitchFamily="18" charset="0"/>
                <a:ea typeface="Times New Roman"/>
                <a:cs typeface="Times New Roman" panose="02020603050405020304" pitchFamily="18" charset="0"/>
              </a:rPr>
              <a:t>Выборы родительского комитета.</a:t>
            </a:r>
          </a:p>
          <a:p>
            <a:r>
              <a:rPr lang="ru-RU" sz="2400" b="1" dirty="0" smtClean="0">
                <a:latin typeface="Times New Roman" panose="02020603050405020304" pitchFamily="18" charset="0"/>
                <a:ea typeface="Calibri"/>
                <a:cs typeface="Times New Roman" panose="02020603050405020304" pitchFamily="18" charset="0"/>
              </a:rPr>
              <a:t>6.</a:t>
            </a:r>
            <a:r>
              <a:rPr lang="ru-RU" sz="2400" dirty="0" smtClean="0">
                <a:latin typeface="Times New Roman" panose="02020603050405020304" pitchFamily="18" charset="0"/>
                <a:ea typeface="Calibri"/>
                <a:cs typeface="Times New Roman" panose="02020603050405020304" pitchFamily="18" charset="0"/>
              </a:rPr>
              <a:t>Разное</a:t>
            </a:r>
          </a:p>
          <a:p>
            <a:endParaRPr lang="ru-RU" dirty="0">
              <a:solidFill>
                <a:srgbClr val="333333"/>
              </a:solidFill>
              <a:latin typeface="Times New Roman" panose="02020603050405020304" pitchFamily="18" charset="0"/>
              <a:cs typeface="Times New Roman" panose="02020603050405020304" pitchFamily="18" charset="0"/>
            </a:endParaRPr>
          </a:p>
          <a:p>
            <a:endParaRPr lang="ru-RU" dirty="0" smtClean="0">
              <a:solidFill>
                <a:srgbClr val="333333"/>
              </a:solidFill>
              <a:latin typeface="Times New Roman" panose="02020603050405020304" pitchFamily="18" charset="0"/>
              <a:cs typeface="Times New Roman" panose="02020603050405020304" pitchFamily="18" charset="0"/>
            </a:endParaRPr>
          </a:p>
          <a:p>
            <a:endParaRPr lang="ru-RU" dirty="0">
              <a:solidFill>
                <a:srgbClr val="333333"/>
              </a:solidFill>
              <a:latin typeface="Times New Roman" panose="02020603050405020304" pitchFamily="18" charset="0"/>
              <a:cs typeface="Times New Roman" panose="02020603050405020304" pitchFamily="18" charset="0"/>
            </a:endParaRPr>
          </a:p>
          <a:p>
            <a:endParaRPr lang="ru-RU" dirty="0" smtClean="0">
              <a:solidFill>
                <a:srgbClr val="333333"/>
              </a:solidFill>
              <a:latin typeface="Times New Roman" panose="02020603050405020304" pitchFamily="18" charset="0"/>
              <a:cs typeface="Times New Roman" panose="02020603050405020304" pitchFamily="18" charset="0"/>
            </a:endParaRPr>
          </a:p>
          <a:p>
            <a:endParaRPr lang="ru-RU" dirty="0">
              <a:solidFill>
                <a:srgbClr val="333333"/>
              </a:solidFill>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461933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611560" y="1028343"/>
            <a:ext cx="8208912" cy="3600986"/>
          </a:xfrm>
          <a:prstGeom prst="rect">
            <a:avLst/>
          </a:prstGeom>
        </p:spPr>
        <p:txBody>
          <a:bodyPr wrap="square">
            <a:spAutoFit/>
          </a:bodyPr>
          <a:lstStyle/>
          <a:p>
            <a:pPr algn="just">
              <a:spcAft>
                <a:spcPts val="0"/>
              </a:spcAft>
            </a:pPr>
            <a:r>
              <a:rPr lang="ru-RU" sz="2800" b="1" dirty="0">
                <a:solidFill>
                  <a:srgbClr val="000000"/>
                </a:solidFill>
                <a:latin typeface="Times New Roman"/>
                <a:ea typeface="Times New Roman"/>
              </a:rPr>
              <a:t>1.Вступительная часть</a:t>
            </a:r>
            <a:endParaRPr lang="ru-RU" sz="2800" dirty="0">
              <a:latin typeface="Times New Roman"/>
              <a:ea typeface="Times New Roman"/>
            </a:endParaRPr>
          </a:p>
          <a:p>
            <a:pPr>
              <a:spcAft>
                <a:spcPts val="0"/>
              </a:spcAft>
            </a:pPr>
            <a:r>
              <a:rPr lang="ru-RU" dirty="0">
                <a:solidFill>
                  <a:srgbClr val="000000"/>
                </a:solidFill>
                <a:latin typeface="Times New Roman"/>
                <a:ea typeface="Times New Roman"/>
              </a:rPr>
              <a:t>- </a:t>
            </a:r>
            <a:r>
              <a:rPr lang="ru-RU" sz="2000" dirty="0">
                <a:solidFill>
                  <a:srgbClr val="000000"/>
                </a:solidFill>
                <a:latin typeface="Times New Roman"/>
                <a:ea typeface="Times New Roman"/>
              </a:rPr>
              <a:t>Добрый вечер, уважаемые родители!  Мы рады видеть Вас на нашем первом родительском собрании. Ваши детки перешли во вторую младшую группу. Стали на год старше, смелее, активнее, умнее, но все еще только впереди. У нас с Вами одна общая цель: сделать их пребывание здесь комфортным, безопасным, интересным, увлекательным, познавательным и т.д.</a:t>
            </a:r>
            <a:endParaRPr lang="ru-RU" sz="2000" dirty="0">
              <a:latin typeface="Times New Roman"/>
              <a:ea typeface="Times New Roman"/>
            </a:endParaRPr>
          </a:p>
          <a:p>
            <a:pPr>
              <a:spcAft>
                <a:spcPts val="0"/>
              </a:spcAft>
            </a:pPr>
            <a:r>
              <a:rPr lang="ru-RU" sz="2000" dirty="0">
                <a:solidFill>
                  <a:srgbClr val="000000"/>
                </a:solidFill>
                <a:latin typeface="Times New Roman"/>
                <a:ea typeface="Times New Roman"/>
              </a:rPr>
              <a:t>Сегодня мы расскажем Вам о возрастных особенностях детей 3-4 лет, </a:t>
            </a:r>
            <a:r>
              <a:rPr lang="ru-RU" sz="2000" dirty="0" smtClean="0">
                <a:solidFill>
                  <a:srgbClr val="000000"/>
                </a:solidFill>
                <a:latin typeface="Times New Roman"/>
                <a:ea typeface="Times New Roman"/>
              </a:rPr>
              <a:t>о программе</a:t>
            </a:r>
            <a:r>
              <a:rPr lang="ru-RU" sz="2000" dirty="0">
                <a:solidFill>
                  <a:srgbClr val="000000"/>
                </a:solidFill>
                <a:latin typeface="Times New Roman"/>
                <a:ea typeface="Times New Roman"/>
              </a:rPr>
              <a:t>, по которой мы работаем, режиме дня, расписании занятий, о наших планах </a:t>
            </a:r>
            <a:r>
              <a:rPr lang="ru-RU" sz="2000" dirty="0" smtClean="0">
                <a:solidFill>
                  <a:srgbClr val="000000"/>
                </a:solidFill>
                <a:latin typeface="Times New Roman"/>
                <a:ea typeface="Times New Roman"/>
              </a:rPr>
              <a:t>и </a:t>
            </a:r>
            <a:r>
              <a:rPr lang="ru-RU" sz="2000" dirty="0">
                <a:solidFill>
                  <a:srgbClr val="000000"/>
                </a:solidFill>
                <a:latin typeface="Times New Roman"/>
                <a:ea typeface="Times New Roman"/>
              </a:rPr>
              <a:t>решим некоторые организационные вопросы.</a:t>
            </a:r>
            <a:endParaRPr lang="ru-RU" sz="2000" dirty="0">
              <a:latin typeface="Times New Roman"/>
              <a:ea typeface="Times New Roman"/>
            </a:endParaRPr>
          </a:p>
          <a:p>
            <a:pPr>
              <a:spcAft>
                <a:spcPts val="0"/>
              </a:spcAft>
            </a:pPr>
            <a:r>
              <a:rPr lang="ru-RU" sz="2000" dirty="0">
                <a:solidFill>
                  <a:srgbClr val="000000"/>
                </a:solidFill>
                <a:latin typeface="Times New Roman"/>
                <a:ea typeface="Times New Roman"/>
              </a:rPr>
              <a:t>Итак, мы начинает!</a:t>
            </a:r>
          </a:p>
        </p:txBody>
      </p:sp>
    </p:spTree>
    <p:extLst>
      <p:ext uri="{BB962C8B-B14F-4D97-AF65-F5344CB8AC3E}">
        <p14:creationId xmlns:p14="http://schemas.microsoft.com/office/powerpoint/2010/main" val="17597235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611560" y="382012"/>
            <a:ext cx="7560840" cy="4739759"/>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2. Возрастные особенности детей</a:t>
            </a:r>
          </a:p>
          <a:p>
            <a:endParaRPr lang="ru-RU" dirty="0"/>
          </a:p>
          <a:p>
            <a:r>
              <a:rPr lang="ru-RU" sz="2000" dirty="0">
                <a:latin typeface="Times New Roman" panose="02020603050405020304" pitchFamily="18" charset="0"/>
                <a:cs typeface="Times New Roman" panose="02020603050405020304" pitchFamily="18" charset="0"/>
              </a:rPr>
              <a:t>Для нормального развития желательно, чтобы</a:t>
            </a:r>
          </a:p>
          <a:p>
            <a:r>
              <a:rPr lang="ru-RU" sz="2000" dirty="0">
                <a:latin typeface="Times New Roman" panose="02020603050405020304" pitchFamily="18" charset="0"/>
                <a:cs typeface="Times New Roman" panose="02020603050405020304" pitchFamily="18" charset="0"/>
              </a:rPr>
              <a:t>ребёнок ощущал, что все взрослые знают, что рядом с ними не малыш, а равный им товарищ и друг.</a:t>
            </a:r>
          </a:p>
          <a:p>
            <a:endParaRPr lang="ru-RU" sz="2000" b="1" dirty="0">
              <a:latin typeface="Times New Roman" panose="02020603050405020304" pitchFamily="18" charset="0"/>
              <a:cs typeface="Times New Roman" panose="02020603050405020304" pitchFamily="18" charset="0"/>
            </a:endParaRPr>
          </a:p>
          <a:p>
            <a:pPr algn="ctr"/>
            <a:r>
              <a:rPr lang="ru-RU" sz="2000" b="1" dirty="0">
                <a:latin typeface="Times New Roman" panose="02020603050405020304" pitchFamily="18" charset="0"/>
                <a:cs typeface="Times New Roman" panose="02020603050405020304" pitchFamily="18" charset="0"/>
              </a:rPr>
              <a:t>Поэтому: как не надо себя вести.</a:t>
            </a:r>
          </a:p>
          <a:p>
            <a:endParaRPr lang="ru-RU" sz="2000" dirty="0">
              <a:latin typeface="Times New Roman" panose="02020603050405020304" pitchFamily="18" charset="0"/>
              <a:cs typeface="Times New Roman" panose="02020603050405020304" pitchFamily="18" charset="0"/>
            </a:endParaRPr>
          </a:p>
          <a:p>
            <a:r>
              <a:rPr lang="ru-RU" sz="2000" dirty="0">
                <a:latin typeface="Times New Roman" panose="02020603050405020304" pitchFamily="18" charset="0"/>
                <a:cs typeface="Times New Roman" panose="02020603050405020304" pitchFamily="18" charset="0"/>
              </a:rPr>
              <a:t>Не надо постоянно ругать и наказывать ребёнка за все неприятные для вас проявления его самостоятельности.</a:t>
            </a:r>
          </a:p>
          <a:p>
            <a:endParaRPr lang="ru-RU" sz="2000" dirty="0">
              <a:latin typeface="Times New Roman" panose="02020603050405020304" pitchFamily="18" charset="0"/>
              <a:cs typeface="Times New Roman" panose="02020603050405020304" pitchFamily="18" charset="0"/>
            </a:endParaRPr>
          </a:p>
          <a:p>
            <a:r>
              <a:rPr lang="ru-RU" sz="2000" dirty="0">
                <a:latin typeface="Times New Roman" panose="02020603050405020304" pitchFamily="18" charset="0"/>
                <a:cs typeface="Times New Roman" panose="02020603050405020304" pitchFamily="18" charset="0"/>
              </a:rPr>
              <a:t>Не надо говорить «да» когда необходимо твёрдое «нет».</a:t>
            </a:r>
          </a:p>
          <a:p>
            <a:endParaRPr lang="ru-RU" sz="2000" dirty="0">
              <a:latin typeface="Times New Roman" panose="02020603050405020304" pitchFamily="18" charset="0"/>
              <a:cs typeface="Times New Roman" panose="02020603050405020304" pitchFamily="18" charset="0"/>
            </a:endParaRPr>
          </a:p>
          <a:p>
            <a:r>
              <a:rPr lang="ru-RU" sz="2000" dirty="0">
                <a:latin typeface="Times New Roman" panose="02020603050405020304" pitchFamily="18" charset="0"/>
                <a:cs typeface="Times New Roman" panose="02020603050405020304" pitchFamily="18" charset="0"/>
              </a:rPr>
              <a:t>Не подчёркивать свою силу и превосходство над ним.</a:t>
            </a:r>
          </a:p>
          <a:p>
            <a:endParaRPr lang="ru-RU" sz="2000" dirty="0"/>
          </a:p>
        </p:txBody>
      </p:sp>
    </p:spTree>
    <p:extLst>
      <p:ext uri="{BB962C8B-B14F-4D97-AF65-F5344CB8AC3E}">
        <p14:creationId xmlns:p14="http://schemas.microsoft.com/office/powerpoint/2010/main" val="38450719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1"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51520" y="620688"/>
            <a:ext cx="8640960" cy="4462760"/>
          </a:xfrm>
          <a:prstGeom prst="rect">
            <a:avLst/>
          </a:prstGeom>
        </p:spPr>
        <p:txBody>
          <a:bodyPr wrap="square">
            <a:spAutoFit/>
          </a:bodyPr>
          <a:lstStyle/>
          <a:p>
            <a:r>
              <a:rPr lang="ru-RU" sz="2400" b="1" dirty="0">
                <a:latin typeface="Times New Roman" panose="02020603050405020304" pitchFamily="18" charset="0"/>
                <a:cs typeface="Times New Roman" panose="02020603050405020304" pitchFamily="18" charset="0"/>
              </a:rPr>
              <a:t>В этом возрасте </a:t>
            </a:r>
            <a:r>
              <a:rPr lang="ru-RU" sz="2400" b="1" dirty="0" smtClean="0">
                <a:latin typeface="Times New Roman" panose="02020603050405020304" pitchFamily="18" charset="0"/>
                <a:cs typeface="Times New Roman" panose="02020603050405020304" pitchFamily="18" charset="0"/>
              </a:rPr>
              <a:t>ребёнок может  выполнять самостоятельно:</a:t>
            </a:r>
          </a:p>
          <a:p>
            <a:endParaRPr lang="ru-RU" sz="2000" dirty="0" smtClean="0">
              <a:latin typeface="Times New Roman" panose="02020603050405020304" pitchFamily="18" charset="0"/>
              <a:cs typeface="Times New Roman" panose="02020603050405020304" pitchFamily="18" charset="0"/>
            </a:endParaRPr>
          </a:p>
          <a:p>
            <a:r>
              <a:rPr lang="ru-RU" sz="2000" dirty="0" smtClean="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Мыть руки, засучивая рукава; мыть лицо, не разбрызгивая </a:t>
            </a:r>
            <a:r>
              <a:rPr lang="ru-RU" sz="2000" dirty="0" smtClean="0">
                <a:latin typeface="Times New Roman" panose="02020603050405020304" pitchFamily="18" charset="0"/>
                <a:cs typeface="Times New Roman" panose="02020603050405020304" pitchFamily="18" charset="0"/>
              </a:rPr>
              <a:t>воду; правильно </a:t>
            </a:r>
            <a:r>
              <a:rPr lang="ru-RU" sz="2000" dirty="0">
                <a:latin typeface="Times New Roman" panose="02020603050405020304" pitchFamily="18" charset="0"/>
                <a:cs typeface="Times New Roman" panose="02020603050405020304" pitchFamily="18" charset="0"/>
              </a:rPr>
              <a:t>пользоваться мылом; не мочить одежду; сухо вытираться полотенцем, без напоминания вешать его на отведённое место.</a:t>
            </a:r>
          </a:p>
          <a:p>
            <a:r>
              <a:rPr lang="ru-RU" sz="2000" dirty="0" smtClean="0">
                <a:latin typeface="Times New Roman" panose="02020603050405020304" pitchFamily="18" charset="0"/>
                <a:cs typeface="Times New Roman" panose="02020603050405020304" pitchFamily="18" charset="0"/>
              </a:rPr>
              <a:t>Одеваться </a:t>
            </a:r>
            <a:r>
              <a:rPr lang="ru-RU" sz="2000" dirty="0">
                <a:latin typeface="Times New Roman" panose="02020603050405020304" pitchFamily="18" charset="0"/>
                <a:cs typeface="Times New Roman" panose="02020603050405020304" pitchFamily="18" charset="0"/>
              </a:rPr>
              <a:t>и раздеваться в определённой последовательности: одежду снимать, складывать, вешать, выворачивать на лицевую сторону; надевать одежду, пуговицы расстегивать, застёгивать, завязывать шнурки ботинок.</a:t>
            </a:r>
          </a:p>
          <a:p>
            <a:r>
              <a:rPr lang="ru-RU" sz="2000" dirty="0">
                <a:latin typeface="Times New Roman" panose="02020603050405020304" pitchFamily="18" charset="0"/>
                <a:cs typeface="Times New Roman" panose="02020603050405020304" pitchFamily="18" charset="0"/>
              </a:rPr>
              <a:t>• Замечать непорядок в одежде и самостоятельно устранять его или обращаться за помощью к взрослому.</a:t>
            </a:r>
          </a:p>
          <a:p>
            <a:r>
              <a:rPr lang="ru-RU" sz="2000" dirty="0">
                <a:latin typeface="Times New Roman" panose="02020603050405020304" pitchFamily="18" charset="0"/>
                <a:cs typeface="Times New Roman" panose="02020603050405020304" pitchFamily="18" charset="0"/>
              </a:rPr>
              <a:t>• Своевременно пользоваться носовым платком, туалетом.</a:t>
            </a:r>
          </a:p>
          <a:p>
            <a:r>
              <a:rPr lang="ru-RU" sz="2000" dirty="0">
                <a:latin typeface="Times New Roman" panose="02020603050405020304" pitchFamily="18" charset="0"/>
                <a:cs typeface="Times New Roman" panose="02020603050405020304" pitchFamily="18" charset="0"/>
              </a:rPr>
              <a:t>• Пить из чашки; есть, хорошо пережёвывая пищу, с закрытым ртом.</a:t>
            </a:r>
          </a:p>
          <a:p>
            <a:r>
              <a:rPr lang="ru-RU" sz="2000" dirty="0">
                <a:latin typeface="Times New Roman" panose="02020603050405020304" pitchFamily="18" charset="0"/>
                <a:cs typeface="Times New Roman" panose="02020603050405020304" pitchFamily="18" charset="0"/>
              </a:rPr>
              <a:t>• Правильно пользоваться ложкой, вилкой, салфеткой.</a:t>
            </a:r>
          </a:p>
          <a:p>
            <a:r>
              <a:rPr lang="ru-RU" sz="2000" dirty="0">
                <a:latin typeface="Times New Roman" panose="02020603050405020304" pitchFamily="18" charset="0"/>
                <a:cs typeface="Times New Roman" panose="02020603050405020304" pitchFamily="18" charset="0"/>
              </a:rPr>
              <a:t>• Убирать игрушки, книжки, строительный материал в определённое место.	</a:t>
            </a:r>
          </a:p>
        </p:txBody>
      </p:sp>
    </p:spTree>
    <p:extLst>
      <p:ext uri="{BB962C8B-B14F-4D97-AF65-F5344CB8AC3E}">
        <p14:creationId xmlns:p14="http://schemas.microsoft.com/office/powerpoint/2010/main" val="23156119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539552" y="548680"/>
            <a:ext cx="8280920" cy="5601533"/>
          </a:xfrm>
          <a:prstGeom prst="rect">
            <a:avLst/>
          </a:prstGeom>
        </p:spPr>
        <p:txBody>
          <a:bodyPr wrap="square">
            <a:spAutoFit/>
          </a:bodyPr>
          <a:lstStyle/>
          <a:p>
            <a:pPr algn="ctr"/>
            <a:r>
              <a:rPr lang="ru-RU" sz="2400" b="1" dirty="0" smtClean="0">
                <a:latin typeface="Times New Roman" panose="02020603050405020304" pitchFamily="18" charset="0"/>
                <a:cs typeface="Times New Roman" panose="02020603050405020304" pitchFamily="18" charset="0"/>
              </a:rPr>
              <a:t>Что </a:t>
            </a:r>
            <a:r>
              <a:rPr lang="ru-RU" sz="2400" b="1" dirty="0">
                <a:latin typeface="Times New Roman" panose="02020603050405020304" pitchFamily="18" charset="0"/>
                <a:cs typeface="Times New Roman" panose="02020603050405020304" pitchFamily="18" charset="0"/>
              </a:rPr>
              <a:t>должен знать и уметь ребёнок младшей группы к концу учебного года по образовательной деятельности.</a:t>
            </a:r>
          </a:p>
          <a:p>
            <a:pPr algn="ctr"/>
            <a:r>
              <a:rPr lang="ru-RU" sz="2400" b="1" dirty="0">
                <a:solidFill>
                  <a:srgbClr val="C00000"/>
                </a:solidFill>
                <a:latin typeface="Times New Roman" panose="02020603050405020304" pitchFamily="18" charset="0"/>
                <a:cs typeface="Times New Roman" panose="02020603050405020304" pitchFamily="18" charset="0"/>
              </a:rPr>
              <a:t>Речевое развитие:</a:t>
            </a:r>
          </a:p>
          <a:p>
            <a:pPr marL="342900" indent="-342900">
              <a:spcAft>
                <a:spcPts val="0"/>
              </a:spcAft>
              <a:buFont typeface="Arial" panose="020B0604020202020204" pitchFamily="34" charset="0"/>
              <a:buChar char="•"/>
            </a:pPr>
            <a:r>
              <a:rPr lang="ru-RU" sz="1900" dirty="0" smtClean="0">
                <a:solidFill>
                  <a:srgbClr val="000000"/>
                </a:solidFill>
                <a:latin typeface="Times New Roman"/>
                <a:ea typeface="Times New Roman"/>
              </a:rPr>
              <a:t>Повторять</a:t>
            </a:r>
            <a:r>
              <a:rPr lang="ru-RU" sz="1900" dirty="0">
                <a:solidFill>
                  <a:srgbClr val="000000"/>
                </a:solidFill>
                <a:latin typeface="Times New Roman"/>
                <a:ea typeface="Times New Roman"/>
              </a:rPr>
              <a:t> за взрослым слова и строки знакомых стихов.</a:t>
            </a:r>
            <a:endParaRPr lang="ru-RU" sz="1900" dirty="0">
              <a:latin typeface="Times New Roman"/>
              <a:ea typeface="Times New Roman"/>
            </a:endParaRPr>
          </a:p>
          <a:p>
            <a:pPr marL="342900" indent="-342900">
              <a:spcAft>
                <a:spcPts val="0"/>
              </a:spcAft>
              <a:buFont typeface="Arial" panose="020B0604020202020204" pitchFamily="34" charset="0"/>
              <a:buChar char="•"/>
            </a:pPr>
            <a:r>
              <a:rPr lang="ru-RU" sz="1900" dirty="0" smtClean="0">
                <a:solidFill>
                  <a:srgbClr val="000000"/>
                </a:solidFill>
                <a:latin typeface="Times New Roman"/>
                <a:ea typeface="Times New Roman"/>
              </a:rPr>
              <a:t> </a:t>
            </a:r>
            <a:r>
              <a:rPr lang="ru-RU" sz="1900" dirty="0">
                <a:solidFill>
                  <a:srgbClr val="000000"/>
                </a:solidFill>
                <a:latin typeface="Times New Roman"/>
                <a:ea typeface="Times New Roman"/>
              </a:rPr>
              <a:t>Способен отвечать на элементарные вопросы по содержанию иллюстраций.</a:t>
            </a:r>
            <a:endParaRPr lang="ru-RU" sz="1900" dirty="0">
              <a:latin typeface="Times New Roman"/>
              <a:ea typeface="Times New Roman"/>
            </a:endParaRPr>
          </a:p>
          <a:p>
            <a:pPr marL="342900" indent="-342900">
              <a:spcAft>
                <a:spcPts val="0"/>
              </a:spcAft>
              <a:buFont typeface="Arial" panose="020B0604020202020204" pitchFamily="34" charset="0"/>
              <a:buChar char="•"/>
            </a:pPr>
            <a:r>
              <a:rPr lang="ru-RU" sz="1900" dirty="0" smtClean="0">
                <a:solidFill>
                  <a:srgbClr val="000000"/>
                </a:solidFill>
                <a:latin typeface="Times New Roman"/>
                <a:ea typeface="Times New Roman"/>
              </a:rPr>
              <a:t>Способен</a:t>
            </a:r>
            <a:r>
              <a:rPr lang="ru-RU" sz="1900" dirty="0">
                <a:solidFill>
                  <a:srgbClr val="000000"/>
                </a:solidFill>
                <a:latin typeface="Times New Roman"/>
                <a:ea typeface="Times New Roman"/>
              </a:rPr>
              <a:t> выражать свои ощущения в словесной </a:t>
            </a:r>
            <a:r>
              <a:rPr lang="ru-RU" sz="1900" dirty="0" smtClean="0">
                <a:solidFill>
                  <a:srgbClr val="000000"/>
                </a:solidFill>
                <a:latin typeface="Times New Roman"/>
                <a:ea typeface="Times New Roman"/>
              </a:rPr>
              <a:t>форме.</a:t>
            </a:r>
            <a:endParaRPr lang="ru-RU" sz="1900" dirty="0">
              <a:latin typeface="Times New Roman"/>
              <a:ea typeface="Times New Roman"/>
            </a:endParaRPr>
          </a:p>
          <a:p>
            <a:pPr marL="342900" indent="-342900">
              <a:spcAft>
                <a:spcPts val="0"/>
              </a:spcAft>
              <a:buFont typeface="Arial" panose="020B0604020202020204" pitchFamily="34" charset="0"/>
              <a:buChar char="•"/>
            </a:pPr>
            <a:r>
              <a:rPr lang="ru-RU" sz="1900" dirty="0" smtClean="0">
                <a:solidFill>
                  <a:srgbClr val="000000"/>
                </a:solidFill>
                <a:latin typeface="Times New Roman"/>
                <a:ea typeface="Times New Roman"/>
              </a:rPr>
              <a:t>Понимать </a:t>
            </a:r>
            <a:r>
              <a:rPr lang="ru-RU" sz="1900" dirty="0">
                <a:solidFill>
                  <a:srgbClr val="000000"/>
                </a:solidFill>
                <a:latin typeface="Times New Roman"/>
                <a:ea typeface="Times New Roman"/>
              </a:rPr>
              <a:t>и правильно использовать в речи слова, обозначающие предметы, их свойства, действия.</a:t>
            </a:r>
            <a:endParaRPr lang="ru-RU" sz="1900" dirty="0">
              <a:latin typeface="Times New Roman"/>
              <a:ea typeface="Times New Roman"/>
            </a:endParaRPr>
          </a:p>
          <a:p>
            <a:pPr marL="342900" indent="-342900">
              <a:spcAft>
                <a:spcPts val="0"/>
              </a:spcAft>
              <a:buFont typeface="Arial" panose="020B0604020202020204" pitchFamily="34" charset="0"/>
              <a:buChar char="•"/>
            </a:pPr>
            <a:r>
              <a:rPr lang="ru-RU" sz="1900" dirty="0" smtClean="0">
                <a:solidFill>
                  <a:srgbClr val="000000"/>
                </a:solidFill>
                <a:latin typeface="Times New Roman"/>
                <a:ea typeface="Times New Roman"/>
              </a:rPr>
              <a:t> </a:t>
            </a:r>
            <a:r>
              <a:rPr lang="ru-RU" sz="1900" dirty="0">
                <a:solidFill>
                  <a:srgbClr val="000000"/>
                </a:solidFill>
                <a:latin typeface="Times New Roman"/>
                <a:ea typeface="Times New Roman"/>
              </a:rPr>
              <a:t>Способен согласовывать существительные с местоимениями и глаголами, строить простые предложения из 2-4 слов.</a:t>
            </a:r>
            <a:endParaRPr lang="ru-RU" sz="1900" dirty="0">
              <a:latin typeface="Times New Roman"/>
              <a:ea typeface="Times New Roman"/>
            </a:endParaRPr>
          </a:p>
          <a:p>
            <a:pPr marL="342900" indent="-342900">
              <a:spcAft>
                <a:spcPts val="0"/>
              </a:spcAft>
              <a:buFont typeface="Arial" panose="020B0604020202020204" pitchFamily="34" charset="0"/>
              <a:buChar char="•"/>
            </a:pPr>
            <a:r>
              <a:rPr lang="ru-RU" sz="1900" dirty="0" smtClean="0">
                <a:solidFill>
                  <a:srgbClr val="000000"/>
                </a:solidFill>
                <a:latin typeface="Times New Roman"/>
                <a:ea typeface="Times New Roman"/>
              </a:rPr>
              <a:t>Владеть </a:t>
            </a:r>
            <a:r>
              <a:rPr lang="ru-RU" sz="1900" dirty="0">
                <a:solidFill>
                  <a:srgbClr val="000000"/>
                </a:solidFill>
                <a:latin typeface="Times New Roman"/>
                <a:ea typeface="Times New Roman"/>
              </a:rPr>
              <a:t>отчетливым произношением изолированных гласных и большинства согласных </a:t>
            </a:r>
            <a:r>
              <a:rPr lang="ru-RU" sz="1900" i="1" dirty="0">
                <a:solidFill>
                  <a:srgbClr val="000000"/>
                </a:solidFill>
                <a:latin typeface="Times New Roman"/>
                <a:ea typeface="Times New Roman"/>
              </a:rPr>
              <a:t>(кроме свистящих, шипящих и сонорных)</a:t>
            </a:r>
            <a:r>
              <a:rPr lang="ru-RU" sz="1900" dirty="0">
                <a:solidFill>
                  <a:srgbClr val="000000"/>
                </a:solidFill>
                <a:latin typeface="Times New Roman"/>
                <a:ea typeface="Times New Roman"/>
              </a:rPr>
              <a:t> звуков.</a:t>
            </a:r>
            <a:endParaRPr lang="ru-RU" sz="1900" dirty="0">
              <a:latin typeface="Times New Roman"/>
              <a:ea typeface="Times New Roman"/>
            </a:endParaRPr>
          </a:p>
          <a:p>
            <a:pPr marL="342900" indent="-342900">
              <a:spcAft>
                <a:spcPts val="0"/>
              </a:spcAft>
              <a:buFont typeface="Arial" panose="020B0604020202020204" pitchFamily="34" charset="0"/>
              <a:buChar char="•"/>
            </a:pPr>
            <a:r>
              <a:rPr lang="ru-RU" sz="1900" dirty="0" smtClean="0">
                <a:solidFill>
                  <a:srgbClr val="000000"/>
                </a:solidFill>
                <a:latin typeface="Times New Roman"/>
                <a:ea typeface="Times New Roman"/>
              </a:rPr>
              <a:t>Способен</a:t>
            </a:r>
            <a:r>
              <a:rPr lang="ru-RU" sz="1900" dirty="0">
                <a:solidFill>
                  <a:srgbClr val="000000"/>
                </a:solidFill>
                <a:latin typeface="Times New Roman"/>
                <a:ea typeface="Times New Roman"/>
              </a:rPr>
              <a:t> понимать небольшие рассказы без наглядного сопровождения, с помощью взрослого рассказать об игрушке </a:t>
            </a:r>
            <a:r>
              <a:rPr lang="ru-RU" sz="1900" i="1" dirty="0">
                <a:solidFill>
                  <a:srgbClr val="000000"/>
                </a:solidFill>
                <a:latin typeface="Times New Roman"/>
                <a:ea typeface="Times New Roman"/>
              </a:rPr>
              <a:t>(картинке).</a:t>
            </a:r>
            <a:endParaRPr lang="ru-RU" sz="1900" dirty="0">
              <a:latin typeface="Times New Roman"/>
              <a:ea typeface="Times New Roman"/>
            </a:endParaRPr>
          </a:p>
          <a:p>
            <a:pPr marL="342900" indent="-342900">
              <a:spcAft>
                <a:spcPts val="0"/>
              </a:spcAft>
              <a:buFont typeface="Arial" panose="020B0604020202020204" pitchFamily="34" charset="0"/>
              <a:buChar char="•"/>
            </a:pPr>
            <a:r>
              <a:rPr lang="ru-RU" sz="1900" dirty="0" smtClean="0">
                <a:solidFill>
                  <a:srgbClr val="000000"/>
                </a:solidFill>
                <a:latin typeface="Times New Roman"/>
                <a:ea typeface="Times New Roman"/>
              </a:rPr>
              <a:t> </a:t>
            </a:r>
            <a:r>
              <a:rPr lang="ru-RU" sz="1900" dirty="0">
                <a:solidFill>
                  <a:srgbClr val="000000"/>
                </a:solidFill>
                <a:latin typeface="Times New Roman"/>
                <a:ea typeface="Times New Roman"/>
              </a:rPr>
              <a:t>Сопровождать речью игровые и бытовые действия.</a:t>
            </a:r>
            <a:endParaRPr lang="ru-RU" sz="1900" dirty="0">
              <a:latin typeface="Times New Roman"/>
              <a:ea typeface="Times New Roman"/>
            </a:endParaRPr>
          </a:p>
          <a:p>
            <a:pPr marL="342900" indent="-342900">
              <a:spcAft>
                <a:spcPts val="0"/>
              </a:spcAft>
              <a:buFont typeface="Arial" panose="020B0604020202020204" pitchFamily="34" charset="0"/>
              <a:buChar char="•"/>
            </a:pPr>
            <a:r>
              <a:rPr lang="ru-RU" sz="1900" dirty="0" smtClean="0">
                <a:solidFill>
                  <a:srgbClr val="000000"/>
                </a:solidFill>
                <a:latin typeface="Times New Roman"/>
                <a:ea typeface="Times New Roman"/>
              </a:rPr>
              <a:t>Способен</a:t>
            </a:r>
            <a:r>
              <a:rPr lang="ru-RU" sz="1900" dirty="0">
                <a:solidFill>
                  <a:srgbClr val="000000"/>
                </a:solidFill>
                <a:latin typeface="Times New Roman"/>
                <a:ea typeface="Times New Roman"/>
              </a:rPr>
              <a:t> участвовать в драматизации отрывков знакомых сказок.</a:t>
            </a:r>
            <a:endParaRPr lang="ru-RU" sz="1900" dirty="0">
              <a:latin typeface="Times New Roman"/>
              <a:ea typeface="Times New Roman"/>
            </a:endParaRPr>
          </a:p>
          <a:p>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291414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67544" y="476672"/>
            <a:ext cx="8568952" cy="5109091"/>
          </a:xfrm>
          <a:prstGeom prst="rect">
            <a:avLst/>
          </a:prstGeom>
        </p:spPr>
        <p:txBody>
          <a:bodyPr wrap="square">
            <a:spAutoFit/>
          </a:bodyPr>
          <a:lstStyle/>
          <a:p>
            <a:pPr algn="ctr">
              <a:spcAft>
                <a:spcPts val="0"/>
              </a:spcAft>
            </a:pPr>
            <a:r>
              <a:rPr lang="ru-RU" sz="2000" b="1" dirty="0" smtClean="0">
                <a:solidFill>
                  <a:srgbClr val="C00000"/>
                </a:solidFill>
                <a:latin typeface="Times New Roman"/>
                <a:ea typeface="Times New Roman"/>
              </a:rPr>
              <a:t>Познавательное</a:t>
            </a:r>
            <a:r>
              <a:rPr lang="ru-RU" sz="2000" b="1" dirty="0">
                <a:solidFill>
                  <a:srgbClr val="C00000"/>
                </a:solidFill>
                <a:latin typeface="Times New Roman"/>
                <a:ea typeface="Times New Roman"/>
              </a:rPr>
              <a:t> развитие</a:t>
            </a:r>
            <a:r>
              <a:rPr lang="ru-RU" sz="2000" b="1" dirty="0" smtClean="0">
                <a:solidFill>
                  <a:srgbClr val="C00000"/>
                </a:solidFill>
                <a:latin typeface="Times New Roman"/>
                <a:ea typeface="Times New Roman"/>
              </a:rPr>
              <a:t>:</a:t>
            </a:r>
            <a:endParaRPr lang="ru-RU" sz="2000" dirty="0">
              <a:latin typeface="Times New Roman"/>
              <a:ea typeface="Times New Roman"/>
            </a:endParaRPr>
          </a:p>
          <a:p>
            <a:pPr marL="285750" indent="-285750">
              <a:spcAft>
                <a:spcPts val="0"/>
              </a:spcAft>
              <a:buFont typeface="Arial" panose="020B0604020202020204" pitchFamily="34" charset="0"/>
              <a:buChar char="•"/>
            </a:pPr>
            <a:r>
              <a:rPr lang="ru-RU" dirty="0" smtClean="0">
                <a:solidFill>
                  <a:srgbClr val="000000"/>
                </a:solidFill>
                <a:latin typeface="Times New Roman"/>
                <a:ea typeface="Times New Roman"/>
              </a:rPr>
              <a:t> </a:t>
            </a:r>
            <a:r>
              <a:rPr lang="ru-RU" dirty="0">
                <a:solidFill>
                  <a:srgbClr val="000000"/>
                </a:solidFill>
                <a:latin typeface="Times New Roman"/>
                <a:ea typeface="Times New Roman"/>
              </a:rPr>
              <a:t>Свободно ориентироваться в цвете предметов. Называть некоторые цвета </a:t>
            </a:r>
            <a:r>
              <a:rPr lang="ru-RU" i="1" dirty="0">
                <a:solidFill>
                  <a:srgbClr val="000000"/>
                </a:solidFill>
                <a:latin typeface="Times New Roman"/>
                <a:ea typeface="Times New Roman"/>
              </a:rPr>
              <a:t>(может ошибаться в названии).</a:t>
            </a:r>
            <a:endParaRPr lang="ru-RU" dirty="0">
              <a:latin typeface="Times New Roman"/>
              <a:ea typeface="Times New Roman"/>
            </a:endParaRPr>
          </a:p>
          <a:p>
            <a:pPr marL="285750" indent="-285750">
              <a:spcAft>
                <a:spcPts val="0"/>
              </a:spcAft>
              <a:buFont typeface="Arial" panose="020B0604020202020204" pitchFamily="34" charset="0"/>
              <a:buChar char="•"/>
            </a:pPr>
            <a:r>
              <a:rPr lang="ru-RU" dirty="0" smtClean="0">
                <a:solidFill>
                  <a:srgbClr val="000000"/>
                </a:solidFill>
                <a:latin typeface="Times New Roman"/>
                <a:ea typeface="Times New Roman"/>
              </a:rPr>
              <a:t> </a:t>
            </a:r>
            <a:r>
              <a:rPr lang="ru-RU" dirty="0">
                <a:solidFill>
                  <a:srgbClr val="000000"/>
                </a:solidFill>
                <a:latin typeface="Times New Roman"/>
                <a:ea typeface="Times New Roman"/>
              </a:rPr>
              <a:t>Уметь образовывать группу из однородных предметов, различать понятия один и много, много и мало предметов.</a:t>
            </a:r>
            <a:endParaRPr lang="ru-RU" dirty="0">
              <a:latin typeface="Times New Roman"/>
              <a:ea typeface="Times New Roman"/>
            </a:endParaRPr>
          </a:p>
          <a:p>
            <a:pPr marL="285750" indent="-285750">
              <a:spcAft>
                <a:spcPts val="0"/>
              </a:spcAft>
              <a:buFont typeface="Arial" panose="020B0604020202020204" pitchFamily="34" charset="0"/>
              <a:buChar char="•"/>
            </a:pPr>
            <a:r>
              <a:rPr lang="ru-RU" dirty="0" smtClean="0">
                <a:solidFill>
                  <a:srgbClr val="000000"/>
                </a:solidFill>
                <a:latin typeface="Times New Roman"/>
                <a:ea typeface="Times New Roman"/>
              </a:rPr>
              <a:t> </a:t>
            </a:r>
            <a:r>
              <a:rPr lang="ru-RU" dirty="0">
                <a:solidFill>
                  <a:srgbClr val="000000"/>
                </a:solidFill>
                <a:latin typeface="Times New Roman"/>
                <a:ea typeface="Times New Roman"/>
              </a:rPr>
              <a:t>Различать предметы контрастных размеров (большие и маленькие предметы, называть их размер.</a:t>
            </a:r>
            <a:endParaRPr lang="ru-RU" dirty="0">
              <a:latin typeface="Times New Roman"/>
              <a:ea typeface="Times New Roman"/>
            </a:endParaRPr>
          </a:p>
          <a:p>
            <a:pPr marL="285750" indent="-285750">
              <a:spcAft>
                <a:spcPts val="0"/>
              </a:spcAft>
              <a:buFont typeface="Arial" panose="020B0604020202020204" pitchFamily="34" charset="0"/>
              <a:buChar char="•"/>
            </a:pPr>
            <a:r>
              <a:rPr lang="ru-RU" dirty="0" smtClean="0">
                <a:solidFill>
                  <a:srgbClr val="000000"/>
                </a:solidFill>
                <a:latin typeface="Times New Roman"/>
                <a:ea typeface="Times New Roman"/>
              </a:rPr>
              <a:t>Ориентироваться </a:t>
            </a:r>
            <a:r>
              <a:rPr lang="ru-RU" dirty="0">
                <a:solidFill>
                  <a:srgbClr val="000000"/>
                </a:solidFill>
                <a:latin typeface="Times New Roman"/>
                <a:ea typeface="Times New Roman"/>
              </a:rPr>
              <a:t>в предметах разной формы, узнавать шар и куб.</a:t>
            </a:r>
            <a:endParaRPr lang="ru-RU" dirty="0">
              <a:latin typeface="Times New Roman"/>
              <a:ea typeface="Times New Roman"/>
            </a:endParaRPr>
          </a:p>
          <a:p>
            <a:pPr marL="285750" indent="-285750">
              <a:spcAft>
                <a:spcPts val="0"/>
              </a:spcAft>
              <a:buFont typeface="Arial" panose="020B0604020202020204" pitchFamily="34" charset="0"/>
              <a:buChar char="•"/>
            </a:pPr>
            <a:r>
              <a:rPr lang="ru-RU" dirty="0" smtClean="0">
                <a:solidFill>
                  <a:srgbClr val="000000"/>
                </a:solidFill>
                <a:latin typeface="Times New Roman"/>
                <a:ea typeface="Times New Roman"/>
              </a:rPr>
              <a:t> </a:t>
            </a:r>
            <a:r>
              <a:rPr lang="ru-RU" dirty="0">
                <a:solidFill>
                  <a:srgbClr val="000000"/>
                </a:solidFill>
                <a:latin typeface="Times New Roman"/>
                <a:ea typeface="Times New Roman"/>
              </a:rPr>
              <a:t>Ориентироваться в окружающем пространстве группы, участка детского сада, в частях собственного тела.</a:t>
            </a:r>
            <a:endParaRPr lang="ru-RU" dirty="0">
              <a:latin typeface="Times New Roman"/>
              <a:ea typeface="Times New Roman"/>
            </a:endParaRPr>
          </a:p>
          <a:p>
            <a:pPr marL="285750" indent="-285750">
              <a:spcAft>
                <a:spcPts val="0"/>
              </a:spcAft>
              <a:buFont typeface="Arial" panose="020B0604020202020204" pitchFamily="34" charset="0"/>
              <a:buChar char="•"/>
            </a:pPr>
            <a:r>
              <a:rPr lang="ru-RU" dirty="0" smtClean="0">
                <a:solidFill>
                  <a:srgbClr val="000000"/>
                </a:solidFill>
                <a:latin typeface="Times New Roman"/>
                <a:ea typeface="Times New Roman"/>
              </a:rPr>
              <a:t>Иметь </a:t>
            </a:r>
            <a:r>
              <a:rPr lang="ru-RU" dirty="0">
                <a:solidFill>
                  <a:srgbClr val="000000"/>
                </a:solidFill>
                <a:latin typeface="Times New Roman"/>
                <a:ea typeface="Times New Roman"/>
              </a:rPr>
              <a:t>представления о человеке и о себе — внешних физических особенностях; эмоциональных состояниях; деятельности близких ребенку людей.</a:t>
            </a:r>
            <a:endParaRPr lang="ru-RU" dirty="0">
              <a:latin typeface="Times New Roman"/>
              <a:ea typeface="Times New Roman"/>
            </a:endParaRPr>
          </a:p>
          <a:p>
            <a:pPr marL="285750" indent="-285750">
              <a:spcAft>
                <a:spcPts val="0"/>
              </a:spcAft>
              <a:buFont typeface="Arial" panose="020B0604020202020204" pitchFamily="34" charset="0"/>
              <a:buChar char="•"/>
            </a:pPr>
            <a:r>
              <a:rPr lang="ru-RU" dirty="0" smtClean="0">
                <a:solidFill>
                  <a:srgbClr val="000000"/>
                </a:solidFill>
                <a:latin typeface="Times New Roman"/>
                <a:ea typeface="Times New Roman"/>
              </a:rPr>
              <a:t>Иметь </a:t>
            </a:r>
            <a:r>
              <a:rPr lang="ru-RU" dirty="0">
                <a:solidFill>
                  <a:srgbClr val="000000"/>
                </a:solidFill>
                <a:latin typeface="Times New Roman"/>
                <a:ea typeface="Times New Roman"/>
              </a:rPr>
              <a:t>представления о предметах, действиях с ними, их назначении: предметы домашнего обихода, игрушки, орудия труда</a:t>
            </a:r>
            <a:endParaRPr lang="ru-RU" dirty="0">
              <a:latin typeface="Times New Roman"/>
              <a:ea typeface="Times New Roman"/>
            </a:endParaRPr>
          </a:p>
          <a:p>
            <a:pPr marL="285750" indent="-285750">
              <a:spcAft>
                <a:spcPts val="0"/>
              </a:spcAft>
              <a:buFont typeface="Arial" panose="020B0604020202020204" pitchFamily="34" charset="0"/>
              <a:buChar char="•"/>
            </a:pPr>
            <a:r>
              <a:rPr lang="ru-RU" dirty="0" smtClean="0">
                <a:solidFill>
                  <a:srgbClr val="000000"/>
                </a:solidFill>
                <a:latin typeface="Times New Roman"/>
                <a:ea typeface="Times New Roman"/>
              </a:rPr>
              <a:t> </a:t>
            </a:r>
            <a:r>
              <a:rPr lang="ru-RU" dirty="0">
                <a:solidFill>
                  <a:srgbClr val="000000"/>
                </a:solidFill>
                <a:latin typeface="Times New Roman"/>
                <a:ea typeface="Times New Roman"/>
              </a:rPr>
              <a:t>Иметь представления о живой природе: растительный мир, животный мир: домашние животные и их детеныши, животные — обитатели леса, птицы</a:t>
            </a:r>
            <a:endParaRPr lang="ru-RU" dirty="0">
              <a:latin typeface="Times New Roman"/>
              <a:ea typeface="Times New Roman"/>
            </a:endParaRPr>
          </a:p>
          <a:p>
            <a:pPr marL="285750" indent="-285750">
              <a:spcAft>
                <a:spcPts val="0"/>
              </a:spcAft>
              <a:buFont typeface="Arial" panose="020B0604020202020204" pitchFamily="34" charset="0"/>
              <a:buChar char="•"/>
            </a:pPr>
            <a:r>
              <a:rPr lang="ru-RU" dirty="0" smtClean="0">
                <a:solidFill>
                  <a:srgbClr val="000000"/>
                </a:solidFill>
                <a:latin typeface="Times New Roman"/>
                <a:ea typeface="Times New Roman"/>
              </a:rPr>
              <a:t> </a:t>
            </a:r>
            <a:r>
              <a:rPr lang="ru-RU" dirty="0">
                <a:solidFill>
                  <a:srgbClr val="000000"/>
                </a:solidFill>
                <a:latin typeface="Times New Roman"/>
                <a:ea typeface="Times New Roman"/>
              </a:rPr>
              <a:t>Иметь представления о явлениях природы: временах года, их особенностях, сезонных изменениях в природе, погодных явлениях и отношении к ним людей.</a:t>
            </a:r>
            <a:endParaRPr lang="ru-RU" dirty="0">
              <a:latin typeface="Times New Roman"/>
              <a:ea typeface="Times New Roman"/>
            </a:endParaRPr>
          </a:p>
        </p:txBody>
      </p:sp>
    </p:spTree>
    <p:extLst>
      <p:ext uri="{BB962C8B-B14F-4D97-AF65-F5344CB8AC3E}">
        <p14:creationId xmlns:p14="http://schemas.microsoft.com/office/powerpoint/2010/main" val="2918118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67544" y="548680"/>
            <a:ext cx="8496944" cy="4847481"/>
          </a:xfrm>
          <a:prstGeom prst="rect">
            <a:avLst/>
          </a:prstGeom>
        </p:spPr>
        <p:txBody>
          <a:bodyPr wrap="square">
            <a:spAutoFit/>
          </a:bodyPr>
          <a:lstStyle/>
          <a:p>
            <a:pPr algn="ctr">
              <a:spcAft>
                <a:spcPts val="0"/>
              </a:spcAft>
            </a:pPr>
            <a:r>
              <a:rPr lang="ru-RU" sz="2400" b="1" dirty="0" smtClean="0">
                <a:solidFill>
                  <a:srgbClr val="C00000"/>
                </a:solidFill>
                <a:latin typeface="Times New Roman"/>
                <a:ea typeface="Times New Roman"/>
              </a:rPr>
              <a:t>Социально </a:t>
            </a:r>
            <a:r>
              <a:rPr lang="ru-RU" sz="2400" b="1" dirty="0">
                <a:solidFill>
                  <a:srgbClr val="C00000"/>
                </a:solidFill>
                <a:latin typeface="Times New Roman"/>
                <a:ea typeface="Times New Roman"/>
              </a:rPr>
              <a:t>– коммуникативное развитие </a:t>
            </a:r>
            <a:r>
              <a:rPr lang="ru-RU" sz="2400" b="1" dirty="0" smtClean="0">
                <a:solidFill>
                  <a:srgbClr val="C00000"/>
                </a:solidFill>
                <a:latin typeface="Times New Roman"/>
                <a:ea typeface="Times New Roman"/>
              </a:rPr>
              <a:t>:</a:t>
            </a:r>
            <a:endParaRPr lang="ru-RU" dirty="0">
              <a:solidFill>
                <a:srgbClr val="000000"/>
              </a:solidFill>
              <a:latin typeface="Times New Roman"/>
              <a:ea typeface="Times New Roman"/>
            </a:endParaRPr>
          </a:p>
          <a:p>
            <a:pPr marL="285750" indent="-285750">
              <a:spcAft>
                <a:spcPts val="0"/>
              </a:spcAft>
              <a:buFont typeface="Arial" panose="020B0604020202020204" pitchFamily="34" charset="0"/>
              <a:buChar char="•"/>
            </a:pPr>
            <a:r>
              <a:rPr lang="ru-RU" dirty="0" smtClean="0">
                <a:solidFill>
                  <a:srgbClr val="000000"/>
                </a:solidFill>
                <a:latin typeface="Times New Roman"/>
                <a:ea typeface="Times New Roman"/>
              </a:rPr>
              <a:t> </a:t>
            </a:r>
            <a:r>
              <a:rPr lang="ru-RU" sz="1900" dirty="0">
                <a:latin typeface="Times New Roman"/>
                <a:ea typeface="Times New Roman"/>
              </a:rPr>
              <a:t>Уметь принимать условную игровую ситуацию, адекватно действовать в ней (кормит куклу, лечит больного и т. д., объединять в смысловую цепочку знакомые игровые действия </a:t>
            </a:r>
            <a:r>
              <a:rPr lang="ru-RU" sz="1900" i="1" dirty="0">
                <a:latin typeface="Times New Roman"/>
                <a:ea typeface="Times New Roman"/>
              </a:rPr>
              <a:t>(покормили, переодели кукол, погуляли с ними и т. д.)</a:t>
            </a:r>
            <a:endParaRPr lang="ru-RU" sz="1900" dirty="0">
              <a:latin typeface="Times New Roman"/>
              <a:ea typeface="Times New Roman"/>
            </a:endParaRPr>
          </a:p>
          <a:p>
            <a:pPr marL="285750" indent="-285750">
              <a:spcAft>
                <a:spcPts val="0"/>
              </a:spcAft>
              <a:buFont typeface="Arial" panose="020B0604020202020204" pitchFamily="34" charset="0"/>
              <a:buChar char="•"/>
            </a:pPr>
            <a:r>
              <a:rPr lang="ru-RU" sz="1900" dirty="0" smtClean="0">
                <a:latin typeface="Times New Roman"/>
                <a:ea typeface="Times New Roman"/>
              </a:rPr>
              <a:t>Знать </a:t>
            </a:r>
            <a:r>
              <a:rPr lang="ru-RU" sz="1900" dirty="0">
                <a:latin typeface="Times New Roman"/>
                <a:ea typeface="Times New Roman"/>
              </a:rPr>
              <a:t>элементарные нормы и правила поведения (можно поделиться игрушкой, пожалеть другого человека, нельзя драться, говорить плохие слова)</a:t>
            </a:r>
          </a:p>
          <a:p>
            <a:pPr marL="285750" indent="-285750">
              <a:spcAft>
                <a:spcPts val="0"/>
              </a:spcAft>
              <a:buFont typeface="Arial" panose="020B0604020202020204" pitchFamily="34" charset="0"/>
              <a:buChar char="•"/>
            </a:pPr>
            <a:r>
              <a:rPr lang="ru-RU" sz="1900" dirty="0" smtClean="0">
                <a:latin typeface="Times New Roman"/>
                <a:ea typeface="Times New Roman"/>
              </a:rPr>
              <a:t>Уметь </a:t>
            </a:r>
            <a:r>
              <a:rPr lang="ru-RU" sz="1900" dirty="0">
                <a:latin typeface="Times New Roman"/>
                <a:ea typeface="Times New Roman"/>
              </a:rPr>
              <a:t>вступать в диалог со взрослыми и сверстниками</a:t>
            </a:r>
          </a:p>
          <a:p>
            <a:pPr marL="285750" indent="-285750">
              <a:spcAft>
                <a:spcPts val="0"/>
              </a:spcAft>
              <a:buFont typeface="Arial" panose="020B0604020202020204" pitchFamily="34" charset="0"/>
              <a:buChar char="•"/>
            </a:pPr>
            <a:r>
              <a:rPr lang="ru-RU" sz="1900" dirty="0" smtClean="0">
                <a:latin typeface="Times New Roman"/>
                <a:ea typeface="Times New Roman"/>
              </a:rPr>
              <a:t> </a:t>
            </a:r>
            <a:r>
              <a:rPr lang="ru-RU" sz="1900" dirty="0">
                <a:latin typeface="Times New Roman"/>
                <a:ea typeface="Times New Roman"/>
              </a:rPr>
              <a:t>Осознавать свою гендерную принадлежность</a:t>
            </a:r>
          </a:p>
          <a:p>
            <a:pPr marL="285750" indent="-285750">
              <a:spcAft>
                <a:spcPts val="0"/>
              </a:spcAft>
              <a:buFont typeface="Arial" panose="020B0604020202020204" pitchFamily="34" charset="0"/>
              <a:buChar char="•"/>
            </a:pPr>
            <a:r>
              <a:rPr lang="ru-RU" sz="1900" dirty="0" smtClean="0">
                <a:latin typeface="Times New Roman"/>
                <a:ea typeface="Times New Roman"/>
              </a:rPr>
              <a:t> </a:t>
            </a:r>
            <a:r>
              <a:rPr lang="ru-RU" sz="1900" dirty="0">
                <a:latin typeface="Times New Roman"/>
                <a:ea typeface="Times New Roman"/>
              </a:rPr>
              <a:t>Называть название города, в котором живёт</a:t>
            </a:r>
          </a:p>
          <a:p>
            <a:pPr marL="285750" indent="-285750">
              <a:spcAft>
                <a:spcPts val="0"/>
              </a:spcAft>
              <a:buFont typeface="Arial" panose="020B0604020202020204" pitchFamily="34" charset="0"/>
              <a:buChar char="•"/>
            </a:pPr>
            <a:r>
              <a:rPr lang="ru-RU" sz="1900" dirty="0" smtClean="0">
                <a:latin typeface="Times New Roman"/>
                <a:ea typeface="Times New Roman"/>
              </a:rPr>
              <a:t>Быть</a:t>
            </a:r>
            <a:r>
              <a:rPr lang="ru-RU" sz="1900" dirty="0">
                <a:latin typeface="Times New Roman"/>
                <a:ea typeface="Times New Roman"/>
              </a:rPr>
              <a:t> способен к элементарному самообслуживанию (самостоятельно одевается и раздевается, обувается и разувается, с помощью взрослого застегивает пуговицы, завязывает шнурки)</a:t>
            </a:r>
          </a:p>
          <a:p>
            <a:pPr marL="285750" indent="-285750">
              <a:spcAft>
                <a:spcPts val="0"/>
              </a:spcAft>
              <a:buFont typeface="Arial" panose="020B0604020202020204" pitchFamily="34" charset="0"/>
              <a:buChar char="•"/>
            </a:pPr>
            <a:r>
              <a:rPr lang="ru-RU" sz="1900" dirty="0" smtClean="0">
                <a:latin typeface="Times New Roman"/>
                <a:ea typeface="Times New Roman"/>
              </a:rPr>
              <a:t>Выполнять </a:t>
            </a:r>
            <a:r>
              <a:rPr lang="ru-RU" sz="1900" dirty="0">
                <a:latin typeface="Times New Roman"/>
                <a:ea typeface="Times New Roman"/>
              </a:rPr>
              <a:t>простейшие трудовые действия с помощью педагогов</a:t>
            </a:r>
          </a:p>
          <a:p>
            <a:pPr marL="285750" indent="-285750">
              <a:spcAft>
                <a:spcPts val="0"/>
              </a:spcAft>
              <a:buFont typeface="Arial" panose="020B0604020202020204" pitchFamily="34" charset="0"/>
              <a:buChar char="•"/>
            </a:pPr>
            <a:r>
              <a:rPr lang="ru-RU" sz="1900" dirty="0" smtClean="0">
                <a:latin typeface="Times New Roman"/>
                <a:ea typeface="Times New Roman"/>
              </a:rPr>
              <a:t> </a:t>
            </a:r>
            <a:r>
              <a:rPr lang="ru-RU" sz="1900" dirty="0">
                <a:latin typeface="Times New Roman"/>
                <a:ea typeface="Times New Roman"/>
              </a:rPr>
              <a:t>Иметь элементарные представления о работе мамы, папы, других близких.</a:t>
            </a:r>
          </a:p>
        </p:txBody>
      </p:sp>
    </p:spTree>
    <p:extLst>
      <p:ext uri="{BB962C8B-B14F-4D97-AF65-F5344CB8AC3E}">
        <p14:creationId xmlns:p14="http://schemas.microsoft.com/office/powerpoint/2010/main" val="3075837025"/>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552</TotalTime>
  <Words>1470</Words>
  <Application>Microsoft Office PowerPoint</Application>
  <PresentationFormat>Экран (4:3)</PresentationFormat>
  <Paragraphs>321</Paragraphs>
  <Slides>25</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Воздушный поток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Руслан Поята</dc:creator>
  <cp:lastModifiedBy>Asus</cp:lastModifiedBy>
  <cp:revision>42</cp:revision>
  <dcterms:created xsi:type="dcterms:W3CDTF">2022-09-17T14:54:31Z</dcterms:created>
  <dcterms:modified xsi:type="dcterms:W3CDTF">2022-09-25T07:20:26Z</dcterms:modified>
</cp:coreProperties>
</file>