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>
      <p:cViewPr varScale="1">
        <p:scale>
          <a:sx n="88" d="100"/>
          <a:sy n="88" d="100"/>
        </p:scale>
        <p:origin x="120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57290" y="3068960"/>
            <a:ext cx="7358063" cy="3024335"/>
          </a:xfrm>
        </p:spPr>
        <p:txBody>
          <a:bodyPr/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smtClean="0"/>
              <a:t>«</a:t>
            </a:r>
            <a:r>
              <a:rPr lang="ru-RU" b="1" dirty="0"/>
              <a:t>Релаксация в режиме дня </a:t>
            </a:r>
            <a:r>
              <a:rPr lang="ru-RU" b="1" dirty="0" smtClean="0"/>
              <a:t>детей младшего школьного</a:t>
            </a:r>
            <a:br>
              <a:rPr lang="ru-RU" b="1" dirty="0" smtClean="0"/>
            </a:br>
            <a:r>
              <a:rPr lang="ru-RU" b="1" dirty="0" smtClean="0"/>
              <a:t>возраста»</a:t>
            </a:r>
            <a:r>
              <a:rPr lang="ru-RU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85728"/>
            <a:ext cx="7400925" cy="550984"/>
          </a:xfrm>
        </p:spPr>
        <p:txBody>
          <a:bodyPr rtlCol="0">
            <a:normAutofit fontScale="25000" lnSpcReduction="2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5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ГАУ НСО «ЦСПСД «Семья</a:t>
            </a:r>
            <a:r>
              <a:rPr lang="ru-RU" sz="5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</a:t>
            </a:r>
            <a:endParaRPr lang="ru-RU" sz="56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ru-RU" sz="5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Семеновой Е.М.</a:t>
            </a:r>
            <a:r>
              <a:rPr lang="ru-RU" sz="4800" dirty="0">
                <a:solidFill>
                  <a:srgbClr val="90C2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rgbClr val="90C2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+mj-cs"/>
              </a:rPr>
              <a:t> </a:t>
            </a:r>
            <a:r>
              <a:rPr lang="ru-RU" sz="2900" dirty="0">
                <a:solidFill>
                  <a:srgbClr val="90C2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/>
            </a:r>
            <a:br>
              <a:rPr lang="ru-RU" sz="2900" dirty="0">
                <a:solidFill>
                  <a:srgbClr val="90C2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+mj-cs"/>
              </a:rPr>
              <a:t> </a:t>
            </a:r>
            <a:r>
              <a:rPr lang="ru-RU" sz="2900" dirty="0">
                <a:solidFill>
                  <a:srgbClr val="90C2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/>
            </a:r>
            <a:br>
              <a:rPr lang="ru-RU" sz="2900" dirty="0">
                <a:solidFill>
                  <a:srgbClr val="90C2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</a:br>
            <a:r>
              <a:rPr lang="ru-RU" altLang="ru-RU" sz="3600" dirty="0">
                <a:solidFill>
                  <a:srgbClr val="90C22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rgbClr val="90C226"/>
                </a:solidFill>
                <a:latin typeface="Trebuchet MS" panose="020B0603020202020204"/>
                <a:ea typeface="+mj-ea"/>
                <a:cs typeface="+mj-cs"/>
              </a:rPr>
              <a:t/>
            </a:r>
            <a:br>
              <a:rPr lang="ru-RU" altLang="ru-RU" sz="1800" dirty="0">
                <a:solidFill>
                  <a:srgbClr val="90C226"/>
                </a:solidFill>
                <a:latin typeface="Trebuchet MS" panose="020B0603020202020204"/>
                <a:ea typeface="+mj-ea"/>
                <a:cs typeface="+mj-cs"/>
              </a:rPr>
            </a:br>
            <a:r>
              <a:rPr lang="ru-RU" altLang="ru-RU" sz="3600" b="1" dirty="0">
                <a:solidFill>
                  <a:srgbClr val="00B050"/>
                </a:solidFill>
                <a:latin typeface="Trebuchet MS" panose="020B0603020202020204"/>
                <a:ea typeface="+mj-ea"/>
                <a:cs typeface="+mj-cs"/>
              </a:rPr>
              <a:t/>
            </a:r>
            <a:br>
              <a:rPr lang="ru-RU" altLang="ru-RU" sz="3600" b="1" dirty="0">
                <a:solidFill>
                  <a:srgbClr val="00B050"/>
                </a:solidFill>
                <a:latin typeface="Trebuchet MS" panose="020B0603020202020204"/>
                <a:ea typeface="+mj-ea"/>
                <a:cs typeface="+mj-cs"/>
              </a:rPr>
            </a:br>
            <a:r>
              <a:rPr lang="ru-RU" altLang="ru-RU" sz="3600" dirty="0">
                <a:solidFill>
                  <a:srgbClr val="00B050"/>
                </a:solidFill>
                <a:latin typeface="Trebuchet MS" panose="020B0603020202020204"/>
                <a:ea typeface="+mj-ea"/>
                <a:cs typeface="+mj-cs"/>
              </a:rPr>
              <a:t/>
            </a:r>
            <a:br>
              <a:rPr lang="ru-RU" altLang="ru-RU" sz="3600" dirty="0">
                <a:solidFill>
                  <a:srgbClr val="00B050"/>
                </a:solidFill>
                <a:latin typeface="Trebuchet MS" panose="020B0603020202020204"/>
                <a:ea typeface="+mj-ea"/>
                <a:cs typeface="+mj-cs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Мультики - В каждом маленьком ребенк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5733256"/>
            <a:ext cx="609600" cy="609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82527" y="2996952"/>
            <a:ext cx="73803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Выполнение релаксационных упражнений очень нравится детям, т. к. в них есть элемент игры. Они, в отличие от взрослых, быстро обучаются непростому умению расслабляться.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33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562074"/>
          </a:xfrm>
        </p:spPr>
        <p:txBody>
          <a:bodyPr/>
          <a:lstStyle/>
          <a:p>
            <a:r>
              <a:rPr lang="ru-RU" sz="3600" dirty="0">
                <a:latin typeface="Trebuchet MS" panose="020B0603020202020204"/>
              </a:rPr>
              <a:t>Минутки тишины</a:t>
            </a:r>
            <a:endParaRPr lang="ru-RU" dirty="0"/>
          </a:p>
        </p:txBody>
      </p:sp>
      <p:pic>
        <p:nvPicPr>
          <p:cNvPr id="6" name="shum_priboya_-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6092" y="5821363"/>
            <a:ext cx="609600" cy="609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53651" y="3068960"/>
            <a:ext cx="81692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"Тишина"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Тише, тише, тишина!  Разговаривать нельзя!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 устали – надо спать – ляжем тихо на кровать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И тихонько будем спать.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65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204864"/>
            <a:ext cx="7632848" cy="1224136"/>
          </a:xfrm>
        </p:spPr>
        <p:txBody>
          <a:bodyPr/>
          <a:lstStyle/>
          <a:p>
            <a:r>
              <a:rPr lang="ru-RU" sz="1800" dirty="0">
                <a:solidFill>
                  <a:srgbClr val="E6B91E">
                    <a:lumMod val="50000"/>
                  </a:srgbClr>
                </a:solidFill>
                <a:latin typeface="Trebuchet MS" panose="020B0603020202020204"/>
                <a:ea typeface="+mn-ea"/>
                <a:cs typeface="+mn-cs"/>
              </a:rPr>
              <a:t> </a:t>
            </a:r>
            <a:r>
              <a:rPr lang="ru-RU" sz="1800" b="1" i="1" dirty="0">
                <a:latin typeface="Trebuchet MS" panose="020B0603020202020204"/>
                <a:ea typeface="+mn-ea"/>
                <a:cs typeface="+mn-cs"/>
              </a:rPr>
              <a:t>В процессе расслабления организм наилучшим образом перераспределяет энергию и пытается привести тело к равновесию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293096"/>
            <a:ext cx="8064896" cy="3201219"/>
          </a:xfrm>
        </p:spPr>
        <p:txBody>
          <a:bodyPr/>
          <a:lstStyle/>
          <a:p>
            <a:pPr marL="0" lvl="0" indent="0" algn="ctr" defTabSz="45720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b="1" dirty="0">
                <a:latin typeface="Trebuchet MS" panose="020B0603020202020204"/>
              </a:rPr>
              <a:t>Если релаксационные упражнения проводить систематически то это позволит детскому организму сбрасывая излишнее напряжение и восстанавливая ресурсные возможности  организма сохранять психическое здоровье.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120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/>
          <a:lstStyle/>
          <a:p>
            <a:endParaRPr lang="ru-RU" dirty="0"/>
          </a:p>
          <a:p>
            <a:pPr marL="0" indent="0" algn="ctr">
              <a:buNone/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72364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691680" y="2060848"/>
            <a:ext cx="5583535" cy="1000125"/>
          </a:xfrm>
        </p:spPr>
        <p:txBody>
          <a:bodyPr/>
          <a:lstStyle/>
          <a:p>
            <a:r>
              <a:rPr lang="ru-RU" dirty="0"/>
              <a:t>Что такое релаксация?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251520" y="3140968"/>
            <a:ext cx="8712968" cy="2952328"/>
          </a:xfrm>
        </p:spPr>
        <p:txBody>
          <a:bodyPr/>
          <a:lstStyle/>
          <a:p>
            <a:r>
              <a:rPr lang="ru-RU" sz="2800" b="1" dirty="0"/>
              <a:t>Релаксация</a:t>
            </a:r>
            <a:r>
              <a:rPr lang="ru-RU" sz="2800" dirty="0"/>
              <a:t> (от лат. </a:t>
            </a:r>
            <a:r>
              <a:rPr lang="ru-RU" sz="2800" dirty="0" err="1"/>
              <a:t>relaxation</a:t>
            </a:r>
            <a:r>
              <a:rPr lang="ru-RU" sz="2800" dirty="0"/>
              <a:t> – ослабление, расслабление) – глубокое мышечное расслабление, сопровождающееся снятием психического напряжения. Релаксация может быть, как непроизвольной, так и произвольной, достигнутой в результате применения специальных психофизиологических техник.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r>
              <a:rPr lang="ru-RU" dirty="0"/>
              <a:t>Зачем детям нужна релаксация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2420888"/>
            <a:ext cx="62750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Релаксация</a:t>
            </a: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dirty="0">
                <a:solidFill>
                  <a:srgbClr val="111111"/>
                </a:solidFill>
                <a:latin typeface="Bahnschrift Light SemiCondensed" panose="020B0502040204020203" pitchFamily="34" charset="0"/>
                <a:ea typeface="Times New Roman" panose="02020603050405020304" pitchFamily="18" charset="0"/>
              </a:rPr>
              <a:t>необходима и полезна детям, когда они находятся в состоянии </a:t>
            </a:r>
            <a:r>
              <a:rPr lang="ru-RU" sz="2800" dirty="0" smtClean="0">
                <a:solidFill>
                  <a:srgbClr val="111111"/>
                </a:solidFill>
                <a:latin typeface="Bahnschrift Light SemiCondensed" panose="020B0502040204020203" pitchFamily="34" charset="0"/>
                <a:ea typeface="Times New Roman" panose="02020603050405020304" pitchFamily="18" charset="0"/>
              </a:rPr>
              <a:t>стресса.</a:t>
            </a:r>
            <a:r>
              <a:rPr lang="ru-RU" sz="2800" dirty="0" smtClean="0">
                <a:solidFill>
                  <a:srgbClr val="111111"/>
                </a:solidFill>
                <a:latin typeface="Bahnschrift Light Semi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111111"/>
                </a:solidFill>
                <a:latin typeface="Bahnschrift Light Semi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Умение расслабиться помогает детям снять напряжение, возбуждение, </a:t>
            </a:r>
            <a:r>
              <a:rPr lang="ru-RU" sz="2800" dirty="0" smtClean="0">
                <a:latin typeface="Bahnschrift Light Semi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устранить беспокойство</a:t>
            </a:r>
            <a:r>
              <a:rPr lang="ru-RU" sz="2800" dirty="0">
                <a:latin typeface="Bahnschrift Light Semi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800" dirty="0">
                <a:solidFill>
                  <a:srgbClr val="111111"/>
                </a:solidFill>
                <a:latin typeface="Bahnschrift Light Semi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сконцентрировать внимание.</a:t>
            </a:r>
            <a:endParaRPr lang="ru-RU" sz="2800" dirty="0">
              <a:latin typeface="Bahnschrift Light Semi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060848"/>
            <a:ext cx="8229600" cy="1498178"/>
          </a:xfrm>
        </p:spPr>
        <p:txBody>
          <a:bodyPr/>
          <a:lstStyle/>
          <a:p>
            <a:pPr lvl="0" defTabSz="457200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800" b="1" i="1" dirty="0">
                <a:solidFill>
                  <a:srgbClr val="C00000"/>
                </a:solidFill>
                <a:latin typeface="Trebuchet MS" panose="020B0603020202020204"/>
                <a:ea typeface="+mn-ea"/>
                <a:cs typeface="+mn-cs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rebuchet MS" panose="020B0603020202020204"/>
                <a:ea typeface="+mn-ea"/>
                <a:cs typeface="+mn-cs"/>
              </a:rPr>
              <a:t>Для формирования эмоциональной стабильности ребенка важно научить его управлять своим телом. </a:t>
            </a:r>
            <a:br>
              <a:rPr lang="ru-RU" sz="2400" b="1" i="1" dirty="0">
                <a:solidFill>
                  <a:srgbClr val="FF0000"/>
                </a:solidFill>
                <a:latin typeface="Trebuchet MS" panose="020B0603020202020204"/>
                <a:ea typeface="+mn-ea"/>
                <a:cs typeface="+mn-cs"/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755576" y="3541658"/>
            <a:ext cx="79672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E6B91E">
                    <a:lumMod val="50000"/>
                  </a:srgbClr>
                </a:solidFill>
                <a:effectLst/>
                <a:uLnTx/>
                <a:uFillTx/>
                <a:latin typeface="Trebuchet MS" panose="020B0603020202020204"/>
              </a:rPr>
              <a:t>С этой целью в своей работе следует использовать специально подобранные релаксационные упражнения на расслабление определенных частей тела и всего организма. 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13890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dirty="0"/>
              <a:t>Правила релаксации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2276872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 algn="just">
              <a:spcAft>
                <a:spcPts val="0"/>
              </a:spcAft>
            </a:pP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этап - лечь удобно и расслабиться.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just">
              <a:spcAft>
                <a:spcPts val="0"/>
              </a:spcAft>
            </a:pP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этап - прочувствовать и </a:t>
            </a:r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«осмотреть»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всё своё тело мысленным взором, вызывая чувство тепла. Последовательно </a:t>
            </a:r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«осмотрев» </a:t>
            </a:r>
            <a:r>
              <a:rPr lang="ru-RU" sz="2000" u="sng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 части тела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голову, руки, ноги, туловище. Желательно при этом закрыть глаза.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just">
              <a:spcAft>
                <a:spcPts val="0"/>
              </a:spcAft>
            </a:pP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этап - ощущение приятного тепла, удовольствия, покоя, комфорта от расслабленного тела.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3931"/>
            <a:ext cx="4234435" cy="4829059"/>
          </a:xfrm>
        </p:spPr>
      </p:pic>
    </p:spTree>
    <p:extLst>
      <p:ext uri="{BB962C8B-B14F-4D97-AF65-F5344CB8AC3E}">
        <p14:creationId xmlns:p14="http://schemas.microsoft.com/office/powerpoint/2010/main" val="749547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959831"/>
            <a:ext cx="6707088" cy="634082"/>
          </a:xfrm>
        </p:spPr>
        <p:txBody>
          <a:bodyPr/>
          <a:lstStyle/>
          <a:p>
            <a:r>
              <a:rPr lang="ru-RU" dirty="0"/>
              <a:t>Методы релаксации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924944"/>
            <a:ext cx="7632848" cy="468052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Метод </a:t>
            </a:r>
            <a:r>
              <a:rPr lang="ru-RU" sz="2800" dirty="0" smtClean="0"/>
              <a:t>мышечной </a:t>
            </a:r>
            <a:r>
              <a:rPr lang="ru-RU" sz="2800" dirty="0"/>
              <a:t>релаксации Э. Джекобсона основан </a:t>
            </a:r>
            <a:r>
              <a:rPr lang="ru-RU" sz="2800" dirty="0" smtClean="0"/>
              <a:t>на </a:t>
            </a:r>
            <a:r>
              <a:rPr lang="ru-RU" sz="2800" dirty="0"/>
              <a:t>принципе, что после сильного мышечного напряжения наступает их сильное расслабление. То есть, чтобы расслабить какую-то мышцу, нужно ее предварительно сильно напрячь. Напрягая попеременно разные группы мышц, можно добиться максимального расслабления всего тела.</a:t>
            </a:r>
          </a:p>
        </p:txBody>
      </p:sp>
    </p:spTree>
    <p:extLst>
      <p:ext uri="{BB962C8B-B14F-4D97-AF65-F5344CB8AC3E}">
        <p14:creationId xmlns:p14="http://schemas.microsoft.com/office/powerpoint/2010/main" val="123989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64904"/>
            <a:ext cx="8229600" cy="1143000"/>
          </a:xfrm>
        </p:spPr>
        <p:txBody>
          <a:bodyPr/>
          <a:lstStyle/>
          <a:p>
            <a:pPr lvl="0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3200" b="1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Упражнения на расслабление мышц лица: </a:t>
            </a:r>
            <a:r>
              <a:rPr lang="ru-RU" altLang="ru-RU" sz="2400" dirty="0">
                <a:solidFill>
                  <a:srgbClr val="00B05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srgbClr val="00B05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6448" y="3861048"/>
            <a:ext cx="6851104" cy="2520280"/>
          </a:xfrm>
        </p:spPr>
        <p:txBody>
          <a:bodyPr/>
          <a:lstStyle/>
          <a:p>
            <a:pPr marL="0" lvl="0" indent="0" algn="ctr" defTabSz="45720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altLang="ru-RU" sz="2400" i="1" dirty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 defTabSz="45720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ru-RU" i="1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"</a:t>
            </a:r>
            <a:r>
              <a:rPr lang="ru-RU" altLang="ru-RU" i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Озорные щечки»</a:t>
            </a:r>
          </a:p>
          <a:p>
            <a:pPr marL="0" lvl="0" indent="0" defTabSz="45720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ru-RU" sz="2400" i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400" i="1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altLang="ru-RU" i="1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ru-RU" altLang="ru-RU" i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Рот </a:t>
            </a:r>
            <a:r>
              <a:rPr lang="ru-RU" altLang="ru-RU" i="1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на замочке»</a:t>
            </a:r>
          </a:p>
          <a:p>
            <a:pPr marL="0" lvl="0" indent="0" algn="ctr" defTabSz="45720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ru-RU" i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i="1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"Злюка успокоилась"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066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32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Упражнения на расслабление мышц ног</a:t>
            </a:r>
            <a:r>
              <a:rPr lang="ru-RU" altLang="ru-RU" sz="3200" dirty="0">
                <a:solidFill>
                  <a:srgbClr val="00B05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:</a:t>
            </a:r>
            <a:br>
              <a:rPr lang="ru-RU" altLang="ru-RU" sz="3200" dirty="0">
                <a:solidFill>
                  <a:srgbClr val="00B05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541" y="2276872"/>
            <a:ext cx="8242188" cy="3589859"/>
          </a:xfrm>
        </p:spPr>
        <p:txBody>
          <a:bodyPr/>
          <a:lstStyle/>
          <a:p>
            <a:endParaRPr lang="ru-RU" dirty="0"/>
          </a:p>
          <a:p>
            <a:pPr algn="just"/>
            <a:r>
              <a:rPr lang="ru-RU" sz="2800" dirty="0"/>
              <a:t>Упражнение «Муравей</a:t>
            </a:r>
            <a:r>
              <a:rPr lang="ru-RU" sz="2800" dirty="0" smtClean="0"/>
              <a:t>»</a:t>
            </a:r>
            <a:r>
              <a:rPr lang="ru-RU" sz="2800" dirty="0"/>
              <a:t> Представьте себе, что вы </a:t>
            </a:r>
            <a:r>
              <a:rPr lang="ru-RU" sz="2800" dirty="0" smtClean="0"/>
              <a:t>на </a:t>
            </a:r>
            <a:r>
              <a:rPr lang="ru-RU" sz="2800" dirty="0"/>
              <a:t>полянке, ласково греет солнышко. На пальцы ног залез муравей. С силой натянуть носки на себя, ноги напряжены, прямые. Прислушаемся, на каком пальце сидит муравей (задержка дыхания). Сбросим муравья с ног (на выдохе). Носки идут вниз – в стороны, расслабить ноги: ноги отдыхают (повторить 2-3 раза).</a:t>
            </a:r>
          </a:p>
        </p:txBody>
      </p:sp>
    </p:spTree>
    <p:extLst>
      <p:ext uri="{BB962C8B-B14F-4D97-AF65-F5344CB8AC3E}">
        <p14:creationId xmlns:p14="http://schemas.microsoft.com/office/powerpoint/2010/main" val="3181096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8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Упражнения на расслабление всего организма</a:t>
            </a:r>
            <a:r>
              <a:rPr lang="ru-RU" altLang="ru-RU" sz="2800" dirty="0">
                <a:solidFill>
                  <a:srgbClr val="00B05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:</a:t>
            </a:r>
            <a:br>
              <a:rPr lang="ru-RU" altLang="ru-RU" sz="2800" dirty="0">
                <a:solidFill>
                  <a:srgbClr val="00B05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056" y="2132856"/>
            <a:ext cx="3361927" cy="432048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«Снежная Баба»</a:t>
            </a:r>
          </a:p>
          <a:p>
            <a:pPr marL="0" indent="0" algn="ctr"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представляют, что каждый из них снежная баба. Огромная, красивая, которую вылепили из снега. Далее дети изображают, как тает снежная баба. Постепенно, понемножку начинает таять и туловище. Снежная баба превращается в лужицу, растекшуюся по земле</a:t>
            </a:r>
            <a:r>
              <a:rPr lang="ru-RU" altLang="ru-RU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1600" dirty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1030" name="Picture 6" descr="https://im0-tub-ru.yandex.net/i?id=73fe564de2219df10ac617692e1c8bf4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04864"/>
            <a:ext cx="3888432" cy="41044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205848"/>
      </p:ext>
    </p:extLst>
  </p:cSld>
  <p:clrMapOvr>
    <a:masterClrMapping/>
  </p:clrMapOvr>
</p:sld>
</file>

<file path=ppt/theme/theme1.xml><?xml version="1.0" encoding="utf-8"?>
<a:theme xmlns:a="http://schemas.openxmlformats.org/drawingml/2006/main" name="лиц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160</TotalTime>
  <Words>527</Words>
  <Application>Microsoft Office PowerPoint</Application>
  <PresentationFormat>Экран (4:3)</PresentationFormat>
  <Paragraphs>36</Paragraphs>
  <Slides>13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Bahnschrift Light SemiCondensed</vt:lpstr>
      <vt:lpstr>Calibri</vt:lpstr>
      <vt:lpstr>Times New Roman</vt:lpstr>
      <vt:lpstr>Trebuchet MS</vt:lpstr>
      <vt:lpstr>лица</vt:lpstr>
      <vt:lpstr>  «Релаксация в режиме дня детей младшего школьного возраста» </vt:lpstr>
      <vt:lpstr>Что такое релаксация?</vt:lpstr>
      <vt:lpstr>Зачем детям нужна релаксация?</vt:lpstr>
      <vt:lpstr> Для формирования эмоциональной стабильности ребенка важно научить его управлять своим телом.  </vt:lpstr>
      <vt:lpstr>Правила релаксации</vt:lpstr>
      <vt:lpstr>Методы релаксации</vt:lpstr>
      <vt:lpstr>Упражнения на расслабление мышц лица:  </vt:lpstr>
      <vt:lpstr>Упражнения на расслабление мышц ног: </vt:lpstr>
      <vt:lpstr>Упражнения на расслабление всего организма: </vt:lpstr>
      <vt:lpstr>Презентация PowerPoint</vt:lpstr>
      <vt:lpstr>Минутки тишины</vt:lpstr>
      <vt:lpstr> В процессе расслабления организм наилучшим образом перераспределяет энергию и пытается привести тело к равновесию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«РЕЛАКСАЦИЯ.  КАК НАУЧИТЬ РЕБЁНКА РАССЛАБЛЯТЬСЯ?» Подготовила и провела: воспитатель МДОУ №7 «ВИШЕНКА», 1 отделение Боровкова Юлия Анатольевна 23 марта 2017 год г. Клин, Московская область</dc:title>
  <dc:creator>Lenovo</dc:creator>
  <cp:lastModifiedBy>elena</cp:lastModifiedBy>
  <cp:revision>31</cp:revision>
  <dcterms:created xsi:type="dcterms:W3CDTF">2017-03-22T17:08:09Z</dcterms:created>
  <dcterms:modified xsi:type="dcterms:W3CDTF">2022-09-25T08:45:09Z</dcterms:modified>
</cp:coreProperties>
</file>