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7" r:id="rId2"/>
    <p:sldId id="256" r:id="rId3"/>
    <p:sldId id="262" r:id="rId4"/>
    <p:sldId id="260" r:id="rId5"/>
    <p:sldId id="261" r:id="rId6"/>
    <p:sldId id="258" r:id="rId7"/>
    <p:sldId id="264" r:id="rId8"/>
    <p:sldId id="265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6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56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E7DD0-48B7-476C-853C-557DADDD552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F04A4-BC1D-46BD-9302-321CCBE45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5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087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796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329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838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560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86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694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477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94AC6A1-493B-46FF-9D9C-5CF20E465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B57C9B8-EFC4-40BE-AE14-F251152AA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1C9AAE0-5C92-40C6-A17C-3136B41B0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71F474E-83A1-4C01-9984-1931CEDD7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5EAB6B9-54FB-4230-8F27-E2C9B7F1D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86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7C4583-5DA8-49B2-A4E8-FE62B1C93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E376563-1137-4E3C-B86D-10C72AD876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C14A388-6161-4F81-A529-33994106C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0901617-BF61-444C-A3A1-4FB0E4973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4345C06-D662-4A3D-9EF5-77B3975B9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96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D8D08C6C-14BC-4E65-84B9-598E490165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BAA0D9D-3756-42B2-A5F2-80C3C58D54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5CA5F78-9AFB-430C-957F-C9F8F14AD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438B6AB-9078-4564-878B-CB1316C30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D252C3C-D095-4DE4-8F82-61334E074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027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128588"/>
            <a:ext cx="10968567" cy="14335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1" y="1600200"/>
            <a:ext cx="10968567" cy="52911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265C6C07-0CFC-4AFE-A320-2ADEC595AE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1278453D-36E4-439A-9756-0FCF42402E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95E6D34E-275C-4C40-8DF2-54709349C7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DEBE1-5D41-41EE-B474-F25E01F0C8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3144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C68D451-0374-4EA2-95D9-77846DA9B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6093907-AAF0-42E8-99C7-E93AB000F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FD4AEB6-514E-4437-A702-BE5CF0EB2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AFF7093-20C1-4848-BFF1-B04410245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C68E413-C30D-4010-9174-29FF5FE1B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00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3B4F4E2-3160-417C-A1FA-13CE5AAD3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3764A0-97D1-458B-932B-A2A234FAD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D018B42-58BF-4A28-88A7-49E8E0EF3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657E0CB-37D7-4D8D-A6E4-2EC733CAE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D78E29E-4FE6-46BE-9D71-A9622F1C7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668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69A3FF-4797-475A-9516-F8A0DB1FC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2909402-9E0B-4257-A001-B5488CFF76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28E3338-35A4-4CA8-BF15-3A13BE585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2AD0DCF-C4DB-49C4-9C5A-75F360C44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960F0FA-8F1D-4B14-84EB-6C171A95A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DB414F9-11CE-41DE-B295-47A45E3EA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425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5906924-A657-4411-BE27-42D0BFAE3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7914FA0-C248-4ADA-900B-CE897AD31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5B0EB3D-69B3-459D-A23E-5C9DE93E9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003A819C-F5C8-4C59-894A-D1CE4B11D8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782290D9-B323-4884-B8BC-0A1A4C67BE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4E649292-01B9-4A99-AB30-F1FBB8AD9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770031A-01EF-4604-A69E-F1FCB554B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327FB61E-62D7-4470-B2D7-F5F14FE2C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029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3BCDB0-8668-4E5F-87EA-980363512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C1EB74C-8596-4AFF-B9EA-A57B46D03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E12393B-C227-4805-BEC6-CE078E31A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25BD532-A236-4014-9DC7-7070F4487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284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13ADAA86-C7F8-4D67-8C42-947938CEF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2136F2A4-D8C4-4ABB-A110-70634AD94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535F010-01D2-4963-B2C1-5F71D5B68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921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AC9416-B99E-48F4-B683-60068090D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C4DA53-5F96-4F86-B2D5-6030CD8A0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91C697A-6D91-40A2-AE73-6D22CE868E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C9DAE82-92CA-4DFA-9646-097DC2DCC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0C24F7C-F175-492B-BBB1-87BBED5D5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AADEA7A-C350-4C43-A56C-5E4783BEC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211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B3DCBE-4121-4B79-983C-E7495DC39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4CC3488F-686A-4AC8-AC5C-4217E7A087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FC4E04A-49E2-48CE-A890-B50A94218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71ED0E6-7264-46A2-BB9D-79D0078C2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1DE3E9C-833F-425E-9F2B-C7FFDD743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59C95E0-7F0C-49B4-8627-E6BF71A6E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168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54552BA-8982-4435-8AF3-3B43AE480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A88C583-0AA2-4EDB-838F-976F11A03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24AAE3E-8BB1-43FB-AA83-575B232C5B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E92A2-8610-4DDC-BBA4-7F86B4A0BF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9CD3982-FF27-4855-BAD2-3409246756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9D4802B-7B58-4787-B2CC-4B0B66A13E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879F5-6A53-4D2F-9ED5-86D663CE98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89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okori-olimp.ru/%D1%81%D0%B0%D1%88%D0%B0-%D1%87%D1%91%D1%80%D0%BD%D1%8B%D0%B9-%D0%B8-%D0%B5%D0%B3%D0%BE-%D1%8E%D0%BC%D0%BE%D1%80%D0%B8%D1%81%D1%82%D0%B8%D1%87%D0%B5%D1%81%D0%BA%D0%B8%D0%B5-%D1%80%D0%B0%D1%81%D1%81_4fb7b322f.html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Анализ работ в </a:t>
            </a:r>
            <a:r>
              <a:rPr lang="ru-RU" dirty="0" err="1" smtClean="0"/>
              <a:t>УЧИ.Ру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867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734A4609-FB99-4F2E-959E-75F31B4A5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31889"/>
            <a:ext cx="7886700" cy="3460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>Юмор в рассказе</a:t>
            </a:r>
          </a:p>
        </p:txBody>
      </p:sp>
      <p:sp>
        <p:nvSpPr>
          <p:cNvPr id="20483" name="Объект 4"/>
          <p:cNvSpPr>
            <a:spLocks noGrp="1" noChangeArrowheads="1"/>
          </p:cNvSpPr>
          <p:nvPr>
            <p:ph sz="half" idx="1"/>
          </p:nvPr>
        </p:nvSpPr>
        <p:spPr>
          <a:xfrm>
            <a:off x="2152650" y="1652589"/>
            <a:ext cx="3886200" cy="3836987"/>
          </a:xfrm>
        </p:spPr>
        <p:txBody>
          <a:bodyPr/>
          <a:lstStyle/>
          <a:p>
            <a:pPr marL="0" indent="0">
              <a:buNone/>
            </a:pPr>
            <a:r>
              <a:rPr lang="ru-RU" altLang="ru-RU" smtClean="0"/>
              <a:t>Юмор – изображение героев в смешном виде. </a:t>
            </a:r>
          </a:p>
          <a:p>
            <a:pPr marL="0" indent="0">
              <a:buNone/>
            </a:pPr>
            <a:r>
              <a:rPr lang="ru-RU" altLang="ru-RU" smtClean="0"/>
              <a:t>Юмор – смех веселый и доброжелательный. </a:t>
            </a:r>
          </a:p>
        </p:txBody>
      </p:sp>
      <p:sp>
        <p:nvSpPr>
          <p:cNvPr id="20484" name="Объект 5"/>
          <p:cNvSpPr>
            <a:spLocks noGrp="1" noChangeArrowheads="1"/>
          </p:cNvSpPr>
          <p:nvPr>
            <p:ph sz="half" idx="2"/>
          </p:nvPr>
        </p:nvSpPr>
        <p:spPr>
          <a:xfrm>
            <a:off x="6153150" y="1652589"/>
            <a:ext cx="3886200" cy="4205287"/>
          </a:xfrm>
        </p:spPr>
        <p:txBody>
          <a:bodyPr/>
          <a:lstStyle/>
          <a:p>
            <a:pPr marL="0" indent="0">
              <a:buNone/>
            </a:pPr>
            <a:r>
              <a:rPr lang="ru-RU" altLang="ru-RU" smtClean="0"/>
              <a:t>«Кавказский пленник» </a:t>
            </a:r>
          </a:p>
          <a:p>
            <a:pPr marL="0" indent="0">
              <a:buNone/>
            </a:pPr>
            <a:endParaRPr lang="ru-RU" altLang="ru-RU" smtClean="0"/>
          </a:p>
          <a:p>
            <a:pPr marL="0" indent="0">
              <a:buNone/>
            </a:pPr>
            <a:endParaRPr lang="ru-RU" altLang="ru-RU" smtClean="0"/>
          </a:p>
          <a:p>
            <a:pPr marL="0" indent="0">
              <a:buNone/>
            </a:pPr>
            <a:endParaRPr lang="ru-RU" altLang="ru-RU" smtClean="0"/>
          </a:p>
          <a:p>
            <a:pPr marL="0" indent="0">
              <a:buNone/>
            </a:pPr>
            <a:endParaRPr lang="ru-RU" altLang="ru-RU" smtClean="0"/>
          </a:p>
          <a:p>
            <a:pPr marL="0" indent="0">
              <a:buNone/>
            </a:pPr>
            <a:endParaRPr lang="ru-RU" altLang="ru-RU" smtClean="0"/>
          </a:p>
          <a:p>
            <a:pPr marL="0" indent="0">
              <a:buNone/>
            </a:pPr>
            <a:endParaRPr lang="ru-RU" altLang="ru-RU" smtClean="0"/>
          </a:p>
        </p:txBody>
      </p:sp>
      <p:pic>
        <p:nvPicPr>
          <p:cNvPr id="20485" name="Объект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2084389"/>
            <a:ext cx="3790950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91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734A4609-FB99-4F2E-959E-75F31B4A5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31889"/>
            <a:ext cx="7886700" cy="3460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>Юмор в рассказе</a:t>
            </a:r>
          </a:p>
        </p:txBody>
      </p:sp>
      <p:sp>
        <p:nvSpPr>
          <p:cNvPr id="21507" name="Объект 4"/>
          <p:cNvSpPr>
            <a:spLocks noGrp="1" noChangeArrowheads="1"/>
          </p:cNvSpPr>
          <p:nvPr>
            <p:ph sz="half" idx="1"/>
          </p:nvPr>
        </p:nvSpPr>
        <p:spPr>
          <a:xfrm>
            <a:off x="2152650" y="1652589"/>
            <a:ext cx="3886200" cy="3836987"/>
          </a:xfrm>
        </p:spPr>
        <p:txBody>
          <a:bodyPr/>
          <a:lstStyle/>
          <a:p>
            <a:pPr marL="0" indent="0">
              <a:buNone/>
            </a:pPr>
            <a:r>
              <a:rPr lang="ru-RU" altLang="ru-RU" smtClean="0"/>
              <a:t>Юмор – изображение героев в смешном виде. </a:t>
            </a:r>
          </a:p>
          <a:p>
            <a:pPr marL="0" indent="0">
              <a:buNone/>
            </a:pPr>
            <a:r>
              <a:rPr lang="ru-RU" altLang="ru-RU" smtClean="0"/>
              <a:t>Юмор – смех веселый и доброжелательный. </a:t>
            </a:r>
          </a:p>
        </p:txBody>
      </p:sp>
      <p:sp>
        <p:nvSpPr>
          <p:cNvPr id="21508" name="Объект 5"/>
          <p:cNvSpPr>
            <a:spLocks noGrp="1" noChangeArrowheads="1"/>
          </p:cNvSpPr>
          <p:nvPr>
            <p:ph sz="half" idx="2"/>
          </p:nvPr>
        </p:nvSpPr>
        <p:spPr>
          <a:xfrm>
            <a:off x="6153150" y="1652589"/>
            <a:ext cx="3886200" cy="3836987"/>
          </a:xfrm>
        </p:spPr>
        <p:txBody>
          <a:bodyPr/>
          <a:lstStyle/>
          <a:p>
            <a:pPr marL="0" indent="0">
              <a:buNone/>
            </a:pPr>
            <a:r>
              <a:rPr lang="ru-RU" altLang="ru-RU" smtClean="0"/>
              <a:t>«Игорь-Робинзон» </a:t>
            </a:r>
          </a:p>
          <a:p>
            <a:pPr marL="0" indent="0">
              <a:buNone/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62334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0" y="115889"/>
            <a:ext cx="9144000" cy="1373187"/>
          </a:xfrm>
          <a:ln w="57240">
            <a:solidFill>
              <a:srgbClr val="FFC000"/>
            </a:solidFill>
            <a:miter lim="800000"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dirty="0" smtClean="0">
                <a:solidFill>
                  <a:srgbClr val="002060"/>
                </a:solidFill>
              </a:rPr>
              <a:t>Понаблюдайте за цитатами из текста, </a:t>
            </a:r>
            <a:r>
              <a:rPr lang="ru-RU" altLang="ru-RU" sz="2800" b="1" dirty="0">
                <a:solidFill>
                  <a:srgbClr val="002060"/>
                </a:solidFill>
              </a:rPr>
              <a:t>подумайте, за счёт чего фразы становятся смешными? (стр.159-161)</a:t>
            </a:r>
          </a:p>
        </p:txBody>
      </p:sp>
      <p:graphicFrame>
        <p:nvGraphicFramePr>
          <p:cNvPr id="9218" name="Group 2">
            <a:extLst>
              <a:ext uri="{FF2B5EF4-FFF2-40B4-BE49-F238E27FC236}">
                <a16:creationId xmlns="" xmlns:a16="http://schemas.microsoft.com/office/drawing/2014/main" id="{D0D0B485-8186-4737-AB26-8286F34C18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58556"/>
              </p:ext>
            </p:extLst>
          </p:nvPr>
        </p:nvGraphicFramePr>
        <p:xfrm>
          <a:off x="1631950" y="1600200"/>
          <a:ext cx="8858250" cy="4689476"/>
        </p:xfrm>
        <a:graphic>
          <a:graphicData uri="http://schemas.openxmlformats.org/drawingml/2006/table">
            <a:tbl>
              <a:tblPr/>
              <a:tblGrid>
                <a:gridCol w="62222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359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3975">
                <a:tc>
                  <a:txBody>
                    <a:bodyPr/>
                    <a:lstStyle/>
                    <a:p>
                      <a:pPr marL="1116013" marR="0" lvl="0" indent="-1112838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1116013" algn="l"/>
                          <a:tab pos="1563688" algn="l"/>
                          <a:tab pos="2012950" algn="l"/>
                          <a:tab pos="2462213" algn="l"/>
                          <a:tab pos="2911475" algn="l"/>
                          <a:tab pos="3360738" algn="l"/>
                          <a:tab pos="3810000" algn="l"/>
                          <a:tab pos="4259263" algn="l"/>
                          <a:tab pos="4708525" algn="l"/>
                          <a:tab pos="5157788" algn="l"/>
                          <a:tab pos="5607050" algn="l"/>
                          <a:tab pos="6056313" algn="l"/>
                          <a:tab pos="6505575" algn="l"/>
                          <a:tab pos="6954838" algn="l"/>
                          <a:tab pos="7404100" algn="l"/>
                          <a:tab pos="7853363" algn="l"/>
                          <a:tab pos="8302625" algn="l"/>
                          <a:tab pos="8751888" algn="l"/>
                          <a:tab pos="9201150" algn="l"/>
                          <a:tab pos="9650413" algn="l"/>
                          <a:tab pos="10099675" algn="l"/>
                        </a:tabLst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07352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5731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763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227" name="Text Box 11">
            <a:extLst>
              <a:ext uri="{FF2B5EF4-FFF2-40B4-BE49-F238E27FC236}">
                <a16:creationId xmlns="" xmlns:a16="http://schemas.microsoft.com/office/drawing/2014/main" id="{832D6016-11F2-4098-B490-5AC531FEE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8094" y="1479551"/>
            <a:ext cx="2736850" cy="13954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C00000"/>
                </a:solidFill>
              </a:rPr>
              <a:t>Антонимы. Эпитеты.</a:t>
            </a:r>
          </a:p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C00000"/>
                </a:solidFill>
              </a:rPr>
              <a:t>Метафора.</a:t>
            </a:r>
          </a:p>
        </p:txBody>
      </p:sp>
      <p:sp>
        <p:nvSpPr>
          <p:cNvPr id="9228" name="Text Box 12">
            <a:extLst>
              <a:ext uri="{FF2B5EF4-FFF2-40B4-BE49-F238E27FC236}">
                <a16:creationId xmlns="" xmlns:a16="http://schemas.microsoft.com/office/drawing/2014/main" id="{BD0E9716-2238-4EDB-81DA-A6F7883FA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266" y="1700213"/>
            <a:ext cx="6904574" cy="22566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ts val="6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200" i="1" dirty="0">
                <a:solidFill>
                  <a:srgbClr val="002060"/>
                </a:solidFill>
              </a:rPr>
              <a:t>«Захолустная речонка…А речка была славная…Переливалась солнечной чешуёй вода».</a:t>
            </a:r>
          </a:p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altLang="ru-RU" sz="3200" i="1" dirty="0">
              <a:solidFill>
                <a:srgbClr val="002060"/>
              </a:solidFill>
            </a:endParaRPr>
          </a:p>
        </p:txBody>
      </p:sp>
      <p:sp>
        <p:nvSpPr>
          <p:cNvPr id="9229" name="Text Box 13">
            <a:extLst>
              <a:ext uri="{FF2B5EF4-FFF2-40B4-BE49-F238E27FC236}">
                <a16:creationId xmlns="" xmlns:a16="http://schemas.microsoft.com/office/drawing/2014/main" id="{FBB7B23C-0073-4A7F-A2F3-E1918EACE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06" y="3068639"/>
            <a:ext cx="7304859" cy="21335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ts val="6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200" i="1" dirty="0">
                <a:solidFill>
                  <a:srgbClr val="002060"/>
                </a:solidFill>
              </a:rPr>
              <a:t>«…вынесли длинную-длинную лёгкую гичку, будто пила рыба …купаться пошла…».</a:t>
            </a:r>
          </a:p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altLang="ru-RU" sz="2400" i="1" dirty="0">
              <a:solidFill>
                <a:srgbClr val="002060"/>
              </a:solidFill>
            </a:endParaRPr>
          </a:p>
        </p:txBody>
      </p:sp>
      <p:sp>
        <p:nvSpPr>
          <p:cNvPr id="9230" name="Text Box 14">
            <a:extLst>
              <a:ext uri="{FF2B5EF4-FFF2-40B4-BE49-F238E27FC236}">
                <a16:creationId xmlns="" xmlns:a16="http://schemas.microsoft.com/office/drawing/2014/main" id="{3766A404-AE7F-4C9F-9F88-B4F618CF3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5" y="3068639"/>
            <a:ext cx="2808288" cy="1025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C00000"/>
                </a:solidFill>
              </a:rPr>
              <a:t>Сравнение.</a:t>
            </a:r>
          </a:p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i="1" dirty="0">
                <a:solidFill>
                  <a:srgbClr val="002060"/>
                </a:solidFill>
              </a:rPr>
              <a:t>Гичка-лодка </a:t>
            </a:r>
            <a:endParaRPr lang="ru-RU" altLang="ru-RU" sz="2400" b="1" i="1" dirty="0">
              <a:solidFill>
                <a:srgbClr val="002060"/>
              </a:solidFill>
            </a:endParaRPr>
          </a:p>
        </p:txBody>
      </p:sp>
      <p:sp>
        <p:nvSpPr>
          <p:cNvPr id="9231" name="Text Box 15">
            <a:extLst>
              <a:ext uri="{FF2B5EF4-FFF2-40B4-BE49-F238E27FC236}">
                <a16:creationId xmlns="" xmlns:a16="http://schemas.microsoft.com/office/drawing/2014/main" id="{0B0669FE-F956-4F80-986B-1BEC0F9BC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0825" y="4359427"/>
            <a:ext cx="6086475" cy="10793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200" i="1" dirty="0">
                <a:solidFill>
                  <a:srgbClr val="002060"/>
                </a:solidFill>
              </a:rPr>
              <a:t>«Сын прачки… сам себя от удовольствия ногой лягнул…». </a:t>
            </a:r>
          </a:p>
        </p:txBody>
      </p:sp>
      <p:sp>
        <p:nvSpPr>
          <p:cNvPr id="9233" name="Text Box 17">
            <a:extLst>
              <a:ext uri="{FF2B5EF4-FFF2-40B4-BE49-F238E27FC236}">
                <a16:creationId xmlns="" xmlns:a16="http://schemas.microsoft.com/office/drawing/2014/main" id="{E0FDBB2E-3CE8-41FA-8C4C-3E7C0A83F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5" y="4221163"/>
            <a:ext cx="2592388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>
                <a:solidFill>
                  <a:srgbClr val="C00000"/>
                </a:solidFill>
              </a:rPr>
              <a:t>Просторечное слово.</a:t>
            </a:r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1847850" y="53006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9235" name="Text Box 19">
            <a:extLst>
              <a:ext uri="{FF2B5EF4-FFF2-40B4-BE49-F238E27FC236}">
                <a16:creationId xmlns="" xmlns:a16="http://schemas.microsoft.com/office/drawing/2014/main" id="{AC80FBA1-9C21-4C65-98A0-227E6B71D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383" y="5300664"/>
            <a:ext cx="7524817" cy="15718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200" i="1" dirty="0">
                <a:solidFill>
                  <a:srgbClr val="002060"/>
                </a:solidFill>
              </a:rPr>
              <a:t>«Скворец …на ветке внимательно склонил голову: знакомая песня! В прошлом году слышал…».</a:t>
            </a:r>
          </a:p>
        </p:txBody>
      </p:sp>
      <p:sp>
        <p:nvSpPr>
          <p:cNvPr id="9236" name="Text Box 20">
            <a:extLst>
              <a:ext uri="{FF2B5EF4-FFF2-40B4-BE49-F238E27FC236}">
                <a16:creationId xmlns="" xmlns:a16="http://schemas.microsoft.com/office/drawing/2014/main" id="{41E70470-2E1A-4D7B-8A6D-208D2A4AF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6225" y="5300664"/>
            <a:ext cx="252095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>
                <a:solidFill>
                  <a:srgbClr val="C00000"/>
                </a:solidFill>
              </a:rPr>
              <a:t>Олицетворение. </a:t>
            </a:r>
          </a:p>
        </p:txBody>
      </p:sp>
    </p:spTree>
    <p:extLst>
      <p:ext uri="{BB962C8B-B14F-4D97-AF65-F5344CB8AC3E}">
        <p14:creationId xmlns:p14="http://schemas.microsoft.com/office/powerpoint/2010/main" val="13765958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2" dur="500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5" dur="500"/>
                                        <p:tgtEl>
                                          <p:spTgt spid="9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0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5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0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45" dur="500"/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>
          <a:xfrm>
            <a:off x="1981200" y="173038"/>
            <a:ext cx="8229600" cy="1528762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>
          <a:xfrm>
            <a:off x="1919288" y="1628775"/>
            <a:ext cx="8229600" cy="4706938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0243" name="Picture 3">
            <a:extLst>
              <a:ext uri="{FF2B5EF4-FFF2-40B4-BE49-F238E27FC236}">
                <a16:creationId xmlns="" xmlns:a16="http://schemas.microsoft.com/office/drawing/2014/main" id="{35B32097-41BF-475B-810D-17E2AD647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2312" y="1700213"/>
            <a:ext cx="1583408" cy="19154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4" name="Picture 4">
            <a:extLst>
              <a:ext uri="{FF2B5EF4-FFF2-40B4-BE49-F238E27FC236}">
                <a16:creationId xmlns="" xmlns:a16="http://schemas.microsoft.com/office/drawing/2014/main" id="{D6A080A0-3DCD-442C-B84F-3FDA4CB29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3717032"/>
            <a:ext cx="1656184" cy="21791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5" name="Picture 5">
            <a:extLst>
              <a:ext uri="{FF2B5EF4-FFF2-40B4-BE49-F238E27FC236}">
                <a16:creationId xmlns="" xmlns:a16="http://schemas.microsoft.com/office/drawing/2014/main" id="{156E899A-86A1-4B90-87D7-8977F78B8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9537" y="3789363"/>
            <a:ext cx="1656183" cy="19716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6" name="Picture 6">
            <a:extLst>
              <a:ext uri="{FF2B5EF4-FFF2-40B4-BE49-F238E27FC236}">
                <a16:creationId xmlns="" xmlns:a16="http://schemas.microsoft.com/office/drawing/2014/main" id="{4E08DD3B-5D8F-4A88-93F5-055347331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56241" y="1700808"/>
            <a:ext cx="1716001" cy="18652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7416" name="Text Box 7">
            <a:extLst>
              <a:ext uri="{FF2B5EF4-FFF2-40B4-BE49-F238E27FC236}">
                <a16:creationId xmlns="" xmlns:a16="http://schemas.microsoft.com/office/drawing/2014/main" id="{04485117-143B-4EE4-86EC-25278C3DB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88914"/>
            <a:ext cx="9144000" cy="955675"/>
          </a:xfrm>
          <a:prstGeom prst="rect">
            <a:avLst/>
          </a:prstGeom>
          <a:noFill/>
          <a:ln w="57240">
            <a:solidFill>
              <a:srgbClr val="FFC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800" b="1" i="1">
                <a:solidFill>
                  <a:srgbClr val="002060"/>
                </a:solidFill>
                <a:latin typeface="+mj-lt"/>
              </a:rPr>
              <a:t>«В шкафу кротко блестели золотыми буквами корешки книг. Они отдыхали…».</a:t>
            </a:r>
            <a:r>
              <a:rPr lang="ru-RU" altLang="ru-RU" sz="2400" b="1" i="1">
                <a:solidFill>
                  <a:srgbClr val="002060"/>
                </a:solidFill>
                <a:latin typeface="+mj-lt"/>
              </a:rPr>
              <a:t> Какую картину вы представляете? </a:t>
            </a:r>
          </a:p>
        </p:txBody>
      </p:sp>
      <p:sp>
        <p:nvSpPr>
          <p:cNvPr id="10248" name="Text Box 8">
            <a:extLst>
              <a:ext uri="{FF2B5EF4-FFF2-40B4-BE49-F238E27FC236}">
                <a16:creationId xmlns="" xmlns:a16="http://schemas.microsoft.com/office/drawing/2014/main" id="{8B766CAD-2448-474C-85A8-84976E58A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075" y="1844675"/>
            <a:ext cx="2736850" cy="1201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002060"/>
                </a:solidFill>
              </a:rPr>
              <a:t>«…курчавый, благосклонный Пушкин».</a:t>
            </a:r>
          </a:p>
        </p:txBody>
      </p:sp>
      <p:sp>
        <p:nvSpPr>
          <p:cNvPr id="10249" name="Text Box 9">
            <a:extLst>
              <a:ext uri="{FF2B5EF4-FFF2-40B4-BE49-F238E27FC236}">
                <a16:creationId xmlns="" xmlns:a16="http://schemas.microsoft.com/office/drawing/2014/main" id="{C682F6AE-BEFF-46D1-80A3-CC1D5A096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9513" y="4221163"/>
            <a:ext cx="4392612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002060"/>
                </a:solidFill>
              </a:rPr>
              <a:t>«…седые, бородатые Тургенев и Толстой…».</a:t>
            </a:r>
          </a:p>
        </p:txBody>
      </p:sp>
      <p:sp>
        <p:nvSpPr>
          <p:cNvPr id="10250" name="Text Box 10">
            <a:extLst>
              <a:ext uri="{FF2B5EF4-FFF2-40B4-BE49-F238E27FC236}">
                <a16:creationId xmlns="" xmlns:a16="http://schemas.microsoft.com/office/drawing/2014/main" id="{7C674FF4-82DE-42AE-B41A-36CB82F2E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4" y="1989139"/>
            <a:ext cx="2376487" cy="1557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002060"/>
                </a:solidFill>
              </a:rPr>
              <a:t>«…гусар Лермонтов с вздёрнутым носиком…».</a:t>
            </a:r>
          </a:p>
        </p:txBody>
      </p:sp>
      <p:sp>
        <p:nvSpPr>
          <p:cNvPr id="10251" name="Text Box 11">
            <a:extLst>
              <a:ext uri="{FF2B5EF4-FFF2-40B4-BE49-F238E27FC236}">
                <a16:creationId xmlns="" xmlns:a16="http://schemas.microsoft.com/office/drawing/2014/main" id="{8241B796-32F8-40E4-8204-F28ED68C9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1" y="5805488"/>
            <a:ext cx="8424863" cy="825500"/>
          </a:xfrm>
          <a:prstGeom prst="rect">
            <a:avLst/>
          </a:prstGeom>
          <a:noFill/>
          <a:ln w="57240">
            <a:solidFill>
              <a:srgbClr val="FFC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125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002060"/>
                </a:solidFill>
              </a:rPr>
              <a:t>Какие выводы о главных героях можно сделать, читая такие характеристики писателей?</a:t>
            </a:r>
            <a:r>
              <a:rPr lang="ru-RU" altLang="ru-RU" b="1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67495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7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26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36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41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/>
          </p:nvPr>
        </p:nvSpPr>
        <p:spPr>
          <a:xfrm>
            <a:off x="1981200" y="250826"/>
            <a:ext cx="8229600" cy="1190625"/>
          </a:xfrm>
          <a:ln w="38160">
            <a:solidFill>
              <a:srgbClr val="FFC000"/>
            </a:solidFill>
            <a:miter lim="800000"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002060"/>
                </a:solidFill>
              </a:rPr>
              <a:t>Прочтите описание героев и определите</a:t>
            </a:r>
            <a:br>
              <a:rPr lang="ru-RU" altLang="ru-RU" sz="2400" b="1">
                <a:solidFill>
                  <a:srgbClr val="002060"/>
                </a:solidFill>
              </a:rPr>
            </a:br>
            <a:r>
              <a:rPr lang="ru-RU" altLang="ru-RU" sz="2400" b="1">
                <a:solidFill>
                  <a:srgbClr val="002060"/>
                </a:solidFill>
              </a:rPr>
              <a:t>главную деталь портрета.</a:t>
            </a:r>
            <a:br>
              <a:rPr lang="ru-RU" altLang="ru-RU" sz="2400" b="1">
                <a:solidFill>
                  <a:srgbClr val="002060"/>
                </a:solidFill>
              </a:rPr>
            </a:br>
            <a:r>
              <a:rPr lang="ru-RU" altLang="ru-RU" sz="2400" b="1">
                <a:solidFill>
                  <a:srgbClr val="002060"/>
                </a:solidFill>
              </a:rPr>
              <a:t>Раскрывает ли портрет черты характера?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39725" indent="-339725">
              <a:spcBef>
                <a:spcPts val="600"/>
              </a:spcBef>
              <a:buClr>
                <a:srgbClr val="0000CC"/>
              </a:buClr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400" i="1">
                <a:solidFill>
                  <a:srgbClr val="0000CC"/>
                </a:solidFill>
              </a:rPr>
              <a:t>«…перед стеклянной дверью…стояли, прижав к стеклу носы, две девочки, две сестры. Если бы кто из сада на них взглянул, сразу бы увидел, что только им во всём саду и доме в этот солнечный день было грустно. У старшей Вали даже слезинка блестела на щеке, вот- вот капнет на передничек.</a:t>
            </a:r>
          </a:p>
          <a:p>
            <a:pPr marL="339725" indent="-339725">
              <a:spcBef>
                <a:spcPts val="600"/>
              </a:spcBef>
              <a:buClr>
                <a:srgbClr val="0000CC"/>
              </a:buClr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400" i="1">
                <a:solidFill>
                  <a:srgbClr val="0000CC"/>
                </a:solidFill>
              </a:rPr>
              <a:t>А младшая, Катюша, надутая –перенадутая, сердито смотрела на скворца, сдвинув пухлые брови, - точно скворец её куклу клюнул или через форточку пышку с маком унёс».</a:t>
            </a: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4008438" y="3284539"/>
            <a:ext cx="1223962" cy="1587"/>
          </a:xfrm>
          <a:prstGeom prst="line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8688388" y="3284539"/>
            <a:ext cx="1223962" cy="1587"/>
          </a:xfrm>
          <a:prstGeom prst="line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2495550" y="3644900"/>
            <a:ext cx="1728788" cy="0"/>
          </a:xfrm>
          <a:prstGeom prst="line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2495551" y="4365625"/>
            <a:ext cx="1152525" cy="1588"/>
          </a:xfrm>
          <a:prstGeom prst="line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5591176" y="4005264"/>
            <a:ext cx="3457575" cy="1587"/>
          </a:xfrm>
          <a:prstGeom prst="line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7032626" y="4365625"/>
            <a:ext cx="2232025" cy="1588"/>
          </a:xfrm>
          <a:prstGeom prst="line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2424114" y="4652964"/>
            <a:ext cx="2808287" cy="71437"/>
          </a:xfrm>
          <a:prstGeom prst="line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4" name="Text Box 10">
            <a:extLst>
              <a:ext uri="{FF2B5EF4-FFF2-40B4-BE49-F238E27FC236}">
                <a16:creationId xmlns="" xmlns:a16="http://schemas.microsoft.com/office/drawing/2014/main" id="{B0FEA239-EB5F-4B61-947E-635FFF639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5084764"/>
            <a:ext cx="8459787" cy="1957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002060"/>
                </a:solidFill>
              </a:rPr>
              <a:t>Что произошло с героинями?</a:t>
            </a:r>
          </a:p>
          <a:p>
            <a:pPr algn="ctr"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C00000"/>
                </a:solidFill>
              </a:rPr>
              <a:t>Девочки самостоятельно прочитали рассказ Л. Н. Толстого «Кавказский пленник» и разволновались</a:t>
            </a:r>
            <a:r>
              <a:rPr lang="ru-RU" altLang="ru-RU" sz="2400" b="1" dirty="0">
                <a:solidFill>
                  <a:srgbClr val="C00000"/>
                </a:solidFill>
                <a:latin typeface="Arial" charset="0"/>
              </a:rPr>
              <a:t>.</a:t>
            </a:r>
          </a:p>
          <a:p>
            <a:pPr algn="ctr"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altLang="ru-RU" sz="2400" dirty="0">
              <a:solidFill>
                <a:srgbClr val="990033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8508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ChangeArrowheads="1"/>
          </p:cNvSpPr>
          <p:nvPr>
            <p:ph type="title"/>
          </p:nvPr>
        </p:nvSpPr>
        <p:spPr>
          <a:ln w="9360">
            <a:solidFill>
              <a:srgbClr val="FFC000"/>
            </a:solidFill>
            <a:miter lim="800000"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i="1">
                <a:solidFill>
                  <a:srgbClr val="002060"/>
                </a:solidFill>
              </a:rPr>
              <a:t>«Раз написано, - значит, настоящая правда… И раз окончание хорошее…не стоит горевать…»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39725" indent="-339725">
              <a:buClr>
                <a:srgbClr val="990033"/>
              </a:buClr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mtClean="0">
                <a:solidFill>
                  <a:srgbClr val="002060"/>
                </a:solidFill>
              </a:rPr>
              <a:t>Какой конец рассказа  придумали девочки?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424113" y="2492375"/>
            <a:ext cx="4176712" cy="825500"/>
          </a:xfrm>
          <a:prstGeom prst="rect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500"/>
              </a:spcBef>
              <a:buSzPct val="100000"/>
            </a:pPr>
            <a:r>
              <a:rPr lang="ru-RU" altLang="ru-RU" sz="2400" b="1">
                <a:solidFill>
                  <a:srgbClr val="000000"/>
                </a:solidFill>
              </a:rPr>
              <a:t>Жилин с солдатами взяли в плен татар и высекли.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888164" y="2492375"/>
            <a:ext cx="3527425" cy="825500"/>
          </a:xfrm>
          <a:prstGeom prst="rect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500"/>
              </a:spcBef>
              <a:buSzPct val="100000"/>
            </a:pPr>
            <a:r>
              <a:rPr lang="ru-RU" altLang="ru-RU" sz="2400" b="1">
                <a:solidFill>
                  <a:srgbClr val="000000"/>
                </a:solidFill>
              </a:rPr>
              <a:t>«Русские офицеры великодушны».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935413" y="3860800"/>
            <a:ext cx="4824412" cy="825500"/>
          </a:xfrm>
          <a:prstGeom prst="rect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500"/>
              </a:spcBef>
              <a:buSzPct val="100000"/>
            </a:pPr>
            <a:r>
              <a:rPr lang="ru-RU" altLang="ru-RU" sz="2400" b="1">
                <a:solidFill>
                  <a:srgbClr val="000000"/>
                </a:solidFill>
              </a:rPr>
              <a:t>Дине передайте георгиевскую медаль и русскую азбуку.</a:t>
            </a:r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 flipV="1">
            <a:off x="3935414" y="5084763"/>
            <a:ext cx="4606925" cy="863600"/>
          </a:xfrm>
          <a:prstGeom prst="ellipse">
            <a:avLst/>
          </a:prstGeom>
          <a:solidFill>
            <a:srgbClr val="FFCC00"/>
          </a:solidFill>
          <a:ln w="57240">
            <a:solidFill>
              <a:srgbClr val="990033"/>
            </a:solidFill>
            <a:miter lim="800000"/>
            <a:headEnd/>
            <a:tailEnd/>
          </a:ln>
        </p:spPr>
        <p:txBody>
          <a:bodyPr rot="10800000" wrap="none"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>
                <a:solidFill>
                  <a:srgbClr val="0000CC"/>
                </a:solidFill>
              </a:rPr>
              <a:t>Свадьба Жилина </a:t>
            </a:r>
          </a:p>
          <a:p>
            <a:pPr algn="ctr" eaLnBrk="1" hangingPunct="1">
              <a:buSzPct val="100000"/>
            </a:pPr>
            <a:r>
              <a:rPr lang="ru-RU" altLang="ru-RU" sz="2400" b="1">
                <a:solidFill>
                  <a:srgbClr val="0000CC"/>
                </a:solidFill>
              </a:rPr>
              <a:t>и Дины</a:t>
            </a:r>
          </a:p>
        </p:txBody>
      </p:sp>
      <p:sp>
        <p:nvSpPr>
          <p:cNvPr id="12296" name="WordArt 8"/>
          <p:cNvSpPr>
            <a:spLocks noChangeArrowheads="1" noChangeShapeType="1" noTextEdit="1"/>
          </p:cNvSpPr>
          <p:nvPr/>
        </p:nvSpPr>
        <p:spPr bwMode="auto">
          <a:xfrm>
            <a:off x="4295775" y="6021389"/>
            <a:ext cx="3722688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360">
                  <a:solidFill>
                    <a:srgbClr val="800000"/>
                  </a:solidFill>
                  <a:miter lim="800000"/>
                  <a:headEnd/>
                  <a:tailEnd/>
                </a:ln>
                <a:solidFill>
                  <a:srgbClr val="800000"/>
                </a:solidFill>
                <a:effectLst>
                  <a:outerShdw dist="17819" dir="2700000" algn="ctr" rotWithShape="0">
                    <a:srgbClr val="B2B2B2">
                      <a:alpha val="80011"/>
                    </a:srgbClr>
                  </a:outerShdw>
                </a:effectLst>
                <a:cs typeface="Arial" panose="020B0604020202020204" pitchFamily="34" charset="0"/>
              </a:rPr>
              <a:t>Эпилог</a:t>
            </a:r>
          </a:p>
        </p:txBody>
      </p:sp>
    </p:spTree>
    <p:extLst>
      <p:ext uri="{BB962C8B-B14F-4D97-AF65-F5344CB8AC3E}">
        <p14:creationId xmlns:p14="http://schemas.microsoft.com/office/powerpoint/2010/main" val="26369329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1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2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27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ChangeArrowheads="1"/>
          </p:cNvSpPr>
          <p:nvPr>
            <p:ph type="title"/>
          </p:nvPr>
        </p:nvSpPr>
        <p:spPr>
          <a:xfrm>
            <a:off x="1774825" y="158750"/>
            <a:ext cx="8642350" cy="1373188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>
                <a:solidFill>
                  <a:srgbClr val="002060"/>
                </a:solidFill>
              </a:rPr>
              <a:t>Какие «секреты» использует автор, чтобы привлечь наше внимание к рассуждениям девочек о концовке рассказа?</a:t>
            </a:r>
          </a:p>
        </p:txBody>
      </p:sp>
      <p:graphicFrame>
        <p:nvGraphicFramePr>
          <p:cNvPr id="13314" name="Group 2">
            <a:extLst>
              <a:ext uri="{FF2B5EF4-FFF2-40B4-BE49-F238E27FC236}">
                <a16:creationId xmlns="" xmlns:a16="http://schemas.microsoft.com/office/drawing/2014/main" id="{3479CED3-A0BE-4E6C-9DB4-627C9702D213}"/>
              </a:ext>
            </a:extLst>
          </p:cNvPr>
          <p:cNvGraphicFramePr>
            <a:graphicFrameLocks noGrp="1"/>
          </p:cNvGraphicFramePr>
          <p:nvPr/>
        </p:nvGraphicFramePr>
        <p:xfrm>
          <a:off x="1981200" y="1600200"/>
          <a:ext cx="8231188" cy="5048250"/>
        </p:xfrm>
        <a:graphic>
          <a:graphicData uri="http://schemas.openxmlformats.org/drawingml/2006/table">
            <a:tbl>
              <a:tblPr/>
              <a:tblGrid>
                <a:gridCol w="41163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31888">
                <a:tc>
                  <a:txBody>
                    <a:bodyPr/>
                    <a:lstStyle/>
                    <a:p>
                      <a:pPr marL="17600613" marR="0" lvl="0" indent="5992813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17600613" algn="l"/>
                          <a:tab pos="18048288" algn="l"/>
                          <a:tab pos="18497550" algn="l"/>
                          <a:tab pos="18946813" algn="l"/>
                          <a:tab pos="19396075" algn="l"/>
                          <a:tab pos="19845338" algn="l"/>
                          <a:tab pos="20294600" algn="l"/>
                          <a:tab pos="20743863" algn="l"/>
                          <a:tab pos="21193125" algn="l"/>
                          <a:tab pos="21642388" algn="l"/>
                          <a:tab pos="22091650" algn="l"/>
                          <a:tab pos="22540913" algn="l"/>
                          <a:tab pos="22990175" algn="l"/>
                          <a:tab pos="23439438" algn="l"/>
                          <a:tab pos="23888700" algn="l"/>
                          <a:tab pos="24337963" algn="l"/>
                          <a:tab pos="24787225" algn="l"/>
                          <a:tab pos="25236488" algn="l"/>
                          <a:tab pos="25685750" algn="l"/>
                          <a:tab pos="26135013" algn="l"/>
                          <a:tab pos="26584275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4461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3986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274213" marR="0" lvl="0" indent="1319213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22274213" algn="l"/>
                          <a:tab pos="22721888" algn="l"/>
                          <a:tab pos="23171150" algn="l"/>
                          <a:tab pos="23620413" algn="l"/>
                          <a:tab pos="24069675" algn="l"/>
                          <a:tab pos="24518938" algn="l"/>
                          <a:tab pos="24968200" algn="l"/>
                          <a:tab pos="25417463" algn="l"/>
                          <a:tab pos="25866725" algn="l"/>
                          <a:tab pos="26315988" algn="l"/>
                          <a:tab pos="26765250" algn="l"/>
                          <a:tab pos="27214513" algn="l"/>
                          <a:tab pos="27663775" algn="l"/>
                          <a:tab pos="28113038" algn="l"/>
                          <a:tab pos="28562300" algn="l"/>
                          <a:tab pos="29011563" algn="l"/>
                          <a:tab pos="29460825" algn="l"/>
                          <a:tab pos="29910088" algn="l"/>
                          <a:tab pos="30359350" algn="l"/>
                          <a:tab pos="30808613" algn="l"/>
                          <a:tab pos="31257875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31888">
                <a:tc>
                  <a:txBody>
                    <a:bodyPr/>
                    <a:lstStyle/>
                    <a:p>
                      <a:pPr marL="16533813" marR="0" lvl="0" indent="7059613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16533813" algn="l"/>
                          <a:tab pos="16981488" algn="l"/>
                          <a:tab pos="17430750" algn="l"/>
                          <a:tab pos="17880013" algn="l"/>
                          <a:tab pos="18329275" algn="l"/>
                          <a:tab pos="18778538" algn="l"/>
                          <a:tab pos="19227800" algn="l"/>
                          <a:tab pos="19677063" algn="l"/>
                          <a:tab pos="20126325" algn="l"/>
                          <a:tab pos="20575588" algn="l"/>
                          <a:tab pos="21024850" algn="l"/>
                          <a:tab pos="21474113" algn="l"/>
                          <a:tab pos="21923375" algn="l"/>
                          <a:tab pos="22372638" algn="l"/>
                          <a:tab pos="22821900" algn="l"/>
                          <a:tab pos="23271163" algn="l"/>
                          <a:tab pos="23720425" algn="l"/>
                          <a:tab pos="24169688" algn="l"/>
                          <a:tab pos="24618950" algn="l"/>
                          <a:tab pos="25068213" algn="l"/>
                          <a:tab pos="25517475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0000" marR="90000" marT="117504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323" name="Text Box 11">
            <a:extLst>
              <a:ext uri="{FF2B5EF4-FFF2-40B4-BE49-F238E27FC236}">
                <a16:creationId xmlns="" xmlns:a16="http://schemas.microsoft.com/office/drawing/2014/main" id="{32D07390-2DE3-4D12-B0D4-39AE0C7E7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1628775"/>
            <a:ext cx="3744912" cy="1201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i="1" dirty="0">
                <a:solidFill>
                  <a:srgbClr val="002060"/>
                </a:solidFill>
              </a:rPr>
              <a:t>«Жилин …поймал в плен татар, которые его мучили…Правда?</a:t>
            </a:r>
          </a:p>
        </p:txBody>
      </p:sp>
      <p:sp>
        <p:nvSpPr>
          <p:cNvPr id="13324" name="Text Box 12">
            <a:extLst>
              <a:ext uri="{FF2B5EF4-FFF2-40B4-BE49-F238E27FC236}">
                <a16:creationId xmlns="" xmlns:a16="http://schemas.microsoft.com/office/drawing/2014/main" id="{F486FB4D-385B-4CAF-87FA-169B5CE44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4" y="1773238"/>
            <a:ext cx="3455987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C00000"/>
                </a:solidFill>
              </a:rPr>
              <a:t>Риторические вопросы.</a:t>
            </a:r>
          </a:p>
        </p:txBody>
      </p:sp>
      <p:sp>
        <p:nvSpPr>
          <p:cNvPr id="13325" name="Text Box 13">
            <a:extLst>
              <a:ext uri="{FF2B5EF4-FFF2-40B4-BE49-F238E27FC236}">
                <a16:creationId xmlns="" xmlns:a16="http://schemas.microsoft.com/office/drawing/2014/main" id="{83D23D40-AF9B-4F76-8913-DC2BE46EEB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9" y="2708275"/>
            <a:ext cx="4105275" cy="1587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i="1">
                <a:solidFill>
                  <a:srgbClr val="002060"/>
                </a:solidFill>
              </a:rPr>
              <a:t>«И больно-пребольно высечь!</a:t>
            </a:r>
          </a:p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i="1">
                <a:solidFill>
                  <a:srgbClr val="002060"/>
                </a:solidFill>
              </a:rPr>
              <a:t>Не кричать! …Марш!»</a:t>
            </a:r>
          </a:p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altLang="ru-RU" sz="2400" i="1">
              <a:solidFill>
                <a:srgbClr val="002060"/>
              </a:solidFill>
            </a:endParaRPr>
          </a:p>
        </p:txBody>
      </p:sp>
      <p:sp>
        <p:nvSpPr>
          <p:cNvPr id="13326" name="Text Box 14">
            <a:extLst>
              <a:ext uri="{FF2B5EF4-FFF2-40B4-BE49-F238E27FC236}">
                <a16:creationId xmlns="" xmlns:a16="http://schemas.microsoft.com/office/drawing/2014/main" id="{22F4028E-91DD-466A-8A26-A4CC4A7E5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1900" y="3068638"/>
            <a:ext cx="2736850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>
                <a:solidFill>
                  <a:srgbClr val="C00000"/>
                </a:solidFill>
              </a:rPr>
              <a:t>Риторическое восклицание.</a:t>
            </a:r>
          </a:p>
        </p:txBody>
      </p:sp>
      <p:sp>
        <p:nvSpPr>
          <p:cNvPr id="13327" name="Text Box 15">
            <a:extLst>
              <a:ext uri="{FF2B5EF4-FFF2-40B4-BE49-F238E27FC236}">
                <a16:creationId xmlns="" xmlns:a16="http://schemas.microsoft.com/office/drawing/2014/main" id="{8C219EC4-07C2-476F-9209-214407C01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4005263"/>
            <a:ext cx="3887788" cy="13954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i="1">
                <a:solidFill>
                  <a:srgbClr val="002060"/>
                </a:solidFill>
              </a:rPr>
              <a:t>«Зарубите себе на вашем кавказском носу».</a:t>
            </a:r>
          </a:p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i="1">
                <a:solidFill>
                  <a:srgbClr val="002060"/>
                </a:solidFill>
              </a:rPr>
              <a:t>«…капусту порублю».</a:t>
            </a:r>
          </a:p>
        </p:txBody>
      </p:sp>
      <p:sp>
        <p:nvSpPr>
          <p:cNvPr id="30737" name="Text Box 16"/>
          <p:cNvSpPr txBox="1">
            <a:spLocks noChangeArrowheads="1"/>
          </p:cNvSpPr>
          <p:nvPr/>
        </p:nvSpPr>
        <p:spPr bwMode="auto">
          <a:xfrm>
            <a:off x="6600826" y="4292601"/>
            <a:ext cx="29511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13329" name="Text Box 17">
            <a:extLst>
              <a:ext uri="{FF2B5EF4-FFF2-40B4-BE49-F238E27FC236}">
                <a16:creationId xmlns="" xmlns:a16="http://schemas.microsoft.com/office/drawing/2014/main" id="{4CFEAF87-46B1-468F-921A-2D11FCF2E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1900" y="4149726"/>
            <a:ext cx="4032250" cy="1395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C00000"/>
                </a:solidFill>
              </a:rPr>
              <a:t>Юмор – весёлый смех.</a:t>
            </a:r>
          </a:p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>
                <a:solidFill>
                  <a:srgbClr val="C00000"/>
                </a:solidFill>
              </a:rPr>
              <a:t>Неточность фразеологизмов.</a:t>
            </a:r>
          </a:p>
        </p:txBody>
      </p:sp>
      <p:sp>
        <p:nvSpPr>
          <p:cNvPr id="13330" name="Text Box 18">
            <a:extLst>
              <a:ext uri="{FF2B5EF4-FFF2-40B4-BE49-F238E27FC236}">
                <a16:creationId xmlns="" xmlns:a16="http://schemas.microsoft.com/office/drawing/2014/main" id="{E490E34E-0ECC-437A-8C0D-1CABCE92B1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5516564"/>
            <a:ext cx="4103687" cy="1203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i="1" dirty="0">
                <a:solidFill>
                  <a:srgbClr val="002060"/>
                </a:solidFill>
              </a:rPr>
              <a:t>«Обрадовалась….Топнула ногой.. Взвизгнула от удовольствия…»</a:t>
            </a:r>
          </a:p>
        </p:txBody>
      </p:sp>
      <p:sp>
        <p:nvSpPr>
          <p:cNvPr id="30740" name="Text Box 19"/>
          <p:cNvSpPr txBox="1">
            <a:spLocks noChangeArrowheads="1"/>
          </p:cNvSpPr>
          <p:nvPr/>
        </p:nvSpPr>
        <p:spPr bwMode="auto">
          <a:xfrm>
            <a:off x="6959601" y="5734051"/>
            <a:ext cx="24495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13332" name="Text Box 20">
            <a:extLst>
              <a:ext uri="{FF2B5EF4-FFF2-40B4-BE49-F238E27FC236}">
                <a16:creationId xmlns="" xmlns:a16="http://schemas.microsoft.com/office/drawing/2014/main" id="{7B7ECF62-02FE-446D-8FBE-A872C32966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39" y="5734050"/>
            <a:ext cx="3673475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>
                <a:solidFill>
                  <a:srgbClr val="C00000"/>
                </a:solidFill>
              </a:rPr>
              <a:t>Авторские ремарки, замечания автора.</a:t>
            </a:r>
          </a:p>
        </p:txBody>
      </p:sp>
    </p:spTree>
    <p:extLst>
      <p:ext uri="{BB962C8B-B14F-4D97-AF65-F5344CB8AC3E}">
        <p14:creationId xmlns:p14="http://schemas.microsoft.com/office/powerpoint/2010/main" val="20436871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2" dur="500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17" dur="500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20" dur="500"/>
                                        <p:tgtEl>
                                          <p:spTgt spid="13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25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30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3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40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45" dur="500"/>
                                        <p:tgtEl>
                                          <p:spTgt spid="1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mtClean="0">
                <a:solidFill>
                  <a:srgbClr val="990033"/>
                </a:solidFill>
              </a:rPr>
              <a:t>Игра.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39725" indent="-339725">
              <a:buClr>
                <a:srgbClr val="0000CC"/>
              </a:buClr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mtClean="0">
                <a:solidFill>
                  <a:srgbClr val="0000CC"/>
                </a:solidFill>
              </a:rPr>
              <a:t>Л.Н. Толстой «Кавказский пленник».</a:t>
            </a:r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2276476"/>
            <a:ext cx="2859087" cy="4314825"/>
          </a:xfrm>
          <a:prstGeom prst="rect">
            <a:avLst/>
          </a:prstGeom>
          <a:noFill/>
          <a:ln w="5724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5016501" y="2349500"/>
            <a:ext cx="5256213" cy="825500"/>
          </a:xfrm>
          <a:prstGeom prst="rect">
            <a:avLst/>
          </a:prstGeom>
          <a:noFill/>
          <a:ln w="57240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500"/>
              </a:spcBef>
              <a:buSzPct val="100000"/>
            </a:pPr>
            <a:r>
              <a:rPr lang="ru-RU" altLang="ru-RU" sz="2400">
                <a:solidFill>
                  <a:srgbClr val="0000CC"/>
                </a:solidFill>
              </a:rPr>
              <a:t>Как дети воспроизвели рассказ в игре?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232401" y="3357564"/>
            <a:ext cx="5184775" cy="3272307"/>
          </a:xfrm>
          <a:prstGeom prst="rect">
            <a:avLst/>
          </a:prstGeom>
          <a:noFill/>
          <a:ln w="9360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125"/>
              </a:spcBef>
              <a:buSzPct val="100000"/>
            </a:pPr>
            <a:r>
              <a:rPr lang="ru-RU" altLang="ru-RU" sz="2400">
                <a:solidFill>
                  <a:srgbClr val="0000CC"/>
                </a:solidFill>
              </a:rPr>
              <a:t>Действующие лица</a:t>
            </a:r>
            <a:r>
              <a:rPr lang="ru-RU" altLang="ru-RU">
                <a:solidFill>
                  <a:srgbClr val="0000CC"/>
                </a:solidFill>
              </a:rPr>
              <a:t>.</a:t>
            </a:r>
          </a:p>
          <a:p>
            <a:pPr>
              <a:spcBef>
                <a:spcPts val="1500"/>
              </a:spcBef>
              <a:buSzPct val="100000"/>
            </a:pPr>
            <a:r>
              <a:rPr lang="ru-RU" altLang="ru-RU" sz="2400" i="1">
                <a:solidFill>
                  <a:srgbClr val="990033"/>
                </a:solidFill>
              </a:rPr>
              <a:t>Миша – Жилин.</a:t>
            </a:r>
          </a:p>
          <a:p>
            <a:pPr>
              <a:spcBef>
                <a:spcPts val="1500"/>
              </a:spcBef>
              <a:buSzPct val="100000"/>
            </a:pPr>
            <a:r>
              <a:rPr lang="ru-RU" altLang="ru-RU" sz="2400" i="1">
                <a:solidFill>
                  <a:srgbClr val="990033"/>
                </a:solidFill>
              </a:rPr>
              <a:t>Тузик – Костылин.</a:t>
            </a:r>
          </a:p>
          <a:p>
            <a:pPr>
              <a:spcBef>
                <a:spcPts val="1500"/>
              </a:spcBef>
              <a:buSzPct val="100000"/>
            </a:pPr>
            <a:r>
              <a:rPr lang="ru-RU" altLang="ru-RU" sz="2400" i="1">
                <a:solidFill>
                  <a:srgbClr val="990033"/>
                </a:solidFill>
              </a:rPr>
              <a:t>Валя и Катя – татары.</a:t>
            </a:r>
          </a:p>
          <a:p>
            <a:pPr>
              <a:spcBef>
                <a:spcPts val="1500"/>
              </a:spcBef>
              <a:buSzPct val="100000"/>
            </a:pPr>
            <a:r>
              <a:rPr lang="ru-RU" altLang="ru-RU" sz="2400" i="1">
                <a:solidFill>
                  <a:srgbClr val="990033"/>
                </a:solidFill>
              </a:rPr>
              <a:t>Валя – Дина.</a:t>
            </a:r>
          </a:p>
          <a:p>
            <a:pPr>
              <a:spcBef>
                <a:spcPts val="1500"/>
              </a:spcBef>
              <a:buSzPct val="100000"/>
            </a:pPr>
            <a:r>
              <a:rPr lang="ru-RU" altLang="ru-RU" sz="2400" i="1">
                <a:solidFill>
                  <a:srgbClr val="990033"/>
                </a:solidFill>
              </a:rPr>
              <a:t>Катя – её подруга.</a:t>
            </a: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5375275" y="3789364"/>
            <a:ext cx="2808288" cy="1587"/>
          </a:xfrm>
          <a:prstGeom prst="line">
            <a:avLst/>
          </a:prstGeom>
          <a:noFill/>
          <a:ln w="57240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5104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0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3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6" dur="500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9" dur="500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2" dur="500"/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5" dur="500"/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6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9" dur="500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2" dur="500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5" dur="500"/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8" dur="500"/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mtClean="0">
                <a:solidFill>
                  <a:srgbClr val="0000CC"/>
                </a:solidFill>
              </a:rPr>
              <a:t>Что такое добро?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idx="1"/>
          </p:nvPr>
        </p:nvSpPr>
        <p:spPr>
          <a:xfrm>
            <a:off x="1981200" y="1600200"/>
            <a:ext cx="8229600" cy="4706938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992313" y="1341438"/>
            <a:ext cx="8424862" cy="2844800"/>
          </a:xfrm>
          <a:prstGeom prst="rect">
            <a:avLst/>
          </a:prstGeom>
          <a:solidFill>
            <a:srgbClr val="FFCC00"/>
          </a:solidFill>
          <a:ln w="76320">
            <a:solidFill>
              <a:srgbClr val="99CC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500"/>
              </a:spcBef>
              <a:buSzPct val="100000"/>
            </a:pPr>
            <a:r>
              <a:rPr lang="ru-RU" altLang="ru-RU" sz="2400" i="1">
                <a:solidFill>
                  <a:srgbClr val="990033"/>
                </a:solidFill>
              </a:rPr>
              <a:t>« Я часто думал о том, что значит «быть добрым?» Мне кажется, добрый человек – это такой человек, который обладает воображением и понимает, каково другому, умеет почувствовать, что другой чувствует».    </a:t>
            </a:r>
          </a:p>
          <a:p>
            <a:pPr>
              <a:spcBef>
                <a:spcPts val="1500"/>
              </a:spcBef>
              <a:buSzPct val="100000"/>
            </a:pPr>
            <a:r>
              <a:rPr lang="ru-RU" altLang="ru-RU" sz="2400" i="1">
                <a:solidFill>
                  <a:srgbClr val="990033"/>
                </a:solidFill>
              </a:rPr>
              <a:t>                                                                                                Я. Корчак.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992313" y="4508500"/>
            <a:ext cx="84248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500"/>
              </a:spcBef>
              <a:buSzPct val="100000"/>
            </a:pPr>
            <a:r>
              <a:rPr lang="ru-RU" altLang="ru-RU" sz="2400" b="1">
                <a:solidFill>
                  <a:srgbClr val="0000CC"/>
                </a:solidFill>
              </a:rPr>
              <a:t>Как соотносится данное высказывание с нашими героями? Приведите  примеры из текста?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774825" y="5122864"/>
            <a:ext cx="8713788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500"/>
              </a:spcBef>
              <a:buSzPct val="100000"/>
            </a:pPr>
            <a:r>
              <a:rPr lang="ru-RU" altLang="ru-RU" sz="2400">
                <a:solidFill>
                  <a:srgbClr val="990033"/>
                </a:solidFill>
              </a:rPr>
              <a:t>«- Нет, знаешь, сечь их не надо….Так хорошо устроили судьбу Дины и Жилина, им стало немного легче…».</a:t>
            </a:r>
          </a:p>
          <a:p>
            <a:pPr>
              <a:spcBef>
                <a:spcPts val="1500"/>
              </a:spcBef>
              <a:buSzPct val="100000"/>
            </a:pPr>
            <a:r>
              <a:rPr lang="ru-RU" altLang="ru-RU" sz="2400">
                <a:solidFill>
                  <a:srgbClr val="990033"/>
                </a:solidFill>
              </a:rPr>
              <a:t>Не хотели играть роль Костылина – не хотели быть предателями.</a:t>
            </a:r>
          </a:p>
        </p:txBody>
      </p:sp>
    </p:spTree>
    <p:extLst>
      <p:ext uri="{BB962C8B-B14F-4D97-AF65-F5344CB8AC3E}">
        <p14:creationId xmlns:p14="http://schemas.microsoft.com/office/powerpoint/2010/main" val="25259454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BFAD33-48D9-4144-B286-A43624EA9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1803"/>
          </a:xfrm>
        </p:spPr>
        <p:txBody>
          <a:bodyPr/>
          <a:lstStyle/>
          <a:p>
            <a:pPr algn="ctr"/>
            <a:r>
              <a:rPr lang="ru-RU" dirty="0"/>
              <a:t>Домашняя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F45A496-7C63-48B4-B9D8-AAE6C9E1A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3962"/>
            <a:ext cx="10515600" cy="4883001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Саши Черного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«Игорь-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обинзон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marL="0" indent="0">
              <a:buNone/>
            </a:pP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термина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юмор.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91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BE8A46-E4BE-4253-B339-D27A8F2862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Саша Чёрный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юмористические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8B75D91-6CAC-4140-9462-830602AD09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Урок в 5 классе</a:t>
            </a:r>
          </a:p>
        </p:txBody>
      </p:sp>
    </p:spTree>
    <p:extLst>
      <p:ext uri="{BB962C8B-B14F-4D97-AF65-F5344CB8AC3E}">
        <p14:creationId xmlns:p14="http://schemas.microsoft.com/office/powerpoint/2010/main" val="77015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BE8A46-E4BE-4253-B339-D27A8F286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154" y="365125"/>
            <a:ext cx="10686692" cy="4975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Саша Чёрный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(Александр Михайлович Гликберг)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1300F607-B0CC-4B96-8EEB-63CA8902E5E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53" y="1305224"/>
            <a:ext cx="4660721" cy="5187651"/>
          </a:xfrm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3064EB5-ED67-4E37-A2C8-828A962031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7940" y="1305224"/>
            <a:ext cx="5736566" cy="518765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Псевдоним – это…вымышленное творческое имя писателя, поэта, художника, музыканта и других представителей творческих профессий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он открыл секрет своего псевдонима: "Нас было двое в семье с именем Александр (В семье было пятеро детей, двоих из которых звали Саша ). Один брюнет, другой блондин. Когда я еще не думал, что из моей "литературы" что-нибудь выйдет, я начал подписываться этим семейным прозвищем".</a:t>
            </a:r>
          </a:p>
        </p:txBody>
      </p:sp>
    </p:spTree>
    <p:extLst>
      <p:ext uri="{BB962C8B-B14F-4D97-AF65-F5344CB8AC3E}">
        <p14:creationId xmlns:p14="http://schemas.microsoft.com/office/powerpoint/2010/main" val="82625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BE8A46-E4BE-4253-B339-D27A8F286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Саша Чёрный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3064EB5-ED67-4E37-A2C8-828A962031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7940" y="1305224"/>
            <a:ext cx="5736566" cy="5187651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1880 г. в Одессе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умер 1923 году во Франции. 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="" xmlns:a16="http://schemas.microsoft.com/office/drawing/2014/main" id="{EEF0E9D7-B270-4934-8322-574F1839938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03" y="1305224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180439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BEA391-8A43-4D3D-AB3D-124DB2E98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вы можете сказать об авторе, глядя на его книги?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FCB534F-0EFD-49CC-96D3-EDD25AD8A6A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34683" y="1825625"/>
            <a:ext cx="6443974" cy="2194284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C931EC32-69CC-45E9-AC9F-2F95D4FFC5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82986" y="3799533"/>
            <a:ext cx="7024497" cy="28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5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69AEF7-F68C-4D21-8338-5C8B3BAB8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Познакомимся с биографией Саши Черного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86518FF8-A2D8-44A2-8516-28D7DF11C27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93533"/>
            <a:ext cx="3208806" cy="5450202"/>
          </a:xfrm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79560D6-F44B-40B8-A3C2-E70EDBF2F18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hlinkClick r:id="rId3"/>
              </a:rPr>
              <a:t>https://pokori-olimp.ru/%D1%81%D0%B0%D1%88%D0%B0-%D1%87%D1%91%D1%80%D0%BD%D1%8B%D0%B9-%D0%B8-%D0%B5%D0%B3%D0%BE-%D1%8E%D0%BC%D0%BE%D1%80%D0%B8%D1%81%D1%82%D0%B8%D1%87%D0%B5%D1%81%D0%BA%D0%B8%D0%B5-%</a:t>
            </a:r>
            <a:r>
              <a:rPr lang="en-US" sz="1600" dirty="0" smtClean="0">
                <a:hlinkClick r:id="rId3"/>
              </a:rPr>
              <a:t>D1%80%D0%B0%D1%81%D1%81_4fb7b322f.html</a:t>
            </a: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2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3972F35-87C2-43A9-A317-86B79A87F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по биографии и творчеству 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Чёрного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963D68FA-DE31-4F5C-AB3E-A436F6060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21" y="1026543"/>
            <a:ext cx="10922479" cy="569343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Год рождения: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1880;                 б) 1882;                в)1793;                  г)1890.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Место рождения: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Москва;          б) Петербург;             в) Одесса;                  г) Житомир.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каком году дебютировал: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1910;           б) 1905;             в) 1893;                         г) 1900.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Чем не занимался Саша Черный: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переводы;                              в) составление словаря;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написание стихов;                г) написание детских рассказов.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Где активно стал проявлять себя как детский писатель: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Прованс;        б) Петербург;           в) Берлин;            г) Каунас.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Настоящее имя писателя: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Алексей Максимович Пешков;                              в) Игорь Васильевич Лотарев;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Александр Михайлович Гликберг;                      г) Александр Степанович Гриневский.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80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3972F35-87C2-43A9-A317-86B79A87F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по биографии и творчеству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С.Чёрного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963D68FA-DE31-4F5C-AB3E-A436F6060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21" y="1026543"/>
            <a:ext cx="10922479" cy="569343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Год рождения: 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1880;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1882; в)1793; г)1890.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Москва; б) Петербург;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Одесса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г) Житомир.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каком году дебютировал: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1910;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1905;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1893; г) 1900.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Чем не занимался Саша Черный: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переводы; б) написание стихов;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составление словаря;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написание детских рассказов.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Где активно стал проявлять себя как детский писатель: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Прованс; б) Петербург;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Берлин;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Каунас.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 Настоящее имя писателя: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Алексей Максимович Пешков (Горький);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Михайлович Гликберг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Черный);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Игорь Васильевич Лотарев (Северянин);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Александр Степанович Гриневский (Грин).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875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title"/>
          </p:nvPr>
        </p:nvSpPr>
        <p:spPr>
          <a:xfrm>
            <a:off x="1981200" y="346075"/>
            <a:ext cx="8229600" cy="1143000"/>
          </a:xfrm>
          <a:ln w="57240">
            <a:solidFill>
              <a:srgbClr val="FFC000"/>
            </a:solidFill>
            <a:miter lim="800000"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b="1">
                <a:solidFill>
                  <a:srgbClr val="002060"/>
                </a:solidFill>
              </a:rPr>
              <a:t>Подберите слова, выражающие ваше отношение к данным цитатам?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idx="1"/>
          </p:nvPr>
        </p:nvSpPr>
        <p:spPr>
          <a:xfrm>
            <a:off x="2351088" y="1557338"/>
            <a:ext cx="8316912" cy="4525962"/>
          </a:xfrm>
        </p:spPr>
        <p:txBody>
          <a:bodyPr/>
          <a:lstStyle/>
          <a:p>
            <a:pPr marL="339725" indent="-339725">
              <a:buClr>
                <a:srgbClr val="990033"/>
              </a:buClr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i="1" smtClean="0"/>
              <a:t>«Воробьи…кричали, кувыркались, дрались…просто от избытка жизни…».</a:t>
            </a:r>
          </a:p>
          <a:p>
            <a:pPr marL="339725" indent="-339725">
              <a:buClr>
                <a:srgbClr val="0000CC"/>
              </a:buClr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i="1" smtClean="0"/>
              <a:t>«Никакие хозяйственные заботы в птичью голову не шли…».</a:t>
            </a:r>
          </a:p>
          <a:p>
            <a:pPr marL="339725" indent="-339725">
              <a:buClr>
                <a:srgbClr val="6600CC"/>
              </a:buClr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i="1" smtClean="0"/>
              <a:t>«…дворняжка Тузик, лохматая серая муфта с хвостиком в виде вопросительного знака…».</a:t>
            </a:r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 rot="152560">
            <a:off x="4235450" y="4838700"/>
            <a:ext cx="51133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0" lon="20699988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  <a:contourClr>
                <a:srgbClr val="CC0000"/>
              </a:contour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sp>
        <p:nvSpPr>
          <p:cNvPr id="8197" name="Text Box 5">
            <a:extLst>
              <a:ext uri="{FF2B5EF4-FFF2-40B4-BE49-F238E27FC236}">
                <a16:creationId xmlns="" xmlns:a16="http://schemas.microsoft.com/office/drawing/2014/main" id="{68D19449-3807-4F6D-A76E-E759AA220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561" y="5229201"/>
            <a:ext cx="7921625" cy="1448731"/>
          </a:xfrm>
          <a:prstGeom prst="rect">
            <a:avLst/>
          </a:prstGeom>
          <a:noFill/>
          <a:ln w="57240">
            <a:solidFill>
              <a:srgbClr val="FFC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4000" dirty="0">
                <a:ln w="18415" cmpd="sng">
                  <a:solidFill>
                    <a:srgbClr val="A50021"/>
                  </a:solidFill>
                  <a:prstDash val="solid"/>
                </a:ln>
                <a:solidFill>
                  <a:srgbClr val="A5002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Юмор</a:t>
            </a:r>
          </a:p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dirty="0">
                <a:solidFill>
                  <a:srgbClr val="002060"/>
                </a:solidFill>
              </a:rPr>
              <a:t>(</a:t>
            </a:r>
            <a:r>
              <a:rPr lang="ru-RU" altLang="ru-RU" sz="2400" dirty="0" err="1">
                <a:solidFill>
                  <a:srgbClr val="002060"/>
                </a:solidFill>
              </a:rPr>
              <a:t>анг</a:t>
            </a:r>
            <a:r>
              <a:rPr lang="ru-RU" altLang="ru-RU" sz="2400" dirty="0">
                <a:solidFill>
                  <a:srgbClr val="002060"/>
                </a:solidFill>
              </a:rPr>
              <a:t>. – нрав, настроение)- изображение героев в смешном виде.  Смех весёлый, доброжелательный.</a:t>
            </a:r>
          </a:p>
        </p:txBody>
      </p:sp>
    </p:spTree>
    <p:extLst>
      <p:ext uri="{BB962C8B-B14F-4D97-AF65-F5344CB8AC3E}">
        <p14:creationId xmlns:p14="http://schemas.microsoft.com/office/powerpoint/2010/main" val="22911011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1090</Words>
  <Application>Microsoft Office PowerPoint</Application>
  <PresentationFormat>Широкоэкранный</PresentationFormat>
  <Paragraphs>119</Paragraphs>
  <Slides>19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SimSun</vt:lpstr>
      <vt:lpstr>SimSun</vt:lpstr>
      <vt:lpstr>Arial</vt:lpstr>
      <vt:lpstr>Calibri</vt:lpstr>
      <vt:lpstr>Calibri Light</vt:lpstr>
      <vt:lpstr>Times New Roman</vt:lpstr>
      <vt:lpstr>Тема Office</vt:lpstr>
      <vt:lpstr>Анализ работ в УЧИ.Ру</vt:lpstr>
      <vt:lpstr>Саша Чёрный  и его  юмористические рассказы </vt:lpstr>
      <vt:lpstr>Саша Чёрный  (Александр Михайлович Гликберг)</vt:lpstr>
      <vt:lpstr>Саша Чёрный </vt:lpstr>
      <vt:lpstr>Что вы можете сказать об авторе, глядя на его книги?</vt:lpstr>
      <vt:lpstr>Познакомимся с биографией Саши Черного</vt:lpstr>
      <vt:lpstr>Тест по биографии и творчеству С. Чёрного.  </vt:lpstr>
      <vt:lpstr>Тест по биографии и творчеству С.Чёрного.  </vt:lpstr>
      <vt:lpstr>Подберите слова, выражающие ваше отношение к данным цитатам?</vt:lpstr>
      <vt:lpstr>Юмор в рассказе</vt:lpstr>
      <vt:lpstr>Юмор в рассказе</vt:lpstr>
      <vt:lpstr>Понаблюдайте за цитатами из текста, подумайте, за счёт чего фразы становятся смешными? (стр.159-161)</vt:lpstr>
      <vt:lpstr>Презентация PowerPoint</vt:lpstr>
      <vt:lpstr>Прочтите описание героев и определите главную деталь портрета. Раскрывает ли портрет черты характера?</vt:lpstr>
      <vt:lpstr>«Раз написано, - значит, настоящая правда… И раз окончание хорошее…не стоит горевать…»</vt:lpstr>
      <vt:lpstr>Какие «секреты» использует автор, чтобы привлечь наше внимание к рассуждениям девочек о концовке рассказа?</vt:lpstr>
      <vt:lpstr>Игра.</vt:lpstr>
      <vt:lpstr>Что такое добро?</vt:lpstr>
      <vt:lpstr>Домашняя работа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302</dc:creator>
  <cp:lastModifiedBy>User</cp:lastModifiedBy>
  <cp:revision>10</cp:revision>
  <dcterms:created xsi:type="dcterms:W3CDTF">2020-05-13T21:23:21Z</dcterms:created>
  <dcterms:modified xsi:type="dcterms:W3CDTF">2022-09-25T09:24:16Z</dcterms:modified>
</cp:coreProperties>
</file>