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87" r:id="rId3"/>
    <p:sldId id="272" r:id="rId4"/>
    <p:sldId id="286" r:id="rId5"/>
    <p:sldId id="288" r:id="rId6"/>
    <p:sldId id="290" r:id="rId7"/>
    <p:sldId id="289" r:id="rId8"/>
    <p:sldId id="291" r:id="rId9"/>
    <p:sldId id="292" r:id="rId10"/>
    <p:sldId id="285" r:id="rId11"/>
    <p:sldId id="271" r:id="rId12"/>
    <p:sldId id="273" r:id="rId13"/>
    <p:sldId id="29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EC1B8-666E-47EB-9707-6B5D71EBC63A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E7633-2F02-4DF9-BEAA-6AB90DC8C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080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3009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84374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2931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2078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86976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690783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0350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99853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41889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82558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4589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84ECC-2F66-4D55-B9C0-B0996790EFEE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A1493-BCEC-4A36-960C-D83F16674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93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3432" y="4455203"/>
            <a:ext cx="10363200" cy="103797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Развитие половых клеток. Оплодотворение.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5517232"/>
            <a:ext cx="8534400" cy="98566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11 класс</a:t>
            </a:r>
          </a:p>
          <a:p>
            <a:r>
              <a:rPr lang="ru-RU" sz="2400" dirty="0" smtClean="0"/>
              <a:t>Бородулина Ю.В.</a:t>
            </a:r>
            <a:endParaRPr lang="en-US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7440" b="5598"/>
          <a:stretch/>
        </p:blipFill>
        <p:spPr>
          <a:xfrm>
            <a:off x="1631504" y="0"/>
            <a:ext cx="8947720" cy="427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91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Формирование близнецов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11686"/>
            <a:ext cx="11103024" cy="5439198"/>
          </a:xfrm>
        </p:spPr>
      </p:pic>
    </p:spTree>
    <p:extLst>
      <p:ext uri="{BB962C8B-B14F-4D97-AF65-F5344CB8AC3E}">
        <p14:creationId xmlns:p14="http://schemas.microsoft.com/office/powerpoint/2010/main" val="4063327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Вероятность рождения близнецов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67408" y="1137359"/>
            <a:ext cx="10945216" cy="54006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Генетическая предрасположенность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женской линии передается от бабушки внучке.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старше женщина, тем больше случаев многоплодной беременности. (пик 35-40 лет)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Гормональная контрацепция.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Гормон гонадотропина  отвечает за стимуляцию созревания женских половых клеток. В период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овулирования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яичник может выдать и оплодотворить две или три яйцеклетки, отчего и родятся двойняшки или тройняшки.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Лечение бесплодия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случае, когда женщина начинает лечиться от бесплодия и постоянно находится под соответствующими препаратами, которые стимулируют работу яичников в усиленном темпе.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экстракорпорального (искусственного) оплодотворения вероятность рождения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разнояйцевых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близнецов возрастает.</a:t>
            </a:r>
          </a:p>
        </p:txBody>
      </p:sp>
    </p:spTree>
    <p:extLst>
      <p:ext uri="{BB962C8B-B14F-4D97-AF65-F5344CB8AC3E}">
        <p14:creationId xmlns:p14="http://schemas.microsoft.com/office/powerpoint/2010/main" val="3131193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407368" y="332656"/>
            <a:ext cx="11541838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err="1" smtClean="0">
                <a:solidFill>
                  <a:srgbClr val="FF0000"/>
                </a:solidFill>
              </a:rPr>
              <a:t>Симские</a:t>
            </a:r>
            <a:r>
              <a:rPr lang="ru-RU" sz="2800" b="1" dirty="0" smtClean="0">
                <a:solidFill>
                  <a:srgbClr val="FF0000"/>
                </a:solidFill>
              </a:rPr>
              <a:t> близнецы </a:t>
            </a:r>
            <a:r>
              <a:rPr lang="ru-RU" sz="2800" b="1" dirty="0" smtClean="0"/>
              <a:t>— это однояйцевые близнецы, которые не полностью разделились в эмбриональном периоде развития и имеют общие части тела или внутренние органы.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Пример: </a:t>
            </a:r>
            <a:r>
              <a:rPr lang="ru-RU" sz="2800" b="1" dirty="0" smtClean="0"/>
              <a:t>Зита и Гита из Киргизии</a:t>
            </a:r>
            <a:endParaRPr lang="en-US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9749"/>
          <a:stretch/>
        </p:blipFill>
        <p:spPr>
          <a:xfrm>
            <a:off x="6240016" y="2492895"/>
            <a:ext cx="5520605" cy="40607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486" y="2492895"/>
            <a:ext cx="5372538" cy="406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40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4294967295"/>
          </p:nvPr>
        </p:nvSpPr>
        <p:spPr>
          <a:xfrm>
            <a:off x="6339839" y="1219200"/>
            <a:ext cx="5381897" cy="50033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Домашнее </a:t>
            </a:r>
            <a:r>
              <a:rPr lang="ru-RU" sz="3200" b="1" dirty="0" smtClean="0">
                <a:solidFill>
                  <a:srgbClr val="FF0000"/>
                </a:solidFill>
              </a:rPr>
              <a:t>задание:</a:t>
            </a:r>
          </a:p>
          <a:p>
            <a:pPr marL="0" indent="0" algn="ctr">
              <a:buNone/>
            </a:pPr>
            <a:endParaRPr lang="ru-RU" sz="3200" b="1" dirty="0" smtClean="0"/>
          </a:p>
          <a:p>
            <a:r>
              <a:rPr lang="ru-RU" sz="3200" b="1" dirty="0" smtClean="0"/>
              <a:t>изучить</a:t>
            </a:r>
            <a:r>
              <a:rPr lang="ru-RU" sz="3200" b="1" dirty="0" smtClean="0">
                <a:solidFill>
                  <a:prstClr val="black"/>
                </a:solidFill>
              </a:rPr>
              <a:t> параграф </a:t>
            </a:r>
            <a:r>
              <a:rPr lang="en-US" sz="3200" b="1" dirty="0" smtClean="0">
                <a:solidFill>
                  <a:prstClr val="black"/>
                </a:solidFill>
              </a:rPr>
              <a:t>2</a:t>
            </a:r>
            <a:r>
              <a:rPr lang="ru-RU" sz="3200" b="1" dirty="0" smtClean="0">
                <a:solidFill>
                  <a:prstClr val="black"/>
                </a:solidFill>
              </a:rPr>
              <a:t>;</a:t>
            </a:r>
          </a:p>
          <a:p>
            <a:r>
              <a:rPr lang="ru-RU" sz="3200" b="1" dirty="0" smtClean="0"/>
              <a:t>ответить на вопросы к параграфу устно.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СПАСИБО ЗА УРОК </a:t>
            </a:r>
            <a:r>
              <a:rPr lang="ru-RU" sz="32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32656"/>
            <a:ext cx="4680520" cy="626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48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053738" y="149424"/>
            <a:ext cx="10515600" cy="9064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Добавьте информацию в таблицу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82" y="974033"/>
            <a:ext cx="10854675" cy="55661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32618" y="1880496"/>
            <a:ext cx="3866605" cy="4702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84914" y="2447109"/>
            <a:ext cx="1410789" cy="2699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188823" y="2882537"/>
            <a:ext cx="2037806" cy="4267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355875" y="2882537"/>
            <a:ext cx="2037806" cy="4267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297782" y="3497566"/>
            <a:ext cx="3936275" cy="6008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300549" y="4319451"/>
            <a:ext cx="3744685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361509" y="5492403"/>
            <a:ext cx="3692434" cy="5660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081553" y="5775431"/>
            <a:ext cx="2368732" cy="609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342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Гаметы – половые клетки.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225135" cy="5464646"/>
          </a:xfrm>
        </p:spPr>
      </p:pic>
    </p:spTree>
    <p:extLst>
      <p:ext uri="{BB962C8B-B14F-4D97-AF65-F5344CB8AC3E}">
        <p14:creationId xmlns:p14="http://schemas.microsoft.com/office/powerpoint/2010/main" val="2165770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432" y="188640"/>
            <a:ext cx="10382944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Гаметогенез</a:t>
            </a:r>
            <a:r>
              <a:rPr lang="ru-RU" sz="3200" b="1" dirty="0" smtClean="0"/>
              <a:t>- процесс образования и развития половых клеток.</a:t>
            </a:r>
            <a:endParaRPr lang="ru-RU" sz="32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96752"/>
            <a:ext cx="8658775" cy="5411734"/>
          </a:xfrm>
        </p:spPr>
      </p:pic>
    </p:spTree>
    <p:extLst>
      <p:ext uri="{BB962C8B-B14F-4D97-AF65-F5344CB8AC3E}">
        <p14:creationId xmlns:p14="http://schemas.microsoft.com/office/powerpoint/2010/main" val="1360824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Оплодотворение</a:t>
            </a:r>
            <a:r>
              <a:rPr lang="ru-RU" sz="2800" b="1" dirty="0" smtClean="0"/>
              <a:t> – процесс слияния гаплоидных гамет, который приводит к образованию диплоидной зиготы - первой соматической клетки дочернего организма.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3512" y="1484784"/>
            <a:ext cx="933496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693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5010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Слияние яйцеклетки и сперматозоида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9456" y="1160589"/>
            <a:ext cx="10009112" cy="520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150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88640"/>
            <a:ext cx="10513168" cy="6538622"/>
          </a:xfrm>
        </p:spPr>
      </p:pic>
    </p:spTree>
    <p:extLst>
      <p:ext uri="{BB962C8B-B14F-4D97-AF65-F5344CB8AC3E}">
        <p14:creationId xmlns:p14="http://schemas.microsoft.com/office/powerpoint/2010/main" val="4108308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err="1" smtClean="0">
                <a:solidFill>
                  <a:srgbClr val="FF0000"/>
                </a:solidFill>
              </a:rPr>
              <a:t>Навашин</a:t>
            </a:r>
            <a:r>
              <a:rPr lang="ru-RU" sz="4800" b="1" dirty="0" smtClean="0">
                <a:solidFill>
                  <a:srgbClr val="FF0000"/>
                </a:solidFill>
              </a:rPr>
              <a:t> Сергей Гаврилович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43472" y="1690689"/>
            <a:ext cx="3262449" cy="4616366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303913" y="2050919"/>
            <a:ext cx="5904656" cy="3895906"/>
          </a:xfrm>
        </p:spPr>
        <p:txBody>
          <a:bodyPr>
            <a:normAutofit/>
          </a:bodyPr>
          <a:lstStyle/>
          <a:p>
            <a:r>
              <a:rPr lang="ru-RU" dirty="0"/>
              <a:t>Российский и советский </a:t>
            </a:r>
            <a:r>
              <a:rPr lang="ru-RU" dirty="0" err="1"/>
              <a:t>цитолог</a:t>
            </a:r>
            <a:r>
              <a:rPr lang="ru-RU" dirty="0"/>
              <a:t> и эмбриолог растений.  Профессор Киевского университета, академик Российской академии наук.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В </a:t>
            </a:r>
            <a:r>
              <a:rPr lang="ru-RU" b="1" dirty="0">
                <a:solidFill>
                  <a:srgbClr val="FF0000"/>
                </a:solidFill>
              </a:rPr>
              <a:t>1898</a:t>
            </a:r>
            <a:r>
              <a:rPr lang="ru-RU" dirty="0"/>
              <a:t> году открыл  </a:t>
            </a:r>
            <a:r>
              <a:rPr lang="ru-RU" dirty="0" smtClean="0"/>
              <a:t>             </a:t>
            </a:r>
            <a:r>
              <a:rPr lang="ru-RU" b="1" dirty="0" smtClean="0">
                <a:solidFill>
                  <a:srgbClr val="FF0000"/>
                </a:solidFill>
              </a:rPr>
              <a:t>двойное </a:t>
            </a:r>
            <a:r>
              <a:rPr lang="ru-RU" b="1" dirty="0">
                <a:solidFill>
                  <a:srgbClr val="FF0000"/>
                </a:solidFill>
              </a:rPr>
              <a:t>оплодотворение </a:t>
            </a:r>
            <a:r>
              <a:rPr lang="ru-RU" b="1" dirty="0" smtClean="0">
                <a:solidFill>
                  <a:srgbClr val="FF0000"/>
                </a:solidFill>
              </a:rPr>
              <a:t>                </a:t>
            </a:r>
            <a:r>
              <a:rPr lang="ru-RU" dirty="0" smtClean="0"/>
              <a:t>у </a:t>
            </a:r>
            <a:r>
              <a:rPr lang="ru-RU" dirty="0"/>
              <a:t>покрытосеменных растений. </a:t>
            </a:r>
          </a:p>
        </p:txBody>
      </p:sp>
    </p:spTree>
    <p:extLst>
      <p:ext uri="{BB962C8B-B14F-4D97-AF65-F5344CB8AC3E}">
        <p14:creationId xmlns:p14="http://schemas.microsoft.com/office/powerpoint/2010/main" val="4223717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964"/>
            <a:ext cx="10297144" cy="663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70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239</Words>
  <Application>Microsoft Office PowerPoint</Application>
  <PresentationFormat>Широкоэкранный</PresentationFormat>
  <Paragraphs>27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Тема Office</vt:lpstr>
      <vt:lpstr>Развитие половых клеток. Оплодотворение.</vt:lpstr>
      <vt:lpstr>Добавьте информацию в таблицу</vt:lpstr>
      <vt:lpstr>Гаметы – половые клетки.</vt:lpstr>
      <vt:lpstr>Гаметогенез- процесс образования и развития половых клеток.</vt:lpstr>
      <vt:lpstr>Оплодотворение – процесс слияния гаплоидных гамет, который приводит к образованию диплоидной зиготы - первой соматической клетки дочернего организма.</vt:lpstr>
      <vt:lpstr>Слияние яйцеклетки и сперматозоида</vt:lpstr>
      <vt:lpstr>Презентация PowerPoint</vt:lpstr>
      <vt:lpstr>Навашин Сергей Гаврилович</vt:lpstr>
      <vt:lpstr>Презентация PowerPoint</vt:lpstr>
      <vt:lpstr>Формирование близнецов</vt:lpstr>
      <vt:lpstr>Вероятность рождения близнецов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Полиэмбриония</dc:title>
  <dc:creator>Julia Borodulina</dc:creator>
  <cp:lastModifiedBy>Юлия</cp:lastModifiedBy>
  <cp:revision>26</cp:revision>
  <dcterms:created xsi:type="dcterms:W3CDTF">2017-01-15T14:28:28Z</dcterms:created>
  <dcterms:modified xsi:type="dcterms:W3CDTF">2022-09-12T18:21:54Z</dcterms:modified>
</cp:coreProperties>
</file>