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94" r:id="rId3"/>
    <p:sldId id="272" r:id="rId4"/>
    <p:sldId id="290" r:id="rId5"/>
    <p:sldId id="289" r:id="rId6"/>
    <p:sldId id="292" r:id="rId7"/>
    <p:sldId id="296" r:id="rId8"/>
    <p:sldId id="297" r:id="rId9"/>
    <p:sldId id="298" r:id="rId10"/>
    <p:sldId id="299" r:id="rId11"/>
    <p:sldId id="300" r:id="rId12"/>
    <p:sldId id="301" r:id="rId13"/>
    <p:sldId id="302" r:id="rId14"/>
    <p:sldId id="304" r:id="rId15"/>
    <p:sldId id="305" r:id="rId16"/>
    <p:sldId id="295" r:id="rId17"/>
    <p:sldId id="306" r:id="rId18"/>
    <p:sldId id="293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658" y="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EC1B8-666E-47EB-9707-6B5D71EBC63A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0E7633-2F02-4DF9-BEAA-6AB90DC8C6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30809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84ECC-2F66-4D55-B9C0-B0996790EFEE}" type="datetimeFigureOut">
              <a:rPr lang="en-US" smtClean="0"/>
              <a:t>9/25/2022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A1493-BCEC-4A36-960C-D83F166740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30098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84ECC-2F66-4D55-B9C0-B0996790EFEE}" type="datetimeFigureOut">
              <a:rPr lang="en-US" smtClean="0"/>
              <a:t>9/25/2022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A1493-BCEC-4A36-960C-D83F166740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6884374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84ECC-2F66-4D55-B9C0-B0996790EFEE}" type="datetimeFigureOut">
              <a:rPr lang="en-US" smtClean="0"/>
              <a:t>9/25/2022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A1493-BCEC-4A36-960C-D83F166740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7629318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84ECC-2F66-4D55-B9C0-B0996790EFEE}" type="datetimeFigureOut">
              <a:rPr lang="en-US" smtClean="0"/>
              <a:t>9/25/2022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A1493-BCEC-4A36-960C-D83F166740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820786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84ECC-2F66-4D55-B9C0-B0996790EFEE}" type="datetimeFigureOut">
              <a:rPr lang="en-US" smtClean="0"/>
              <a:t>9/25/2022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A1493-BCEC-4A36-960C-D83F166740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1869767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84ECC-2F66-4D55-B9C0-B0996790EFEE}" type="datetimeFigureOut">
              <a:rPr lang="en-US" smtClean="0"/>
              <a:t>9/25/2022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A1493-BCEC-4A36-960C-D83F166740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1690783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84ECC-2F66-4D55-B9C0-B0996790EFEE}" type="datetimeFigureOut">
              <a:rPr lang="en-US" smtClean="0"/>
              <a:t>9/25/2022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A1493-BCEC-4A36-960C-D83F166740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1403506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84ECC-2F66-4D55-B9C0-B0996790EFEE}" type="datetimeFigureOut">
              <a:rPr lang="en-US" smtClean="0"/>
              <a:t>9/25/2022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A1493-BCEC-4A36-960C-D83F166740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5998534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84ECC-2F66-4D55-B9C0-B0996790EFEE}" type="datetimeFigureOut">
              <a:rPr lang="en-US" smtClean="0"/>
              <a:t>9/25/2022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A1493-BCEC-4A36-960C-D83F166740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3418895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84ECC-2F66-4D55-B9C0-B0996790EFEE}" type="datetimeFigureOut">
              <a:rPr lang="en-US" smtClean="0"/>
              <a:t>9/25/2022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A1493-BCEC-4A36-960C-D83F166740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3825580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84ECC-2F66-4D55-B9C0-B0996790EFEE}" type="datetimeFigureOut">
              <a:rPr lang="en-US" smtClean="0"/>
              <a:t>9/25/2022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A1493-BCEC-4A36-960C-D83F166740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8945891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E84ECC-2F66-4D55-B9C0-B0996790EFEE}" type="datetimeFigureOut">
              <a:rPr lang="en-US" smtClean="0"/>
              <a:t>9/25/2022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2A1493-BCEC-4A36-960C-D83F166740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8933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 dir="u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83432" y="4455203"/>
            <a:ext cx="10363200" cy="1037977"/>
          </a:xfrm>
        </p:spPr>
        <p:txBody>
          <a:bodyPr>
            <a:normAutofit fontScale="90000"/>
          </a:bodyPr>
          <a:lstStyle/>
          <a:p>
            <a:pPr hangingPunct="0"/>
            <a:r>
              <a:rPr lang="ru-RU" b="1" dirty="0">
                <a:solidFill>
                  <a:srgbClr val="FF0000"/>
                </a:solidFill>
              </a:rPr>
              <a:t>Индивидуальное развитие организмов. </a:t>
            </a:r>
            <a:br>
              <a:rPr lang="ru-RU" b="1" dirty="0">
                <a:solidFill>
                  <a:srgbClr val="FF0000"/>
                </a:solidFill>
              </a:rPr>
            </a:br>
            <a:r>
              <a:rPr lang="ru-RU" b="1" dirty="0">
                <a:solidFill>
                  <a:srgbClr val="FF0000"/>
                </a:solidFill>
              </a:rPr>
              <a:t>Биогенетический закон.</a:t>
            </a:r>
            <a:endParaRPr lang="en-US" sz="4000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5517232"/>
            <a:ext cx="8534400" cy="985664"/>
          </a:xfrm>
        </p:spPr>
        <p:txBody>
          <a:bodyPr>
            <a:normAutofit/>
          </a:bodyPr>
          <a:lstStyle/>
          <a:p>
            <a:r>
              <a:rPr lang="ru-RU" sz="2400" dirty="0" smtClean="0"/>
              <a:t>11 класс</a:t>
            </a:r>
          </a:p>
          <a:p>
            <a:r>
              <a:rPr lang="ru-RU" sz="2400" dirty="0" smtClean="0"/>
              <a:t>Бородулина Ю.В.</a:t>
            </a:r>
            <a:endParaRPr lang="en-US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0"/>
            <a:ext cx="9001000" cy="3963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619170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778098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Гаструляция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541" y="1196752"/>
            <a:ext cx="10020918" cy="5400600"/>
          </a:xfrm>
        </p:spPr>
      </p:pic>
    </p:spTree>
    <p:extLst>
      <p:ext uri="{BB962C8B-B14F-4D97-AF65-F5344CB8AC3E}">
        <p14:creationId xmlns:p14="http://schemas.microsoft.com/office/powerpoint/2010/main" val="125410868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Нейруляция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1556792"/>
            <a:ext cx="9280726" cy="4933782"/>
          </a:xfrm>
        </p:spPr>
      </p:pic>
    </p:spTree>
    <p:extLst>
      <p:ext uri="{BB962C8B-B14F-4D97-AF65-F5344CB8AC3E}">
        <p14:creationId xmlns:p14="http://schemas.microsoft.com/office/powerpoint/2010/main" val="409131770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938188" y="404664"/>
            <a:ext cx="8229600" cy="850106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Нейруляция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340768"/>
            <a:ext cx="10533894" cy="5064084"/>
          </a:xfrm>
        </p:spPr>
      </p:pic>
    </p:spTree>
    <p:extLst>
      <p:ext uri="{BB962C8B-B14F-4D97-AF65-F5344CB8AC3E}">
        <p14:creationId xmlns:p14="http://schemas.microsoft.com/office/powerpoint/2010/main" val="16736362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Нейрула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585" y="1251588"/>
            <a:ext cx="7664577" cy="5345765"/>
          </a:xfrm>
        </p:spPr>
      </p:pic>
      <p:sp>
        <p:nvSpPr>
          <p:cNvPr id="5" name="Скругленный прямоугольник 4"/>
          <p:cNvSpPr/>
          <p:nvPr/>
        </p:nvSpPr>
        <p:spPr>
          <a:xfrm>
            <a:off x="8112224" y="5445224"/>
            <a:ext cx="1800200" cy="792088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Полость первичной кишки</a:t>
            </a:r>
            <a:endParaRPr lang="en-US" dirty="0"/>
          </a:p>
        </p:txBody>
      </p:sp>
      <p:cxnSp>
        <p:nvCxnSpPr>
          <p:cNvPr id="7" name="Прямая со стрелкой 6"/>
          <p:cNvCxnSpPr/>
          <p:nvPr/>
        </p:nvCxnSpPr>
        <p:spPr>
          <a:xfrm flipH="1" flipV="1">
            <a:off x="6312024" y="4725144"/>
            <a:ext cx="1800200" cy="11161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813159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00" b="17450"/>
          <a:stretch/>
        </p:blipFill>
        <p:spPr>
          <a:xfrm>
            <a:off x="695400" y="332656"/>
            <a:ext cx="10900446" cy="6094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952504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1411" y="225787"/>
            <a:ext cx="10515600" cy="906327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Типы онтогенеза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023" y="1024436"/>
            <a:ext cx="11504641" cy="5280569"/>
          </a:xfrm>
        </p:spPr>
      </p:pic>
    </p:spTree>
    <p:extLst>
      <p:ext uri="{BB962C8B-B14F-4D97-AF65-F5344CB8AC3E}">
        <p14:creationId xmlns:p14="http://schemas.microsoft.com/office/powerpoint/2010/main" val="201159566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354162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Закон зародышевого сходства </a:t>
            </a: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>Чем более ранние стадии индивидуального развития сравниваются, тем больше сходства удается обнаружить.</a:t>
            </a:r>
            <a:endParaRPr lang="ru-RU" sz="28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752184" y="1700808"/>
            <a:ext cx="3096344" cy="418601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1988840"/>
            <a:ext cx="5715000" cy="4191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896200" y="6059289"/>
            <a:ext cx="31683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Карл Бэр (1792 – 1876)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62351982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9376" y="274638"/>
            <a:ext cx="11377264" cy="1714202"/>
          </a:xfrm>
        </p:spPr>
        <p:txBody>
          <a:bodyPr>
            <a:noAutofit/>
          </a:bodyPr>
          <a:lstStyle/>
          <a:p>
            <a:pPr algn="l"/>
            <a:r>
              <a:rPr lang="ru-RU" sz="2800" b="1" dirty="0" smtClean="0">
                <a:solidFill>
                  <a:srgbClr val="FF0000"/>
                </a:solidFill>
              </a:rPr>
              <a:t>Биогенетический закон. </a:t>
            </a:r>
            <a:r>
              <a:rPr lang="ru-RU" sz="2800" b="1" dirty="0" smtClean="0"/>
              <a:t>Онтогенез – быстрое и краткое повторение филогенеза.</a:t>
            </a:r>
            <a:br>
              <a:rPr lang="ru-RU" sz="2800" b="1" dirty="0" smtClean="0"/>
            </a:br>
            <a:r>
              <a:rPr lang="ru-RU" sz="2800" b="1" dirty="0" smtClean="0">
                <a:solidFill>
                  <a:srgbClr val="FF0000"/>
                </a:solidFill>
              </a:rPr>
              <a:t>Дополнение А.Н. </a:t>
            </a:r>
            <a:r>
              <a:rPr lang="ru-RU" sz="2800" b="1" dirty="0" err="1" smtClean="0">
                <a:solidFill>
                  <a:srgbClr val="FF0000"/>
                </a:solidFill>
              </a:rPr>
              <a:t>Северцова</a:t>
            </a:r>
            <a:r>
              <a:rPr lang="ru-RU" sz="2800" b="1" dirty="0" smtClean="0">
                <a:solidFill>
                  <a:srgbClr val="FF0000"/>
                </a:solidFill>
              </a:rPr>
              <a:t>. </a:t>
            </a:r>
            <a:r>
              <a:rPr lang="ru-RU" sz="2800" b="1" dirty="0" smtClean="0"/>
              <a:t>В эмбриогенезе повторяются признаки зародышей, а не взрослых животных.</a:t>
            </a:r>
            <a:endParaRPr lang="ru-RU" sz="28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b="9313"/>
          <a:stretch/>
        </p:blipFill>
        <p:spPr>
          <a:xfrm>
            <a:off x="946719" y="2204864"/>
            <a:ext cx="2945275" cy="388073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4655840" y="2246986"/>
            <a:ext cx="2980571" cy="383861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00257" y="2255811"/>
            <a:ext cx="2910640" cy="382978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343472" y="6085600"/>
            <a:ext cx="105131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Эрнст Геккель                                           Фриц Мюллер                              Алексей Николаевич </a:t>
            </a:r>
          </a:p>
          <a:p>
            <a:r>
              <a:rPr lang="ru-RU" sz="2000" b="1" dirty="0"/>
              <a:t> </a:t>
            </a:r>
            <a:r>
              <a:rPr lang="ru-RU" sz="2000" b="1" dirty="0" smtClean="0"/>
              <a:t>                                                                                                                                            </a:t>
            </a:r>
            <a:r>
              <a:rPr lang="ru-RU" sz="2000" b="1" dirty="0" err="1" smtClean="0"/>
              <a:t>Северцов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28221063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sz="half" idx="4294967295"/>
          </p:nvPr>
        </p:nvSpPr>
        <p:spPr>
          <a:xfrm>
            <a:off x="6339839" y="1219200"/>
            <a:ext cx="5381897" cy="500332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b="1" dirty="0">
                <a:solidFill>
                  <a:srgbClr val="FF0000"/>
                </a:solidFill>
              </a:rPr>
              <a:t>Домашнее </a:t>
            </a:r>
            <a:r>
              <a:rPr lang="ru-RU" sz="3200" b="1" dirty="0" smtClean="0">
                <a:solidFill>
                  <a:srgbClr val="FF0000"/>
                </a:solidFill>
              </a:rPr>
              <a:t>задание:</a:t>
            </a:r>
          </a:p>
          <a:p>
            <a:pPr marL="0" indent="0" algn="ctr">
              <a:buNone/>
            </a:pPr>
            <a:endParaRPr lang="ru-RU" sz="3200" b="1" dirty="0" smtClean="0"/>
          </a:p>
          <a:p>
            <a:r>
              <a:rPr lang="ru-RU" sz="3200" b="1" dirty="0" smtClean="0"/>
              <a:t>изучить</a:t>
            </a:r>
            <a:r>
              <a:rPr lang="ru-RU" sz="3200" b="1" dirty="0" smtClean="0">
                <a:solidFill>
                  <a:prstClr val="black"/>
                </a:solidFill>
              </a:rPr>
              <a:t> параграф 3;</a:t>
            </a:r>
          </a:p>
          <a:p>
            <a:r>
              <a:rPr lang="ru-RU" sz="3200" b="1" dirty="0" smtClean="0"/>
              <a:t>ответить на вопросы к параграфу устно.</a:t>
            </a:r>
          </a:p>
          <a:p>
            <a:pPr marL="0" indent="0">
              <a:buNone/>
            </a:pPr>
            <a:endParaRPr lang="ru-RU" sz="3200" b="1" dirty="0" smtClean="0"/>
          </a:p>
          <a:p>
            <a:pPr marL="0" indent="0" algn="ctr">
              <a:buNone/>
            </a:pPr>
            <a:r>
              <a:rPr lang="ru-RU" sz="3200" b="1" dirty="0" smtClean="0">
                <a:solidFill>
                  <a:srgbClr val="FF0000"/>
                </a:solidFill>
              </a:rPr>
              <a:t>СПАСИБО ЗА УРОК </a:t>
            </a:r>
            <a:r>
              <a:rPr lang="ru-RU" sz="3200" b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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332656"/>
            <a:ext cx="4680520" cy="6263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514885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778098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Заполните пробелы в схемах</a:t>
            </a:r>
            <a:endParaRPr lang="en-US" sz="3200" b="1" dirty="0">
              <a:solidFill>
                <a:srgbClr val="FF0000"/>
              </a:solidFill>
            </a:endParaRPr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608" y="1053798"/>
            <a:ext cx="7272808" cy="5547209"/>
          </a:xfrm>
        </p:spPr>
      </p:pic>
    </p:spTree>
    <p:extLst>
      <p:ext uri="{BB962C8B-B14F-4D97-AF65-F5344CB8AC3E}">
        <p14:creationId xmlns:p14="http://schemas.microsoft.com/office/powerpoint/2010/main" val="4123228029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Что такое гаметы?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Опишите их строение.</a:t>
            </a: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975995"/>
            <a:ext cx="10972800" cy="3774372"/>
          </a:xfrm>
        </p:spPr>
      </p:pic>
    </p:spTree>
    <p:extLst>
      <p:ext uri="{BB962C8B-B14F-4D97-AF65-F5344CB8AC3E}">
        <p14:creationId xmlns:p14="http://schemas.microsoft.com/office/powerpoint/2010/main" val="216577005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85010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Что такое оплодотворение? 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Каково его биологическое значение?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99456" y="1340768"/>
            <a:ext cx="10009112" cy="5207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31500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88640"/>
            <a:ext cx="10513168" cy="6538622"/>
          </a:xfrm>
        </p:spPr>
      </p:pic>
      <p:sp>
        <p:nvSpPr>
          <p:cNvPr id="3" name="Скругленный прямоугольник 2"/>
          <p:cNvSpPr/>
          <p:nvPr/>
        </p:nvSpPr>
        <p:spPr>
          <a:xfrm>
            <a:off x="695400" y="1556792"/>
            <a:ext cx="10801200" cy="194421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Какие типы оплодотворения вам известны? </a:t>
            </a:r>
          </a:p>
          <a:p>
            <a:pPr algn="ctr"/>
            <a:r>
              <a:rPr lang="ru-RU" sz="2800" dirty="0" smtClean="0"/>
              <a:t>Приведите примеры организмов, у которых они встречаются.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410830865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Опишите механизм двойного оплодотворения у растений. Кто его открыл?</a:t>
            </a:r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19536" y="1417638"/>
            <a:ext cx="8496944" cy="5324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397021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551384" y="332656"/>
            <a:ext cx="11233248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b="1" dirty="0" err="1" smtClean="0">
                <a:solidFill>
                  <a:srgbClr val="FF0000"/>
                </a:solidFill>
              </a:rPr>
              <a:t>Онтогене́з</a:t>
            </a:r>
            <a:r>
              <a:rPr lang="ru-RU" sz="2800" b="1" dirty="0" smtClean="0"/>
              <a:t> — индивидуальное развитие организма, совокупность последовательных морфологических, физиологических и биохимических преобразований, претерпеваемых организмом от оплодотворения (момента отделения от материнской особи при бесполом размножении) до конца жизни.</a:t>
            </a:r>
          </a:p>
          <a:p>
            <a:pPr marL="0" indent="0" algn="ctr">
              <a:buNone/>
            </a:pPr>
            <a:endParaRPr lang="ru-RU" sz="105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 sz="2800" b="1" dirty="0" smtClean="0">
                <a:solidFill>
                  <a:srgbClr val="FF0000"/>
                </a:solidFill>
              </a:rPr>
              <a:t>Периоды онтогенеза:</a:t>
            </a:r>
          </a:p>
          <a:p>
            <a:pPr marL="514350" indent="-514350">
              <a:buAutoNum type="arabicPeriod"/>
            </a:pPr>
            <a:r>
              <a:rPr lang="ru-RU" sz="2800" b="1" dirty="0" smtClean="0"/>
              <a:t>Эмбриональный – с зиготы до рождения (выхода из яйца)</a:t>
            </a:r>
          </a:p>
          <a:p>
            <a:pPr marL="514350" indent="-514350">
              <a:buAutoNum type="arabicPeriod"/>
            </a:pPr>
            <a:r>
              <a:rPr lang="ru-RU" sz="2800" b="1" dirty="0" smtClean="0"/>
              <a:t>Постэмбриональный – с рождения (выхода из яйца) до смерти.</a:t>
            </a:r>
            <a:endParaRPr lang="en-US" sz="2800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2188" y="4293096"/>
            <a:ext cx="7991639" cy="2304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73219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Стадии эмбрионального периода онтогенеза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0" t="10178" r="2270" b="3908"/>
          <a:stretch/>
        </p:blipFill>
        <p:spPr>
          <a:xfrm>
            <a:off x="2207568" y="1417638"/>
            <a:ext cx="7624849" cy="5146773"/>
          </a:xfrm>
        </p:spPr>
      </p:pic>
    </p:spTree>
    <p:extLst>
      <p:ext uri="{BB962C8B-B14F-4D97-AF65-F5344CB8AC3E}">
        <p14:creationId xmlns:p14="http://schemas.microsoft.com/office/powerpoint/2010/main" val="32751346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Стадии дробления </a:t>
            </a:r>
            <a:r>
              <a:rPr lang="ru-RU" dirty="0" smtClean="0">
                <a:solidFill>
                  <a:srgbClr val="FF0000"/>
                </a:solidFill>
              </a:rPr>
              <a:t>– морула - </a:t>
            </a:r>
            <a:r>
              <a:rPr lang="ru-RU" dirty="0" smtClean="0">
                <a:solidFill>
                  <a:srgbClr val="FF0000"/>
                </a:solidFill>
              </a:rPr>
              <a:t>бластулы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903" y="1700808"/>
            <a:ext cx="11626193" cy="4248472"/>
          </a:xfrm>
        </p:spPr>
      </p:pic>
    </p:spTree>
    <p:extLst>
      <p:ext uri="{BB962C8B-B14F-4D97-AF65-F5344CB8AC3E}">
        <p14:creationId xmlns:p14="http://schemas.microsoft.com/office/powerpoint/2010/main" val="38733982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439</TotalTime>
  <Words>172</Words>
  <Application>Microsoft Office PowerPoint</Application>
  <PresentationFormat>Широкоэкранный</PresentationFormat>
  <Paragraphs>33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2" baseType="lpstr">
      <vt:lpstr>Arial</vt:lpstr>
      <vt:lpstr>Calibri</vt:lpstr>
      <vt:lpstr>Wingdings</vt:lpstr>
      <vt:lpstr>Тема Office</vt:lpstr>
      <vt:lpstr>Индивидуальное развитие организмов.  Биогенетический закон.</vt:lpstr>
      <vt:lpstr>Заполните пробелы в схемах</vt:lpstr>
      <vt:lpstr>Что такое гаметы? Опишите их строение.</vt:lpstr>
      <vt:lpstr>Что такое оплодотворение?  Каково его биологическое значение?</vt:lpstr>
      <vt:lpstr>Презентация PowerPoint</vt:lpstr>
      <vt:lpstr>Опишите механизм двойного оплодотворения у растений. Кто его открыл?</vt:lpstr>
      <vt:lpstr>Презентация PowerPoint</vt:lpstr>
      <vt:lpstr>Стадии эмбрионального периода онтогенеза</vt:lpstr>
      <vt:lpstr>Стадии дробления – морула - бластулы</vt:lpstr>
      <vt:lpstr>Гаструляция</vt:lpstr>
      <vt:lpstr>Нейруляция</vt:lpstr>
      <vt:lpstr>Нейруляция</vt:lpstr>
      <vt:lpstr>Нейрула</vt:lpstr>
      <vt:lpstr>Презентация PowerPoint</vt:lpstr>
      <vt:lpstr>Типы онтогенеза</vt:lpstr>
      <vt:lpstr>Закон зародышевого сходства  Чем более ранние стадии индивидуального развития сравниваются, тем больше сходства удается обнаружить.</vt:lpstr>
      <vt:lpstr>Биогенетический закон. Онтогенез – быстрое и краткое повторение филогенеза. Дополнение А.Н. Северцова. В эмбриогенезе повторяются признаки зародышей, а не взрослых животных.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Полиэмбриония</dc:title>
  <dc:creator>Julia Borodulina</dc:creator>
  <cp:lastModifiedBy>Юлия</cp:lastModifiedBy>
  <cp:revision>36</cp:revision>
  <dcterms:created xsi:type="dcterms:W3CDTF">2017-01-15T14:28:28Z</dcterms:created>
  <dcterms:modified xsi:type="dcterms:W3CDTF">2022-09-25T09:40:45Z</dcterms:modified>
</cp:coreProperties>
</file>