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CB753-21F4-4513-AED2-018BF029744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FCDBCD-EA84-4D38-928E-C4FC44412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070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282C8-D159-4AE5-9168-0FE2E72E897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056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140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59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7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003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337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318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326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484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027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442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71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08EC0-CA52-47E4-A104-9D3A45956B6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CE4F1-C4A0-4D6C-8B38-DB824953F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670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6685" y="3090500"/>
            <a:ext cx="11007634" cy="2387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Закономерности наследования признаков. Моногибридное скрещивание.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634446"/>
            <a:ext cx="9144000" cy="86868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11 класс</a:t>
            </a:r>
          </a:p>
          <a:p>
            <a:r>
              <a:rPr lang="ru-RU" dirty="0" smtClean="0"/>
              <a:t>Бородулина Ю.В.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t="16406" b="10476"/>
          <a:stretch/>
        </p:blipFill>
        <p:spPr>
          <a:xfrm>
            <a:off x="578710" y="0"/>
            <a:ext cx="11034580" cy="403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9436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12376" y="112993"/>
            <a:ext cx="11412071" cy="1541928"/>
          </a:xfrm>
          <a:prstGeom prst="round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ЗАКОН ДОМИНИРОВАНИЯ  Г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Менделя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При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скрещивании гомозиготных особей, анализируемых по одной паре альтернативных признаков, наблюдается единообразие гибридов первого поколения по генотипу и фенотипу.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099" y="1768751"/>
            <a:ext cx="7888980" cy="491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99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12376" y="112993"/>
            <a:ext cx="11412071" cy="1541928"/>
          </a:xfrm>
          <a:prstGeom prst="round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ЗАКОН РАСЩЕПЛЕНИЯ  Г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Менделя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При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скрещивании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гибридов первого поколения между собой (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гетерозигот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), анализируемых по одной паре альтернативных признаков, у их потомков наблюдается расщепление в соотношении 3:1 по фенотипу и 1:2:1 по генотипу.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530" y="1736069"/>
            <a:ext cx="8763759" cy="48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3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12375" y="287165"/>
            <a:ext cx="11412071" cy="1541928"/>
          </a:xfrm>
          <a:prstGeom prst="round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ЗАКОН ЧИСТОТЫ ГАМЕТ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При образовании гамет, в каждую из них попадает только один из двух аллельных генов, отвечающих за данный признак.</a:t>
            </a:r>
            <a:endParaRPr lang="ru-RU" sz="2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79" y="2187329"/>
            <a:ext cx="10956862" cy="429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9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40" y="89394"/>
            <a:ext cx="11434354" cy="3928201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                                                Задача (стр. 37)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     У томата гладкая кожица плодов доминирует над опущенной. Гомозиготная форма с гладкими плодами скрещена с растением, имеющим опущенные плоды. В </a:t>
            </a:r>
            <a:r>
              <a:rPr lang="en-US" sz="2800" b="1" dirty="0" smtClean="0"/>
              <a:t>F1 </a:t>
            </a:r>
            <a:r>
              <a:rPr lang="ru-RU" sz="2800" b="1" dirty="0" smtClean="0"/>
              <a:t> получили 54 растения, в </a:t>
            </a:r>
            <a:r>
              <a:rPr lang="en-US" sz="2800" b="1" dirty="0" smtClean="0"/>
              <a:t>F2 – </a:t>
            </a:r>
            <a:r>
              <a:rPr lang="ru-RU" sz="2800" b="1" dirty="0" smtClean="0"/>
              <a:t>736. </a:t>
            </a:r>
            <a:br>
              <a:rPr lang="ru-RU" sz="2800" b="1" dirty="0" smtClean="0"/>
            </a:br>
            <a:r>
              <a:rPr lang="ru-RU" sz="2800" b="1" dirty="0" smtClean="0"/>
              <a:t>     Вопросы:</a:t>
            </a:r>
            <a:br>
              <a:rPr lang="ru-RU" sz="2800" b="1" dirty="0" smtClean="0"/>
            </a:br>
            <a:r>
              <a:rPr lang="ru-RU" sz="2800" b="1" dirty="0" smtClean="0"/>
              <a:t>1. Сколько растений </a:t>
            </a:r>
            <a:r>
              <a:rPr lang="en-US" sz="2800" b="1" dirty="0" smtClean="0"/>
              <a:t>F1</a:t>
            </a:r>
            <a:r>
              <a:rPr lang="ru-RU" sz="2800" b="1" dirty="0" smtClean="0"/>
              <a:t> могут быть гомозиготными?</a:t>
            </a:r>
            <a:br>
              <a:rPr lang="ru-RU" sz="2800" b="1" dirty="0" smtClean="0"/>
            </a:br>
            <a:r>
              <a:rPr lang="ru-RU" sz="2800" b="1" dirty="0" smtClean="0"/>
              <a:t>2. Сколько растений </a:t>
            </a:r>
            <a:r>
              <a:rPr lang="en-US" sz="2800" b="1" dirty="0" smtClean="0"/>
              <a:t>F2</a:t>
            </a:r>
            <a:r>
              <a:rPr lang="ru-RU" sz="2800" b="1" dirty="0" smtClean="0"/>
              <a:t> могут иметь гладкие плоды?</a:t>
            </a:r>
            <a:br>
              <a:rPr lang="ru-RU" sz="2800" b="1" dirty="0" smtClean="0"/>
            </a:br>
            <a:r>
              <a:rPr lang="ru-RU" sz="2800" b="1" dirty="0" smtClean="0"/>
              <a:t>3. </a:t>
            </a:r>
            <a:r>
              <a:rPr lang="ru-RU" sz="2800" b="1" dirty="0">
                <a:solidFill>
                  <a:prstClr val="black"/>
                </a:solidFill>
              </a:rPr>
              <a:t>Сколько растений </a:t>
            </a:r>
            <a:r>
              <a:rPr lang="en-US" sz="2800" b="1" dirty="0">
                <a:solidFill>
                  <a:prstClr val="black"/>
                </a:solidFill>
              </a:rPr>
              <a:t>F2</a:t>
            </a:r>
            <a:r>
              <a:rPr lang="ru-RU" sz="2800" b="1" dirty="0">
                <a:solidFill>
                  <a:prstClr val="black"/>
                </a:solidFill>
              </a:rPr>
              <a:t> могут иметь </a:t>
            </a:r>
            <a:r>
              <a:rPr lang="ru-RU" sz="2800" b="1" dirty="0" smtClean="0">
                <a:solidFill>
                  <a:prstClr val="black"/>
                </a:solidFill>
              </a:rPr>
              <a:t>опушённые </a:t>
            </a:r>
            <a:r>
              <a:rPr lang="ru-RU" sz="2800" b="1" dirty="0">
                <a:solidFill>
                  <a:prstClr val="black"/>
                </a:solidFill>
              </a:rPr>
              <a:t>плоды</a:t>
            </a:r>
            <a:r>
              <a:rPr lang="ru-RU" sz="2800" b="1" dirty="0" smtClean="0">
                <a:solidFill>
                  <a:prstClr val="black"/>
                </a:solidFill>
              </a:rPr>
              <a:t>?</a:t>
            </a:r>
            <a:br>
              <a:rPr lang="ru-RU" sz="2800" b="1" dirty="0" smtClean="0">
                <a:solidFill>
                  <a:prstClr val="black"/>
                </a:solidFill>
              </a:rPr>
            </a:br>
            <a:r>
              <a:rPr lang="ru-RU" sz="2800" b="1" dirty="0" smtClean="0">
                <a:solidFill>
                  <a:prstClr val="black"/>
                </a:solidFill>
              </a:rPr>
              <a:t>4. Сколько разных генотипов может образоваться в </a:t>
            </a:r>
            <a:r>
              <a:rPr lang="en-US" sz="2800" b="1" dirty="0" smtClean="0">
                <a:solidFill>
                  <a:prstClr val="black"/>
                </a:solidFill>
              </a:rPr>
              <a:t>F2</a:t>
            </a:r>
            <a:r>
              <a:rPr lang="ru-RU" sz="2800" b="1" dirty="0" smtClean="0">
                <a:solidFill>
                  <a:prstClr val="black"/>
                </a:solidFill>
              </a:rPr>
              <a:t>?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96891" y="3917457"/>
            <a:ext cx="3966755" cy="27010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9760" y="3917457"/>
            <a:ext cx="4058195" cy="270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755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35726" y="383177"/>
            <a:ext cx="11103428" cy="4389119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	                                      </a:t>
            </a:r>
            <a:r>
              <a:rPr lang="ru-RU" b="1" dirty="0" smtClean="0">
                <a:solidFill>
                  <a:srgbClr val="FF0000"/>
                </a:solidFill>
                <a:latin typeface="+mj-lt"/>
              </a:rPr>
              <a:t>Домашняя задача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+mj-lt"/>
              </a:rPr>
              <a:t>	Ген черной масти у крупнорогатого скота доминирует над геном красной масти.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latin typeface="+mj-lt"/>
              </a:rPr>
              <a:t>	</a:t>
            </a:r>
            <a:r>
              <a:rPr lang="ru-RU" b="1" dirty="0" smtClean="0">
                <a:latin typeface="+mj-lt"/>
              </a:rPr>
              <a:t>Какое потомство F1 получится от скрещивания чистопородного черного быка с красными коровами? Какое потомство F2 получится от скрещивания между собой гибридов?</a:t>
            </a:r>
            <a:endParaRPr lang="ru-RU" b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419349" y="3230875"/>
            <a:ext cx="4917577" cy="34001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947" y="3230875"/>
            <a:ext cx="4533958" cy="340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64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half" idx="4294967295"/>
          </p:nvPr>
        </p:nvSpPr>
        <p:spPr>
          <a:xfrm>
            <a:off x="6339839" y="1219200"/>
            <a:ext cx="5381897" cy="50033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Домашнее </a:t>
            </a:r>
            <a:r>
              <a:rPr lang="ru-RU" sz="3200" b="1" dirty="0" smtClean="0">
                <a:solidFill>
                  <a:srgbClr val="FF0000"/>
                </a:solidFill>
              </a:rPr>
              <a:t>задание:</a:t>
            </a:r>
          </a:p>
          <a:p>
            <a:pPr marL="0" indent="0" algn="ctr">
              <a:buNone/>
            </a:pPr>
            <a:endParaRPr lang="ru-RU" sz="3200" b="1" dirty="0" smtClean="0"/>
          </a:p>
          <a:p>
            <a:r>
              <a:rPr lang="ru-RU" sz="3200" b="1" dirty="0" smtClean="0"/>
              <a:t>изучить</a:t>
            </a:r>
            <a:r>
              <a:rPr lang="ru-RU" sz="3200" b="1" dirty="0" smtClean="0">
                <a:solidFill>
                  <a:prstClr val="black"/>
                </a:solidFill>
              </a:rPr>
              <a:t> параграф </a:t>
            </a:r>
            <a:r>
              <a:rPr lang="ru-RU" sz="3200" b="1" dirty="0" smtClean="0">
                <a:solidFill>
                  <a:prstClr val="black"/>
                </a:solidFill>
              </a:rPr>
              <a:t>4;</a:t>
            </a:r>
            <a:endParaRPr lang="ru-RU" sz="3200" b="1" dirty="0" smtClean="0">
              <a:solidFill>
                <a:prstClr val="black"/>
              </a:solidFill>
            </a:endParaRPr>
          </a:p>
          <a:p>
            <a:r>
              <a:rPr lang="ru-RU" sz="3200" b="1" dirty="0"/>
              <a:t>в</a:t>
            </a:r>
            <a:r>
              <a:rPr lang="ru-RU" sz="3200" b="1" dirty="0" smtClean="0"/>
              <a:t>ыучить генетическую терминологию</a:t>
            </a:r>
            <a:r>
              <a:rPr lang="ru-RU" sz="3200" b="1" dirty="0" smtClean="0"/>
              <a:t>;</a:t>
            </a:r>
          </a:p>
          <a:p>
            <a:r>
              <a:rPr lang="ru-RU" sz="3200" b="1" dirty="0"/>
              <a:t>р</a:t>
            </a:r>
            <a:r>
              <a:rPr lang="ru-RU" sz="3200" b="1" dirty="0" smtClean="0"/>
              <a:t>ешить задачу.</a:t>
            </a:r>
            <a:endParaRPr lang="ru-RU" sz="3200" b="1" dirty="0" smtClean="0"/>
          </a:p>
          <a:p>
            <a:pPr marL="0" indent="0">
              <a:buNone/>
            </a:pPr>
            <a:endParaRPr lang="ru-RU" sz="3200" b="1" dirty="0" smtClean="0"/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СПАСИБО ЗА УРОК </a:t>
            </a:r>
            <a:r>
              <a:rPr lang="ru-RU" sz="32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332656"/>
            <a:ext cx="4680520" cy="626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12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35360" y="896471"/>
            <a:ext cx="6768752" cy="52688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Генетика</a:t>
            </a:r>
            <a:r>
              <a:rPr lang="ru-RU" dirty="0" smtClean="0"/>
              <a:t> – наука, изучающая закономерности наследственности и изменчивости организмов.</a:t>
            </a:r>
          </a:p>
          <a:p>
            <a:pPr marL="0" indent="0" algn="just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Наследственность</a:t>
            </a:r>
            <a:r>
              <a:rPr lang="ru-RU" dirty="0" smtClean="0"/>
              <a:t> </a:t>
            </a:r>
            <a:r>
              <a:rPr lang="ru-RU" dirty="0" smtClean="0"/>
              <a:t>– общее свойство организмов сохранять и передавать свои признаки и свойства от поколения к поколению.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Изменчивость</a:t>
            </a:r>
            <a:r>
              <a:rPr lang="ru-RU" dirty="0" smtClean="0"/>
              <a:t> – общее свойство организмов приобретать в процессе развития под действием условий окружающей среды новые признаки.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116632"/>
            <a:ext cx="4486069" cy="307637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91" y="3356992"/>
            <a:ext cx="4488160" cy="336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27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235" y="365125"/>
            <a:ext cx="11367247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Геном</a:t>
            </a:r>
            <a:r>
              <a:rPr lang="ru-RU" sz="4000" b="1" dirty="0" smtClean="0"/>
              <a:t> – совокупность наследственного материала, представленного в клетке.</a:t>
            </a:r>
            <a:endParaRPr lang="ru-RU" sz="40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40" y="1690688"/>
            <a:ext cx="11008663" cy="4970088"/>
          </a:xfrm>
        </p:spPr>
      </p:pic>
    </p:spTree>
    <p:extLst>
      <p:ext uri="{BB962C8B-B14F-4D97-AF65-F5344CB8AC3E}">
        <p14:creationId xmlns:p14="http://schemas.microsoft.com/office/powerpoint/2010/main" val="1713331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589" y="260647"/>
            <a:ext cx="11537576" cy="1765377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Генотип </a:t>
            </a:r>
            <a:r>
              <a:rPr lang="ru-RU" sz="3000" b="1" dirty="0" smtClean="0">
                <a:solidFill>
                  <a:srgbClr val="FF0000"/>
                </a:solidFill>
              </a:rPr>
              <a:t>– </a:t>
            </a:r>
            <a:r>
              <a:rPr lang="ru-RU" sz="3000" b="1" dirty="0" smtClean="0"/>
              <a:t>совокупность генов, полученная организмом от родителей</a:t>
            </a:r>
            <a:r>
              <a:rPr lang="ru-RU" sz="3000" b="1" dirty="0" smtClean="0"/>
              <a:t>.</a:t>
            </a:r>
            <a:br>
              <a:rPr lang="ru-RU" sz="3000" b="1" dirty="0" smtClean="0"/>
            </a:br>
            <a:r>
              <a:rPr lang="ru-RU" sz="3000" b="1" dirty="0" smtClean="0">
                <a:solidFill>
                  <a:srgbClr val="FF0000"/>
                </a:solidFill>
              </a:rPr>
              <a:t>Фенотип</a:t>
            </a:r>
            <a:r>
              <a:rPr lang="ru-RU" sz="3000" b="1" dirty="0" smtClean="0"/>
              <a:t> – совокупность всех внешних и внутренних признаков и свойств организма.</a:t>
            </a:r>
            <a:endParaRPr lang="en-US" sz="3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06" y="1771376"/>
            <a:ext cx="10650071" cy="4781080"/>
          </a:xfrm>
        </p:spPr>
      </p:pic>
    </p:spTree>
    <p:extLst>
      <p:ext uri="{BB962C8B-B14F-4D97-AF65-F5344CB8AC3E}">
        <p14:creationId xmlns:p14="http://schemas.microsoft.com/office/powerpoint/2010/main" val="325515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67408" y="260648"/>
            <a:ext cx="10671175" cy="8509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Строение хромосомы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903" y="1881595"/>
            <a:ext cx="6405592" cy="38446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876" y="1552848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73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79376" y="332656"/>
            <a:ext cx="11449272" cy="100811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Гомологичные и негомологичные хромосомы</a:t>
            </a:r>
            <a:endParaRPr lang="en-US" sz="33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50888"/>
            <a:ext cx="11017224" cy="518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32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548680"/>
            <a:ext cx="11872012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536828" y="753001"/>
            <a:ext cx="2955925" cy="46116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59" y="672319"/>
            <a:ext cx="8022699" cy="55643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45966" y="5486401"/>
            <a:ext cx="3137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Грегор</a:t>
            </a:r>
            <a:r>
              <a:rPr lang="ru-RU" sz="2400" b="1" dirty="0" smtClean="0"/>
              <a:t> Мендель</a:t>
            </a:r>
          </a:p>
          <a:p>
            <a:pPr algn="ctr"/>
            <a:r>
              <a:rPr lang="ru-RU" sz="2400" b="1" dirty="0" smtClean="0"/>
              <a:t>(1822-1884гг)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3225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372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+mn-lt"/>
              </a:rPr>
              <a:t>Пары альтернативных признаков гороха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15" y="1475089"/>
            <a:ext cx="11021569" cy="4853993"/>
          </a:xfrm>
        </p:spPr>
      </p:pic>
    </p:spTree>
    <p:extLst>
      <p:ext uri="{BB962C8B-B14F-4D97-AF65-F5344CB8AC3E}">
        <p14:creationId xmlns:p14="http://schemas.microsoft.com/office/powerpoint/2010/main" val="335674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206</Words>
  <Application>Microsoft Office PowerPoint</Application>
  <PresentationFormat>Широкоэкранный</PresentationFormat>
  <Paragraphs>32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Wingdings</vt:lpstr>
      <vt:lpstr>Тема Office</vt:lpstr>
      <vt:lpstr>Закономерности наследования признаков. Моногибридное скрещивание.</vt:lpstr>
      <vt:lpstr>Презентация PowerPoint</vt:lpstr>
      <vt:lpstr>Геном – совокупность наследственного материала, представленного в клетке.</vt:lpstr>
      <vt:lpstr>Генотип – совокупность генов, полученная организмом от родителей. Фенотип – совокупность всех внешних и внутренних признаков и свойств организма.</vt:lpstr>
      <vt:lpstr>Строение хромосомы </vt:lpstr>
      <vt:lpstr>Гомологичные и негомологичные хромосомы</vt:lpstr>
      <vt:lpstr>Презентация PowerPoint</vt:lpstr>
      <vt:lpstr>Презентация PowerPoint</vt:lpstr>
      <vt:lpstr>Пары альтернативных признаков гороха</vt:lpstr>
      <vt:lpstr>Презентация PowerPoint</vt:lpstr>
      <vt:lpstr>Презентация PowerPoint</vt:lpstr>
      <vt:lpstr>Презентация PowerPoint</vt:lpstr>
      <vt:lpstr>                                                 Задача (стр. 37)      У томата гладкая кожица плодов доминирует над опущенной. Гомозиготная форма с гладкими плодами скрещена с растением, имеющим опущенные плоды. В F1  получили 54 растения, в F2 – 736.       Вопросы: 1. Сколько растений F1 могут быть гомозиготными? 2. Сколько растений F2 могут иметь гладкие плоды? 3. Сколько растений F2 могут иметь опушённые плоды? 4. Сколько разных генотипов может образоваться в F2?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Закономерности наследования признаков. Моногибридное скрещивание.</dc:title>
  <dc:creator>Юлия</dc:creator>
  <cp:lastModifiedBy>Юлия</cp:lastModifiedBy>
  <cp:revision>10</cp:revision>
  <dcterms:created xsi:type="dcterms:W3CDTF">2022-09-25T07:34:31Z</dcterms:created>
  <dcterms:modified xsi:type="dcterms:W3CDTF">2022-09-25T09:19:17Z</dcterms:modified>
</cp:coreProperties>
</file>