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70" r:id="rId4"/>
    <p:sldId id="259" r:id="rId5"/>
    <p:sldId id="260" r:id="rId6"/>
    <p:sldId id="265" r:id="rId7"/>
    <p:sldId id="267" r:id="rId8"/>
    <p:sldId id="268" r:id="rId9"/>
    <p:sldId id="269" r:id="rId10"/>
    <p:sldId id="266" r:id="rId11"/>
    <p:sldId id="262" r:id="rId12"/>
    <p:sldId id="263" r:id="rId13"/>
    <p:sldId id="261" r:id="rId14"/>
    <p:sldId id="271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89B03-3CCA-4032-AC1F-A0358EC40F0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F48B8-098B-4884-BAE7-65B3449EF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16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F48B8-098B-4884-BAE7-65B3449EFF9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37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F48B8-098B-4884-BAE7-65B3449EFF9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951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F48B8-098B-4884-BAE7-65B3449EFF9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14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629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728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5140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586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594405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624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203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70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228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808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69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755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150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53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690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173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9E76C-721E-45E8-9846-F975C29FD35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A62B23C-D10D-45A2-A4B6-EF9496516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266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79418" y="692698"/>
            <a:ext cx="3940518" cy="86409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400" dirty="0"/>
              <a:t>Тема урока</a:t>
            </a:r>
            <a:r>
              <a:rPr lang="ru-RU" sz="4400" b="1" dirty="0"/>
              <a:t>:</a:t>
            </a:r>
            <a:endParaRPr lang="ru-RU" sz="4400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39091" y="1556792"/>
            <a:ext cx="10640291" cy="439248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«Биологические термины, понятия, символы. Источники биологических знаний: наблюдение, эксперимент и теория».</a:t>
            </a:r>
            <a:endParaRPr lang="ru-RU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82" y="3431336"/>
            <a:ext cx="7038108" cy="342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462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/>
          </p:cNvSpPr>
          <p:nvPr/>
        </p:nvSpPr>
        <p:spPr bwMode="auto">
          <a:xfrm>
            <a:off x="1274618" y="4156363"/>
            <a:ext cx="10515600" cy="239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91440"/>
          <a:lstStyle/>
          <a:p>
            <a:pPr marL="265113" indent="-265113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  </a:t>
            </a:r>
            <a:r>
              <a:rPr lang="ru-RU" sz="2800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Научный эксперимент</a:t>
            </a:r>
            <a:r>
              <a:rPr lang="ru-RU" sz="2400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– наблюдение в специально создаваемых и контролируемых условиях, что позволяет восстановить ход исследуемого явления при повторении условий.</a:t>
            </a:r>
          </a:p>
          <a:p>
            <a:pPr marL="265113" indent="-265113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(подсчет пульса до и после дозированной нагрузки).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06" y="620712"/>
            <a:ext cx="4464094" cy="303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1" y="620714"/>
            <a:ext cx="4439226" cy="310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9097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Выноска-облако 23"/>
          <p:cNvSpPr/>
          <p:nvPr/>
        </p:nvSpPr>
        <p:spPr>
          <a:xfrm>
            <a:off x="4379208" y="2433998"/>
            <a:ext cx="2393242" cy="1426802"/>
          </a:xfrm>
          <a:prstGeom prst="cloudCallout">
            <a:avLst>
              <a:gd name="adj1" fmla="val -44553"/>
              <a:gd name="adj2" fmla="val 61246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</a:rPr>
              <a:t>Новая </a:t>
            </a:r>
          </a:p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</a:rPr>
              <a:t>Гипотеза</a:t>
            </a:r>
          </a:p>
        </p:txBody>
      </p:sp>
      <p:sp>
        <p:nvSpPr>
          <p:cNvPr id="35" name="Овал 34"/>
          <p:cNvSpPr/>
          <p:nvPr/>
        </p:nvSpPr>
        <p:spPr>
          <a:xfrm>
            <a:off x="3450520" y="3648443"/>
            <a:ext cx="865722" cy="714007"/>
          </a:xfrm>
          <a:prstGeom prst="ellips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8282" y="285728"/>
            <a:ext cx="8929718" cy="83445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 научного  метода  познания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36068" y="4878850"/>
            <a:ext cx="1785950" cy="571504"/>
          </a:xfrm>
          <a:prstGeom prst="roundRect">
            <a:avLst/>
          </a:prstGeom>
          <a:ln/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 prst="convex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Данные </a:t>
            </a:r>
          </a:p>
        </p:txBody>
      </p:sp>
      <p:sp>
        <p:nvSpPr>
          <p:cNvPr id="9" name="Овал 8"/>
          <p:cNvSpPr/>
          <p:nvPr/>
        </p:nvSpPr>
        <p:spPr>
          <a:xfrm>
            <a:off x="2595538" y="3500438"/>
            <a:ext cx="771524" cy="700086"/>
          </a:xfrm>
          <a:prstGeom prst="ellipse">
            <a:avLst/>
          </a:prstGeom>
          <a:ln/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 prst="convex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04112" y="1484784"/>
            <a:ext cx="2857520" cy="642942"/>
          </a:xfrm>
          <a:prstGeom prst="roundRect">
            <a:avLst/>
          </a:prstGeom>
          <a:ln/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 prst="convex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Эксперимент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7145338" y="2740025"/>
            <a:ext cx="1071562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8656638" y="2740025"/>
            <a:ext cx="1071562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7271806" y="3276600"/>
            <a:ext cx="819854" cy="780478"/>
          </a:xfrm>
          <a:prstGeom prst="ellipse">
            <a:avLst/>
          </a:prstGeom>
          <a:ln/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 prst="convex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16" name="Овал 15"/>
          <p:cNvSpPr/>
          <p:nvPr/>
        </p:nvSpPr>
        <p:spPr>
          <a:xfrm>
            <a:off x="8832303" y="3276600"/>
            <a:ext cx="796605" cy="780478"/>
          </a:xfrm>
          <a:prstGeom prst="ellipse">
            <a:avLst/>
          </a:prstGeom>
          <a:ln/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 prst="convex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783632" y="5648708"/>
            <a:ext cx="2524270" cy="571504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tx1"/>
                </a:solidFill>
              </a:rPr>
              <a:t>Новые данные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9048750" y="4076700"/>
            <a:ext cx="260350" cy="928688"/>
          </a:xfrm>
          <a:prstGeom prst="downArrow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472264" y="5085184"/>
            <a:ext cx="1428760" cy="642942"/>
          </a:xfrm>
          <a:prstGeom prst="roundRect">
            <a:avLst/>
          </a:prstGeom>
          <a:ln/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 prst="convex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Теория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rot="10800000" flipV="1">
            <a:off x="5087939" y="3860800"/>
            <a:ext cx="2232025" cy="17287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 flipH="1" flipV="1">
            <a:off x="2557463" y="4541838"/>
            <a:ext cx="785813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 flipH="1" flipV="1">
            <a:off x="2997201" y="2601914"/>
            <a:ext cx="1050925" cy="71437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735960" y="1628800"/>
            <a:ext cx="1368152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Выноска-облако 21"/>
          <p:cNvSpPr/>
          <p:nvPr/>
        </p:nvSpPr>
        <p:spPr>
          <a:xfrm>
            <a:off x="3367062" y="1069961"/>
            <a:ext cx="2426612" cy="1594311"/>
          </a:xfrm>
          <a:prstGeom prst="cloudCallout">
            <a:avLst>
              <a:gd name="adj1" fmla="val -42630"/>
              <a:gd name="adj2" fmla="val 69604"/>
            </a:avLst>
          </a:prstGeom>
          <a:ln/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 prst="convex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Гипотеза</a:t>
            </a:r>
          </a:p>
        </p:txBody>
      </p:sp>
      <p:cxnSp>
        <p:nvCxnSpPr>
          <p:cNvPr id="27" name="Прямая со стрелкой 26"/>
          <p:cNvCxnSpPr/>
          <p:nvPr/>
        </p:nvCxnSpPr>
        <p:spPr>
          <a:xfrm rot="5400000" flipH="1" flipV="1">
            <a:off x="3156744" y="5012531"/>
            <a:ext cx="1301750" cy="1588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 flipH="1" flipV="1">
            <a:off x="3938057" y="3278889"/>
            <a:ext cx="609600" cy="533400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6240464" y="1989139"/>
            <a:ext cx="935037" cy="503237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900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0255" y="845126"/>
            <a:ext cx="8908472" cy="95596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dirty="0" smtClean="0">
                <a:cs typeface="Arial" charset="0"/>
              </a:rPr>
              <a:t>Этапы  научного  исследования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68582" y="1634837"/>
            <a:ext cx="8894618" cy="494607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Arial" charset="0"/>
                <a:cs typeface="Arial" charset="0"/>
              </a:rPr>
              <a:t>Постановка  проблемы.</a:t>
            </a:r>
          </a:p>
          <a:p>
            <a:pPr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Arial" charset="0"/>
                <a:cs typeface="Arial" charset="0"/>
              </a:rPr>
              <a:t>Формулирование  темы,  целей  и задач  исследования. </a:t>
            </a:r>
          </a:p>
          <a:p>
            <a:pPr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Arial" charset="0"/>
                <a:cs typeface="Arial" charset="0"/>
              </a:rPr>
              <a:t>Выдвижение  гипотез.</a:t>
            </a:r>
          </a:p>
          <a:p>
            <a:pPr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Arial" charset="0"/>
                <a:cs typeface="Arial" charset="0"/>
              </a:rPr>
              <a:t>Планирование эксперимента,  выбор методов исследования.</a:t>
            </a:r>
          </a:p>
          <a:p>
            <a:pPr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Arial" charset="0"/>
                <a:cs typeface="Arial" charset="0"/>
              </a:rPr>
              <a:t>Проведение  практической  части исследования,  регистрация  качественных и  количественных  результатов.</a:t>
            </a:r>
          </a:p>
          <a:p>
            <a:pPr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Arial" charset="0"/>
                <a:cs typeface="Arial" charset="0"/>
              </a:rPr>
              <a:t>Многократное  повторение эксперимента  для  достоверности.</a:t>
            </a:r>
          </a:p>
          <a:p>
            <a:pPr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Arial" charset="0"/>
                <a:cs typeface="Arial" charset="0"/>
              </a:rPr>
              <a:t>Обработка  полученных результатов.</a:t>
            </a:r>
          </a:p>
          <a:p>
            <a:pPr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Arial" charset="0"/>
                <a:cs typeface="Arial" charset="0"/>
              </a:rPr>
              <a:t>Анализ  полученных результатов.</a:t>
            </a:r>
          </a:p>
          <a:p>
            <a:pPr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Arial" charset="0"/>
                <a:cs typeface="Arial" charset="0"/>
              </a:rPr>
              <a:t>Формулировка  выводов.</a:t>
            </a:r>
          </a:p>
          <a:p>
            <a:pPr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Arial" charset="0"/>
                <a:cs typeface="Arial" charset="0"/>
              </a:rPr>
              <a:t>Определение  круга нерешенных  вопросов.</a:t>
            </a:r>
          </a:p>
          <a:p>
            <a:pPr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Arial" charset="0"/>
                <a:cs typeface="Arial" charset="0"/>
              </a:rPr>
              <a:t>Оформление  итогов исследования.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943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2759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Методы исследования в биологии:</a:t>
            </a:r>
            <a:br>
              <a:rPr lang="ru-RU" b="1" dirty="0">
                <a:solidFill>
                  <a:schemeClr val="tx2"/>
                </a:solidFill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772049"/>
              </p:ext>
            </p:extLst>
          </p:nvPr>
        </p:nvGraphicFramePr>
        <p:xfrm>
          <a:off x="871537" y="1551709"/>
          <a:ext cx="10801350" cy="46204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4802">
                  <a:extLst>
                    <a:ext uri="{9D8B030D-6E8A-4147-A177-3AD203B41FA5}">
                      <a16:colId xmlns:a16="http://schemas.microsoft.com/office/drawing/2014/main" val="2500161013"/>
                    </a:ext>
                  </a:extLst>
                </a:gridCol>
                <a:gridCol w="2263456">
                  <a:extLst>
                    <a:ext uri="{9D8B030D-6E8A-4147-A177-3AD203B41FA5}">
                      <a16:colId xmlns:a16="http://schemas.microsoft.com/office/drawing/2014/main" val="315061855"/>
                    </a:ext>
                  </a:extLst>
                </a:gridCol>
                <a:gridCol w="8083092">
                  <a:extLst>
                    <a:ext uri="{9D8B030D-6E8A-4147-A177-3AD203B41FA5}">
                      <a16:colId xmlns:a16="http://schemas.microsoft.com/office/drawing/2014/main" val="3705623674"/>
                    </a:ext>
                  </a:extLst>
                </a:gridCol>
              </a:tblGrid>
              <a:tr h="13455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 п/п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Название метода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Сущность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4619729"/>
                  </a:ext>
                </a:extLst>
              </a:tr>
              <a:tr h="1634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1.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</a:rPr>
                        <a:t>Наблюдение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Восприятие  объектов природы  с  целью  получения  первичных  данных  для дальнейшего анализа.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6354624"/>
                  </a:ext>
                </a:extLst>
              </a:tr>
              <a:tr h="16403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2.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</a:rPr>
                        <a:t>Эксперимент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Изучение  объекта в специально создаваемых и контролируемых условиях.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82313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4144168" y="0"/>
            <a:ext cx="1872963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580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783" y="624110"/>
            <a:ext cx="9578830" cy="1280890"/>
          </a:xfrm>
        </p:spPr>
        <p:txBody>
          <a:bodyPr/>
          <a:lstStyle/>
          <a:p>
            <a:r>
              <a:rPr lang="ru-RU" b="1" dirty="0" smtClean="0"/>
              <a:t>Домашнее задание: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2327" y="1468582"/>
            <a:ext cx="10202285" cy="4442640"/>
          </a:xfrm>
        </p:spPr>
        <p:txBody>
          <a:bodyPr/>
          <a:lstStyle/>
          <a:p>
            <a:pPr>
              <a:buAutoNum type="arabicPeriod"/>
            </a:pPr>
            <a:r>
              <a:rPr lang="ru-RU" sz="2400" dirty="0" smtClean="0"/>
              <a:t>Выучить определения: эксперимент, наблюдение.  </a:t>
            </a:r>
          </a:p>
          <a:p>
            <a:pPr>
              <a:buAutoNum type="arabicPeriod" startAt="2"/>
            </a:pPr>
            <a:r>
              <a:rPr lang="ru-RU" sz="2400" dirty="0" smtClean="0"/>
              <a:t>Пользуясь текстом презентации  </a:t>
            </a:r>
            <a:r>
              <a:rPr lang="ru-RU" sz="2400" b="1" u="sng" dirty="0" smtClean="0"/>
              <a:t>(Алгоритм наблюдения) </a:t>
            </a:r>
            <a:r>
              <a:rPr lang="ru-RU" sz="2400" dirty="0" smtClean="0"/>
              <a:t>составить СВОЙ план наблюдения за любым из живых предметов изучения.</a:t>
            </a:r>
          </a:p>
          <a:p>
            <a:pPr>
              <a:buAutoNum type="arabicPeriod" startAt="2"/>
            </a:pPr>
            <a:r>
              <a:rPr lang="ru-RU" sz="2400" dirty="0" smtClean="0"/>
              <a:t>* </a:t>
            </a:r>
            <a:r>
              <a:rPr lang="ru-RU" sz="2400" dirty="0"/>
              <a:t>Пользуясь текстом презентации </a:t>
            </a:r>
            <a:r>
              <a:rPr lang="ru-RU" sz="2400" dirty="0" smtClean="0"/>
              <a:t>(</a:t>
            </a:r>
            <a:r>
              <a:rPr lang="ru-RU" sz="2400" b="1" dirty="0" smtClean="0">
                <a:cs typeface="Arial" charset="0"/>
              </a:rPr>
              <a:t>Этапы  </a:t>
            </a:r>
            <a:r>
              <a:rPr lang="ru-RU" sz="2400" b="1" dirty="0">
                <a:cs typeface="Arial" charset="0"/>
              </a:rPr>
              <a:t>научного  </a:t>
            </a:r>
            <a:r>
              <a:rPr lang="ru-RU" sz="2400" b="1" dirty="0" smtClean="0">
                <a:cs typeface="Arial" charset="0"/>
              </a:rPr>
              <a:t>исследования) </a:t>
            </a:r>
            <a:r>
              <a:rPr lang="ru-RU" sz="2400" dirty="0" smtClean="0">
                <a:cs typeface="Arial" charset="0"/>
              </a:rPr>
              <a:t>составить СВОЙ план эксперимента. (по желанию)</a:t>
            </a:r>
            <a:endParaRPr lang="ru-RU" sz="24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751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6619" y="1080655"/>
            <a:ext cx="9467994" cy="824344"/>
          </a:xfrm>
        </p:spPr>
        <p:txBody>
          <a:bodyPr/>
          <a:lstStyle/>
          <a:p>
            <a:r>
              <a:rPr lang="ru-RU" b="1" dirty="0">
                <a:solidFill>
                  <a:schemeClr val="tx2"/>
                </a:solidFill>
              </a:rPr>
              <a:t>Биология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3055" y="1904999"/>
            <a:ext cx="10271557" cy="4006223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chemeClr val="tx2"/>
                </a:solidFill>
              </a:rPr>
              <a:t>совокупность наук о живой природе. От греч. «</a:t>
            </a:r>
            <a:r>
              <a:rPr lang="en-US" sz="2800" b="1" dirty="0">
                <a:solidFill>
                  <a:schemeClr val="tx2"/>
                </a:solidFill>
              </a:rPr>
              <a:t>bios</a:t>
            </a:r>
            <a:r>
              <a:rPr lang="ru-RU" sz="2800" b="1" dirty="0">
                <a:solidFill>
                  <a:schemeClr val="tx2"/>
                </a:solidFill>
              </a:rPr>
              <a:t>» – «жизнь», «</a:t>
            </a:r>
            <a:r>
              <a:rPr lang="en-US" sz="2800" b="1" dirty="0">
                <a:solidFill>
                  <a:schemeClr val="tx2"/>
                </a:solidFill>
              </a:rPr>
              <a:t>logos</a:t>
            </a:r>
            <a:r>
              <a:rPr lang="ru-RU" sz="2800" b="1" dirty="0">
                <a:solidFill>
                  <a:schemeClr val="tx2"/>
                </a:solidFill>
              </a:rPr>
              <a:t>» -«наука</a:t>
            </a:r>
            <a:r>
              <a:rPr lang="ru-RU" sz="2800" b="1" dirty="0" smtClean="0">
                <a:solidFill>
                  <a:schemeClr val="tx2"/>
                </a:solidFill>
              </a:rPr>
              <a:t>».</a:t>
            </a:r>
            <a:endParaRPr lang="ru-RU" sz="2800" b="1" dirty="0">
              <a:solidFill>
                <a:schemeClr val="tx2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344" y="2905125"/>
            <a:ext cx="6525491" cy="36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5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919288" y="1"/>
            <a:ext cx="8183562" cy="1624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>
              <a:defRPr/>
            </a:pPr>
            <a:r>
              <a:rPr lang="ru-RU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 каждой науки есть свой объект и свой предмет исследования</a:t>
            </a: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2470152" y="1624017"/>
            <a:ext cx="6853957" cy="1518254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Объект исследования </a:t>
            </a:r>
            <a:r>
              <a:rPr lang="ru-RU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–</a:t>
            </a: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жизнь;</a:t>
            </a:r>
          </a:p>
          <a:p>
            <a:pPr>
              <a:defRPr/>
            </a:pP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Носители жизни – живые тела;</a:t>
            </a:r>
          </a:p>
          <a:p>
            <a:pPr>
              <a:defRPr/>
            </a:pP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Биология изучает все, что связано с их существованием.</a:t>
            </a:r>
          </a:p>
        </p:txBody>
      </p:sp>
      <p:sp>
        <p:nvSpPr>
          <p:cNvPr id="3" name="Содержимое 2"/>
          <p:cNvSpPr>
            <a:spLocks/>
          </p:cNvSpPr>
          <p:nvPr/>
        </p:nvSpPr>
        <p:spPr bwMode="auto">
          <a:xfrm>
            <a:off x="1271587" y="3287673"/>
            <a:ext cx="9756776" cy="59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91440"/>
          <a:lstStyle/>
          <a:p>
            <a:pPr marL="265113" indent="-265113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Предмет изучения всегда уже, ограниченнее, чем объект.</a:t>
            </a: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3713306" y="3823502"/>
            <a:ext cx="5221143" cy="686677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Обмен  веществ</a:t>
            </a:r>
          </a:p>
        </p:txBody>
      </p:sp>
      <p:sp>
        <p:nvSpPr>
          <p:cNvPr id="4" name="Содержимое 3"/>
          <p:cNvSpPr>
            <a:spLocks/>
          </p:cNvSpPr>
          <p:nvPr/>
        </p:nvSpPr>
        <p:spPr bwMode="auto">
          <a:xfrm>
            <a:off x="1524000" y="5084764"/>
            <a:ext cx="91440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91440"/>
          <a:lstStyle/>
          <a:p>
            <a:pPr marL="265113" indent="-265113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</a:t>
            </a:r>
          </a:p>
        </p:txBody>
      </p:sp>
      <p:sp>
        <p:nvSpPr>
          <p:cNvPr id="71704" name="Text Box 24"/>
          <p:cNvSpPr txBox="1">
            <a:spLocks noChangeArrowheads="1"/>
          </p:cNvSpPr>
          <p:nvPr/>
        </p:nvSpPr>
        <p:spPr bwMode="auto">
          <a:xfrm>
            <a:off x="1702949" y="4939362"/>
            <a:ext cx="2586494" cy="504308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Обмен углеводов</a:t>
            </a:r>
          </a:p>
        </p:txBody>
      </p:sp>
      <p:sp>
        <p:nvSpPr>
          <p:cNvPr id="71707" name="Text Box 27"/>
          <p:cNvSpPr txBox="1">
            <a:spLocks noChangeArrowheads="1"/>
          </p:cNvSpPr>
          <p:nvPr/>
        </p:nvSpPr>
        <p:spPr bwMode="auto">
          <a:xfrm>
            <a:off x="4919927" y="4995858"/>
            <a:ext cx="2327993" cy="514350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Обмен белков</a:t>
            </a:r>
          </a:p>
        </p:txBody>
      </p:sp>
      <p:sp>
        <p:nvSpPr>
          <p:cNvPr id="71710" name="Text Box 30"/>
          <p:cNvSpPr txBox="1">
            <a:spLocks noChangeArrowheads="1"/>
          </p:cNvSpPr>
          <p:nvPr/>
        </p:nvSpPr>
        <p:spPr bwMode="auto">
          <a:xfrm>
            <a:off x="7684916" y="5003801"/>
            <a:ext cx="2459451" cy="484188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Обмен жиров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702949" y="5909316"/>
            <a:ext cx="87433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В этом случае предметом исследования</a:t>
            </a:r>
            <a:r>
              <a:rPr lang="ru-RU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будет одна из его характеристик.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3678484" y="4565949"/>
            <a:ext cx="489686" cy="3734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8215744" y="4687793"/>
            <a:ext cx="360220" cy="2515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6149975" y="4696973"/>
            <a:ext cx="347807" cy="3233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749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969818"/>
            <a:ext cx="9523412" cy="9351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изучает биология?</a:t>
            </a:r>
            <a:b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3891" y="1904999"/>
            <a:ext cx="10160721" cy="471747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tx2"/>
                </a:solidFill>
              </a:rPr>
              <a:t>разнообразие, строение и функции живых существ и их природных сообществ</a:t>
            </a:r>
          </a:p>
          <a:p>
            <a:pPr>
              <a:defRPr/>
            </a:pPr>
            <a:r>
              <a:rPr lang="ru-RU" sz="2800" b="1" dirty="0">
                <a:solidFill>
                  <a:schemeClr val="tx2"/>
                </a:solidFill>
              </a:rPr>
              <a:t>распространение организмов</a:t>
            </a:r>
          </a:p>
          <a:p>
            <a:pPr>
              <a:defRPr/>
            </a:pPr>
            <a:r>
              <a:rPr lang="ru-RU" sz="2800" b="1" dirty="0">
                <a:solidFill>
                  <a:schemeClr val="tx2"/>
                </a:solidFill>
              </a:rPr>
              <a:t>происхождение организмов </a:t>
            </a:r>
          </a:p>
          <a:p>
            <a:pPr>
              <a:defRPr/>
            </a:pPr>
            <a:r>
              <a:rPr lang="ru-RU" sz="2800" b="1" dirty="0">
                <a:solidFill>
                  <a:schemeClr val="tx2"/>
                </a:solidFill>
              </a:rPr>
              <a:t>индивидуальное и историческое развитие организмов </a:t>
            </a:r>
          </a:p>
          <a:p>
            <a:pPr>
              <a:defRPr/>
            </a:pPr>
            <a:r>
              <a:rPr lang="ru-RU" sz="2800" b="1" dirty="0">
                <a:solidFill>
                  <a:schemeClr val="tx2"/>
                </a:solidFill>
              </a:rPr>
              <a:t>взаимосвязи живых организмов друг с другом и с неживой природой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159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7565" y="803564"/>
            <a:ext cx="9177048" cy="9144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биологии</a:t>
            </a:r>
            <a:b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8582" y="1524000"/>
            <a:ext cx="7148945" cy="4387222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solidFill>
                  <a:schemeClr val="tx2"/>
                </a:solidFill>
              </a:rPr>
              <a:t>изучение закономерностей проявлений жизни </a:t>
            </a:r>
          </a:p>
          <a:p>
            <a:pPr>
              <a:defRPr/>
            </a:pPr>
            <a:r>
              <a:rPr lang="ru-RU" sz="3600" b="1" dirty="0">
                <a:solidFill>
                  <a:schemeClr val="tx2"/>
                </a:solidFill>
              </a:rPr>
              <a:t>раскрытие сущности жизни </a:t>
            </a:r>
          </a:p>
          <a:p>
            <a:pPr>
              <a:defRPr/>
            </a:pPr>
            <a:r>
              <a:rPr lang="ru-RU" sz="3600" b="1" dirty="0">
                <a:solidFill>
                  <a:schemeClr val="tx2"/>
                </a:solidFill>
              </a:rPr>
              <a:t>систематизация живых существ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218" y="2175163"/>
            <a:ext cx="4761707" cy="456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503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211782" y="1149927"/>
            <a:ext cx="6456219" cy="117099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6000" b="1" dirty="0">
                <a:cs typeface="Arial" charset="0"/>
              </a:rPr>
              <a:t>М</a:t>
            </a:r>
            <a:r>
              <a:rPr lang="ru-RU" sz="6000" b="1" dirty="0" smtClean="0">
                <a:cs typeface="Arial" charset="0"/>
              </a:rPr>
              <a:t>етоды</a:t>
            </a:r>
            <a:endParaRPr lang="ru-RU" sz="6000" b="1" dirty="0">
              <a:cs typeface="Arial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847851" y="4005264"/>
            <a:ext cx="4176713" cy="1436687"/>
          </a:xfrm>
          <a:prstGeom prst="rect">
            <a:avLst/>
          </a:prstGeom>
          <a:solidFill>
            <a:srgbClr val="FFCC66"/>
          </a:solidFill>
          <a:ln w="76200" cmpd="tri" algn="ctr">
            <a:solidFill>
              <a:srgbClr val="FFCC66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1.Эксперимент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311901" y="4005264"/>
            <a:ext cx="4067175" cy="1436687"/>
          </a:xfrm>
          <a:prstGeom prst="rect">
            <a:avLst/>
          </a:prstGeom>
          <a:solidFill>
            <a:srgbClr val="FFCC66"/>
          </a:solidFill>
          <a:ln w="76200" cmpd="tri" algn="ctr">
            <a:solidFill>
              <a:srgbClr val="FFCC66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2.Наблюдения</a:t>
            </a:r>
          </a:p>
        </p:txBody>
      </p:sp>
      <p:cxnSp>
        <p:nvCxnSpPr>
          <p:cNvPr id="11269" name="Прямая со стрелкой 11"/>
          <p:cNvCxnSpPr>
            <a:cxnSpLocks noChangeShapeType="1"/>
          </p:cNvCxnSpPr>
          <p:nvPr/>
        </p:nvCxnSpPr>
        <p:spPr bwMode="auto">
          <a:xfrm flipH="1">
            <a:off x="3043023" y="2151063"/>
            <a:ext cx="1786368" cy="1708150"/>
          </a:xfrm>
          <a:prstGeom prst="straightConnector1">
            <a:avLst/>
          </a:prstGeom>
          <a:noFill/>
          <a:ln w="38100" algn="ctr">
            <a:solidFill>
              <a:srgbClr val="33996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0" name="Прямая со стрелкой 9"/>
          <p:cNvCxnSpPr>
            <a:cxnSpLocks noChangeShapeType="1"/>
          </p:cNvCxnSpPr>
          <p:nvPr/>
        </p:nvCxnSpPr>
        <p:spPr bwMode="auto">
          <a:xfrm>
            <a:off x="7093527" y="1981200"/>
            <a:ext cx="1018599" cy="1708150"/>
          </a:xfrm>
          <a:prstGeom prst="straightConnector1">
            <a:avLst/>
          </a:prstGeom>
          <a:noFill/>
          <a:ln w="38100" algn="ctr">
            <a:solidFill>
              <a:srgbClr val="33996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37468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1177636" y="4149726"/>
            <a:ext cx="10529455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    </a:t>
            </a:r>
            <a:r>
              <a:rPr lang="ru-RU" sz="3200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Наблюдение</a:t>
            </a:r>
            <a:r>
              <a:rPr lang="ru-RU" sz="2400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– целенаправленное восприятие природных объектов или явлений.</a:t>
            </a:r>
          </a:p>
          <a:p>
            <a:pPr algn="l"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В ходе наблюдения за живыми системами исследователь лишь фиксирует процесс, не вмешиваясь в него (только описывает или измеряет).</a:t>
            </a:r>
          </a:p>
        </p:txBody>
      </p:sp>
      <p:pic>
        <p:nvPicPr>
          <p:cNvPr id="9" name="Рисунок 8" descr="C:\Users\Наталья\Desktop\Фотки с фотика\Парк\DSC032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10" y="844550"/>
            <a:ext cx="4609628" cy="3305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C:\Users\Наталья\Desktop\Фотки с фотика\Парк\IMG_57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692150"/>
            <a:ext cx="4706346" cy="3457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34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/>
              <a:t>Виды наблюдения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3164" y="1268415"/>
            <a:ext cx="9407236" cy="5423330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sz="2400" b="1" i="1" u="sng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1) наличия плана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Структурированное  </a:t>
            </a:r>
            <a:r>
              <a:rPr lang="ru-RU" sz="2400" b="1" dirty="0">
                <a:solidFill>
                  <a:schemeClr val="tx2"/>
                </a:solidFill>
                <a:latin typeface="Arial" charset="0"/>
                <a:cs typeface="Arial" charset="0"/>
              </a:rPr>
              <a:t>наблюдение </a:t>
            </a:r>
            <a:r>
              <a:rPr lang="ru-RU" sz="2400" i="1" dirty="0">
                <a:solidFill>
                  <a:schemeClr val="tx2"/>
                </a:solidFill>
                <a:latin typeface="Arial" charset="0"/>
                <a:cs typeface="Arial" charset="0"/>
              </a:rPr>
              <a:t>(по плану)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>
                <a:solidFill>
                  <a:schemeClr val="tx2"/>
                </a:solidFill>
                <a:latin typeface="Arial" charset="0"/>
                <a:cs typeface="Arial" charset="0"/>
              </a:rPr>
              <a:t>Неструктурированное  наблюдение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2400" i="1" dirty="0">
                <a:solidFill>
                  <a:schemeClr val="tx2"/>
                </a:solidFill>
                <a:latin typeface="Arial" charset="0"/>
                <a:cs typeface="Arial" charset="0"/>
              </a:rPr>
              <a:t>    (незапланированное - определяется только объект наблюдения) </a:t>
            </a:r>
            <a:endParaRPr lang="ru-RU" sz="2400" i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2400" b="1" i="1" u="sng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2) условия наблюдения</a:t>
            </a:r>
            <a:endParaRPr lang="ru-RU" sz="2400" b="1" i="1" u="sng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>
                <a:solidFill>
                  <a:schemeClr val="tx2"/>
                </a:solidFill>
                <a:latin typeface="Arial" charset="0"/>
                <a:cs typeface="Arial" charset="0"/>
              </a:rPr>
              <a:t>Полевое  наблюдение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2400" i="1" dirty="0">
                <a:solidFill>
                  <a:schemeClr val="tx2"/>
                </a:solidFill>
                <a:latin typeface="Arial" charset="0"/>
                <a:cs typeface="Arial" charset="0"/>
              </a:rPr>
              <a:t>    (в естественной обстановке)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>
                <a:solidFill>
                  <a:schemeClr val="tx2"/>
                </a:solidFill>
                <a:latin typeface="Arial" charset="0"/>
                <a:cs typeface="Arial" charset="0"/>
              </a:rPr>
              <a:t>Лабораторное  наблюдение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2400" i="1" dirty="0">
                <a:solidFill>
                  <a:schemeClr val="tx2"/>
                </a:solidFill>
                <a:latin typeface="Arial" charset="0"/>
                <a:cs typeface="Arial" charset="0"/>
              </a:rPr>
              <a:t>    (объект находится в искусственно созданных условиях</a:t>
            </a:r>
            <a:r>
              <a:rPr lang="ru-RU" sz="2400" i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)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2400" b="1" i="1" u="sng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3) Наличие специального оборудования</a:t>
            </a:r>
            <a:endParaRPr lang="ru-RU" sz="2400" b="1" i="1" u="sng" dirty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>
                <a:solidFill>
                  <a:schemeClr val="tx2"/>
                </a:solidFill>
                <a:latin typeface="Arial" charset="0"/>
                <a:cs typeface="Arial" charset="0"/>
              </a:rPr>
              <a:t>Непосредственное  наблюдение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2400" i="1" dirty="0">
                <a:solidFill>
                  <a:schemeClr val="tx2"/>
                </a:solidFill>
                <a:latin typeface="Arial" charset="0"/>
                <a:cs typeface="Arial" charset="0"/>
              </a:rPr>
              <a:t>    (наблюдение невооруженным взглядом)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>
                <a:solidFill>
                  <a:schemeClr val="tx2"/>
                </a:solidFill>
                <a:latin typeface="Arial" charset="0"/>
                <a:cs typeface="Arial" charset="0"/>
              </a:rPr>
              <a:t>Опосредованное  наблюдение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2400" i="1" dirty="0">
                <a:solidFill>
                  <a:schemeClr val="tx2"/>
                </a:solidFill>
                <a:latin typeface="Arial" charset="0"/>
                <a:cs typeface="Arial" charset="0"/>
              </a:rPr>
              <a:t>    (наблюдение с помощью прибора)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400" dirty="0">
              <a:solidFill>
                <a:schemeClr val="tx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2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0198" y="1081310"/>
            <a:ext cx="8911687" cy="1280890"/>
          </a:xfrm>
        </p:spPr>
        <p:txBody>
          <a:bodyPr/>
          <a:lstStyle/>
          <a:p>
            <a:pPr eaLnBrk="1" hangingPunct="1">
              <a:defRPr/>
            </a:pPr>
            <a:r>
              <a:rPr lang="ru-RU" b="1" u="sng" dirty="0" smtClean="0"/>
              <a:t>Алгоритм  наблюдения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0036" y="1905000"/>
            <a:ext cx="10293928" cy="4332289"/>
          </a:xfrm>
        </p:spPr>
        <p:txBody>
          <a:bodyPr>
            <a:normAutofit fontScale="92500"/>
          </a:bodyPr>
          <a:lstStyle/>
          <a:p>
            <a:pPr>
              <a:lnSpc>
                <a:spcPts val="4000"/>
              </a:lnSpc>
              <a:buNone/>
              <a:defRPr/>
            </a:pPr>
            <a:r>
              <a:rPr lang="ru-RU" sz="2400" b="1" dirty="0">
                <a:solidFill>
                  <a:schemeClr val="tx2"/>
                </a:solidFill>
                <a:latin typeface="Arial" charset="0"/>
                <a:cs typeface="Arial" charset="0"/>
              </a:rPr>
              <a:t>1. Выбор объекта наблюдения.</a:t>
            </a:r>
          </a:p>
          <a:p>
            <a:pPr>
              <a:lnSpc>
                <a:spcPts val="4000"/>
              </a:lnSpc>
              <a:buNone/>
              <a:defRPr/>
            </a:pPr>
            <a:r>
              <a:rPr lang="ru-RU" sz="2400" b="1" dirty="0">
                <a:solidFill>
                  <a:schemeClr val="tx2"/>
                </a:solidFill>
                <a:latin typeface="Arial" charset="0"/>
                <a:cs typeface="Arial" charset="0"/>
              </a:rPr>
              <a:t>2. Определение цели наблюдения.</a:t>
            </a:r>
          </a:p>
          <a:p>
            <a:pPr>
              <a:lnSpc>
                <a:spcPts val="4000"/>
              </a:lnSpc>
              <a:buNone/>
              <a:defRPr/>
            </a:pPr>
            <a:r>
              <a:rPr lang="ru-RU" sz="2400" b="1" dirty="0">
                <a:solidFill>
                  <a:schemeClr val="tx2"/>
                </a:solidFill>
                <a:latin typeface="Arial" charset="0"/>
                <a:cs typeface="Arial" charset="0"/>
              </a:rPr>
              <a:t>3. Выбор средств, инструментов и способов достижения цели наблюдения.</a:t>
            </a:r>
          </a:p>
          <a:p>
            <a:pPr>
              <a:lnSpc>
                <a:spcPts val="4000"/>
              </a:lnSpc>
              <a:buNone/>
              <a:defRPr/>
            </a:pPr>
            <a:r>
              <a:rPr lang="ru-RU" sz="2400" b="1" dirty="0">
                <a:solidFill>
                  <a:schemeClr val="tx2"/>
                </a:solidFill>
                <a:latin typeface="Arial" charset="0"/>
                <a:cs typeface="Arial" charset="0"/>
              </a:rPr>
              <a:t>4. Выбор способа регистрации полученной информации.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2400" i="1" dirty="0">
                <a:solidFill>
                  <a:schemeClr val="tx2"/>
                </a:solidFill>
                <a:latin typeface="Arial" charset="0"/>
                <a:cs typeface="Arial" charset="0"/>
              </a:rPr>
              <a:t>    (видео-, фотосъемка, запись; постоянное и периодическое наблюдение, кратковременное или долговременное, тайное или явное).</a:t>
            </a:r>
          </a:p>
          <a:p>
            <a:pPr>
              <a:lnSpc>
                <a:spcPts val="4000"/>
              </a:lnSpc>
              <a:buNone/>
              <a:defRPr/>
            </a:pPr>
            <a:r>
              <a:rPr lang="ru-RU" sz="2400" b="1" dirty="0">
                <a:solidFill>
                  <a:schemeClr val="tx2"/>
                </a:solidFill>
                <a:latin typeface="Arial" charset="0"/>
                <a:cs typeface="Arial" charset="0"/>
              </a:rPr>
              <a:t>5. Обработка полученной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401970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54</TotalTime>
  <Words>483</Words>
  <Application>Microsoft Office PowerPoint</Application>
  <PresentationFormat>Широкоэкранный</PresentationFormat>
  <Paragraphs>97</Paragraphs>
  <Slides>14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Calibri</vt:lpstr>
      <vt:lpstr>Cambria</vt:lpstr>
      <vt:lpstr>Century Gothic</vt:lpstr>
      <vt:lpstr>Tahoma</vt:lpstr>
      <vt:lpstr>Times New Roman</vt:lpstr>
      <vt:lpstr>Verdana</vt:lpstr>
      <vt:lpstr>Wingdings</vt:lpstr>
      <vt:lpstr>Wingdings 3</vt:lpstr>
      <vt:lpstr>Легкий дым</vt:lpstr>
      <vt:lpstr>Тема урока:</vt:lpstr>
      <vt:lpstr>Биология</vt:lpstr>
      <vt:lpstr>Презентация PowerPoint</vt:lpstr>
      <vt:lpstr>Что изучает биология? </vt:lpstr>
      <vt:lpstr>Задачи биологии </vt:lpstr>
      <vt:lpstr>Методы</vt:lpstr>
      <vt:lpstr>Презентация PowerPoint</vt:lpstr>
      <vt:lpstr>Виды наблюдения</vt:lpstr>
      <vt:lpstr>Алгоритм  наблюдения</vt:lpstr>
      <vt:lpstr>Презентация PowerPoint</vt:lpstr>
      <vt:lpstr>Структура  научного  метода  познания</vt:lpstr>
      <vt:lpstr>Этапы  научного  исследования</vt:lpstr>
      <vt:lpstr>Методы исследования в биологии: </vt:lpstr>
      <vt:lpstr>Домашнее задание: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А Л</dc:creator>
  <cp:lastModifiedBy>А Л</cp:lastModifiedBy>
  <cp:revision>9</cp:revision>
  <dcterms:created xsi:type="dcterms:W3CDTF">2022-09-25T08:55:50Z</dcterms:created>
  <dcterms:modified xsi:type="dcterms:W3CDTF">2022-09-25T09:50:19Z</dcterms:modified>
</cp:coreProperties>
</file>