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40" r:id="rId2"/>
    <p:sldId id="341" r:id="rId3"/>
    <p:sldId id="310" r:id="rId4"/>
    <p:sldId id="312" r:id="rId5"/>
    <p:sldId id="313" r:id="rId6"/>
    <p:sldId id="315" r:id="rId7"/>
    <p:sldId id="322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16" r:id="rId16"/>
    <p:sldId id="332" r:id="rId17"/>
    <p:sldId id="333" r:id="rId18"/>
    <p:sldId id="334" r:id="rId19"/>
    <p:sldId id="335" r:id="rId20"/>
    <p:sldId id="336" r:id="rId21"/>
    <p:sldId id="317" r:id="rId22"/>
    <p:sldId id="323" r:id="rId23"/>
    <p:sldId id="324" r:id="rId24"/>
    <p:sldId id="337" r:id="rId25"/>
    <p:sldId id="321" r:id="rId26"/>
    <p:sldId id="338" r:id="rId27"/>
    <p:sldId id="339" r:id="rId28"/>
    <p:sldId id="342" r:id="rId2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1B9"/>
    <a:srgbClr val="D45050"/>
    <a:srgbClr val="E1F17F"/>
    <a:srgbClr val="FAF51F"/>
    <a:srgbClr val="EBE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 showGuides="1">
      <p:cViewPr varScale="1">
        <p:scale>
          <a:sx n="152" d="100"/>
          <a:sy n="152" d="100"/>
        </p:scale>
        <p:origin x="444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C1A95-4AC1-4AAC-8499-847C6502092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85A96-3AD2-4171-ABC1-CC7846523C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585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6334B-E690-4369-8E24-B4832C2C415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44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009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982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95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492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40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196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951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954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273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7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33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8F89B-65FC-492F-800C-A3A2EBD7263B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56BC5-0104-4328-A5BD-1EBEC5EF6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591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107410"/>
            <a:ext cx="9144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Санкт-Петербургское государственное бюджетное профессиональное образовательное учреждение </a:t>
            </a:r>
            <a:br>
              <a:rPr lang="ru-RU" altLang="ru-RU" sz="13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3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«Пожарно-спасательный колледж. Санкт-Петербургский центр подготовки спасателей»</a:t>
            </a:r>
            <a:endParaRPr lang="ru-RU" altLang="ru-RU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" y="329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5" name="Рисунок 1" descr="https://yt3.ggpht.com/ytc/AAUvwnhkQxo4BBmMhMGUbbclatSxZhMoJKAlhO7Gmtd3=s900-c-k-c0x00ffffff-no-r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153" y="621864"/>
            <a:ext cx="529694" cy="50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7504" y="1779662"/>
            <a:ext cx="8935183" cy="136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урока по теме: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«Электрические измерения»</a:t>
            </a:r>
            <a:endParaRPr lang="ru-RU" altLang="ru-RU" sz="2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700" dirty="0"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3363838"/>
            <a:ext cx="2987824" cy="72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750"/>
              </a:spcAft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преподаватель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физики</a:t>
            </a:r>
            <a:endParaRPr lang="ru-RU" sz="15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750"/>
              </a:spcAft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Богуров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Максим Валерьевич</a:t>
            </a:r>
            <a:endParaRPr lang="ru-RU" sz="15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59115" y="4535863"/>
            <a:ext cx="2825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</a:t>
            </a:r>
            <a:b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</a:t>
            </a:r>
          </a:p>
        </p:txBody>
      </p:sp>
    </p:spTree>
    <p:extLst>
      <p:ext uri="{BB962C8B-B14F-4D97-AF65-F5344CB8AC3E}">
        <p14:creationId xmlns:p14="http://schemas.microsoft.com/office/powerpoint/2010/main" val="148010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82917"/>
            <a:ext cx="7165641" cy="44498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9672" y="51470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Электронно-лучевой осциллограф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Заголовок 1"/>
          <p:cNvSpPr txBox="1">
            <a:spLocks/>
          </p:cNvSpPr>
          <p:nvPr/>
        </p:nvSpPr>
        <p:spPr>
          <a:xfrm>
            <a:off x="107504" y="73463"/>
            <a:ext cx="8886866" cy="505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Измерительны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 приборы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578796"/>
            <a:ext cx="8886866" cy="4292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Цифровые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14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2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61987"/>
            <a:ext cx="7620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84" y="0"/>
            <a:ext cx="760123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6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7504" y="909539"/>
            <a:ext cx="8886866" cy="438075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оказывающие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(возможен только отсчет показаний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07504" y="73463"/>
            <a:ext cx="8886866" cy="6980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виду получаемой измерительной информации приборы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подразделяют на следующие группы: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7504" y="1478818"/>
            <a:ext cx="8886866" cy="438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егистрирующие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(имеет место регистрация показаний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57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534988"/>
            <a:ext cx="4608512" cy="460851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93698"/>
            <a:ext cx="8886866" cy="438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2.1) Самопишущие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(представление показаний в виде диаграмм)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83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3478"/>
            <a:ext cx="4901530" cy="49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5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123478"/>
            <a:ext cx="6768752" cy="438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2.2) Печатающие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(вывод показаний на печать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16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88" y="783410"/>
            <a:ext cx="4740128" cy="436008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76088" y="51470"/>
            <a:ext cx="5904656" cy="438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Интегрирующие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(счетчики энергии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5" y="33349"/>
            <a:ext cx="907300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Цели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занятия: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Обучающие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 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расширить знания о средствах и видах измерения физических величин;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систематизировать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знания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учащихся о расчете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погрешностей физических величин.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Развивающие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развитие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логического мышления; умение обобщать, систематизировать и делать выводы; развитие навыков практической работы.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Воспитательные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расширить представление о взаимосвязи электрических явлений; формирование целостной системы знаний по теме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«Измерения физических величин».</a:t>
            </a:r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Тип урока: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урок «открытия» нового знания.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Межпредметные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связи: 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физика, математика.</a:t>
            </a:r>
          </a:p>
          <a:p>
            <a:pPr>
              <a:spcAft>
                <a:spcPts val="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Методы обучения: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демонстрация, упражнение, применение технических средств обучения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115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9502"/>
            <a:ext cx="4476328" cy="447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5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7504" y="578797"/>
            <a:ext cx="8886866" cy="120086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Прямые 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измерения, при которых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измеряемой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величины определяется показанием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прибора, шкала которого проградуирована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соответствующих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единицах.</a:t>
            </a: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07504" y="73463"/>
            <a:ext cx="8886866" cy="5053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Виды измерений: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952855"/>
            <a:ext cx="8886866" cy="1410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Косвенные 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измерения, при которых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измеряемой величины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рассчитывается математически 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прямых измерений других величин,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которыми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связана известными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зависимостями.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3507854"/>
            <a:ext cx="8886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 Совместные </a:t>
            </a:r>
            <a:r>
              <a:rPr lang="ru-RU" sz="24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измерения, при которых </a:t>
            </a:r>
            <a:r>
              <a:rPr lang="ru-RU" sz="2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результат определяется </a:t>
            </a:r>
            <a:r>
              <a:rPr lang="ru-RU" sz="24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прямыми и </a:t>
            </a:r>
            <a:r>
              <a:rPr lang="ru-RU" sz="2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косвенными </a:t>
            </a:r>
            <a:r>
              <a:rPr lang="ru-RU" sz="24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измерениями величин</a:t>
            </a:r>
            <a:r>
              <a:rPr lang="ru-RU" sz="2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826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  <p:bldP spid="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34765" y="1100159"/>
            <a:ext cx="8886866" cy="628225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Номинальное значение (А</a:t>
            </a:r>
            <a:r>
              <a:rPr lang="ru-RU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значение физической величины, которое может быть измерено прибором;</a:t>
            </a: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34765" y="220746"/>
            <a:ext cx="8886866" cy="5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электроизмерительных приборов: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4765" y="1851670"/>
            <a:ext cx="8886866" cy="11541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прибора (цена деления)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измеряемой величины, вызывающее отклонение стрелки прибора на одно деление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шкалы;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5840" y="3005823"/>
            <a:ext cx="8886866" cy="902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Погрешность измерения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расхождение между измеренным и действительным значением физической величины.</a:t>
            </a:r>
          </a:p>
        </p:txBody>
      </p:sp>
    </p:spTree>
    <p:extLst>
      <p:ext uri="{BB962C8B-B14F-4D97-AF65-F5344CB8AC3E}">
        <p14:creationId xmlns:p14="http://schemas.microsoft.com/office/powerpoint/2010/main" val="199486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132609" y="700922"/>
                <a:ext cx="8886866" cy="1753734"/>
              </a:xfrm>
            </p:spPr>
            <p:txBody>
              <a:bodyPr>
                <a:noAutofit/>
              </a:bodyPr>
              <a:lstStyle/>
              <a:p>
                <a:pPr algn="l"/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Абсолютная</a:t>
                </a:r>
                <a:b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∆А=</m:t>
                      </m:r>
                      <m:sSub>
                        <m:sSubPr>
                          <m:ctrlPr>
                            <a:rPr lang="ru-RU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u-RU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изм</m:t>
                          </m:r>
                        </m:sub>
                      </m:sSub>
                      <m:r>
                        <a:rPr lang="ru-RU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−А</m:t>
                      </m:r>
                    </m:oMath>
                  </m:oMathPara>
                </a14:m>
                <a:r>
                  <a:rPr lang="ru-RU" sz="2400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2400" baseline="-250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изм</a:t>
                </a:r>
                <a:r>
                  <a:rPr lang="ru-RU" sz="24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– измеренное значение,</a:t>
                </a:r>
                <a:br>
                  <a:rPr lang="ru-RU" sz="24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А – действительное значение</a:t>
                </a:r>
                <a:r>
                  <a:rPr lang="ru-RU" sz="2400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32609" y="700922"/>
                <a:ext cx="8886866" cy="1753734"/>
              </a:xfrm>
              <a:blipFill>
                <a:blip r:embed="rId2"/>
                <a:stretch>
                  <a:fillRect l="-1097" t="-7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Заголовок 1"/>
          <p:cNvSpPr txBox="1">
            <a:spLocks/>
          </p:cNvSpPr>
          <p:nvPr/>
        </p:nvSpPr>
        <p:spPr>
          <a:xfrm>
            <a:off x="107504" y="73463"/>
            <a:ext cx="8886866" cy="505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Виды погрешностей: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Заголовок 1"/>
              <p:cNvSpPr txBox="1">
                <a:spLocks/>
              </p:cNvSpPr>
              <p:nvPr/>
            </p:nvSpPr>
            <p:spPr>
              <a:xfrm>
                <a:off x="107504" y="2355726"/>
                <a:ext cx="8886866" cy="2232248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Относительная</a:t>
                </a:r>
                <a:b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𝛾</m:t>
                      </m:r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∆А</m:t>
                          </m:r>
                        </m:num>
                        <m:den>
                          <m:r>
                            <a:rPr lang="ru-RU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А</m:t>
                          </m:r>
                        </m:den>
                      </m:f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∙100%</m:t>
                      </m:r>
                    </m:oMath>
                  </m:oMathPara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Относительная погрешность определяет </a:t>
                </a:r>
                <a:r>
                  <a:rPr lang="ru-RU" sz="2400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точность</a:t>
                </a:r>
                <a:r>
                  <a:rPr lang="ru-RU" sz="24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измерения.</a:t>
                </a:r>
                <a:r>
                  <a:rPr lang="ru-RU" sz="2400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b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355726"/>
                <a:ext cx="8886866" cy="2232248"/>
              </a:xfrm>
              <a:prstGeom prst="rect">
                <a:avLst/>
              </a:prstGeom>
              <a:blipFill>
                <a:blip r:embed="rId3"/>
                <a:stretch>
                  <a:fillRect l="-1098" t="-21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705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Заголовок 1"/>
          <p:cNvSpPr txBox="1">
            <a:spLocks/>
          </p:cNvSpPr>
          <p:nvPr/>
        </p:nvSpPr>
        <p:spPr>
          <a:xfrm>
            <a:off x="107504" y="73463"/>
            <a:ext cx="8886866" cy="505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Виды погрешностей: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7134" y="843558"/>
            <a:ext cx="8886866" cy="3431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Приведенная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36851" y="1325724"/>
                <a:ext cx="8886866" cy="848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ru-RU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пр</m:t>
                          </m:r>
                        </m:sub>
                      </m:sSub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∆А</m:t>
                          </m:r>
                        </m:num>
                        <m:den>
                          <m:sSub>
                            <m:sSubPr>
                              <m:ctrlPr>
                                <a:rPr lang="ru-RU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А</m:t>
                              </m:r>
                            </m:e>
                            <m:sub>
                              <m:r>
                                <a:rPr lang="ru-RU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ном</m:t>
                              </m:r>
                            </m:sub>
                          </m:sSub>
                        </m:den>
                      </m:f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∙100%</m:t>
                      </m:r>
                    </m:oMath>
                  </m:oMathPara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851" y="1325724"/>
                <a:ext cx="8886866" cy="8483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136851" y="2181793"/>
            <a:ext cx="8886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Приведенная погрешность определяет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точности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прибора.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6851" y="2651153"/>
            <a:ext cx="8886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Цифра, обозначающая класс точности прибора, соответствует наибольшей приведенной погрешности.</a:t>
            </a:r>
          </a:p>
        </p:txBody>
      </p:sp>
    </p:spTree>
    <p:extLst>
      <p:ext uri="{BB962C8B-B14F-4D97-AF65-F5344CB8AC3E}">
        <p14:creationId xmlns:p14="http://schemas.microsoft.com/office/powerpoint/2010/main" val="11976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5486"/>
            <a:ext cx="8712968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Государственным стандартом установлено </a:t>
            </a:r>
            <a:r>
              <a:rPr lang="ru-RU" sz="2400" b="1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9 классов </a:t>
            </a: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точности: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1520" y="700708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1) 0,02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1520" y="1132756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2) 0,05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45556" y="1564804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 0,1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45556" y="1996852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4) 0,2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47543" y="2432652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5) 0,5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45556" y="2868452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 1,0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245556" y="3304252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 1,5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245556" y="3732548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8</a:t>
            </a: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 2,5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245556" y="4170660"/>
            <a:ext cx="8712968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9</a:t>
            </a: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 4,0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73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7" b="5632"/>
          <a:stretch/>
        </p:blipFill>
        <p:spPr>
          <a:xfrm>
            <a:off x="1979712" y="629647"/>
            <a:ext cx="5308054" cy="450185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1470"/>
            <a:ext cx="8712968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Определите цену деления и номинальное значение вольтметра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88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387" y="1203598"/>
            <a:ext cx="5753100" cy="305752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7504" y="123478"/>
            <a:ext cx="8886866" cy="93610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кОм;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кОм;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Ом;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= 140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В;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70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ΔU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l-G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03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23478"/>
            <a:ext cx="8928992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Литература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Электротехника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электроника: учебник для студ. учреждений сред. проф. образования/ М.В. Немцов, М.Л. Немцова. - 9-е изд., </a:t>
            </a:r>
            <a:r>
              <a:rPr lang="ru-RU" sz="2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испр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М.: Издательский центр «Академия», 2017. - 480 с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Электротехника для неэлектрических профессий: учебник для студ. учреждений сред. проф. образования / В. М. Прошин. - 2-е изд., стер. - М.: Издательский центр «Академия», 2018. – 464 с.</a:t>
            </a:r>
          </a:p>
        </p:txBody>
      </p:sp>
    </p:spTree>
    <p:extLst>
      <p:ext uri="{BB962C8B-B14F-4D97-AF65-F5344CB8AC3E}">
        <p14:creationId xmlns:p14="http://schemas.microsoft.com/office/powerpoint/2010/main" val="3576975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51520" y="195486"/>
            <a:ext cx="8712968" cy="1440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Электрическое измерение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определение значений физической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величины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опытным путем с помощью специальных технических средств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(средств измерения).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44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7504" y="719991"/>
            <a:ext cx="8886866" cy="1059671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Меры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служат для воспроизведения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значений физической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величины заданного размера (эталонные сопротивление, емкость, индуктивность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07504" y="73463"/>
            <a:ext cx="8886866" cy="505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измерения: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995686"/>
            <a:ext cx="8886866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Измерительные приборы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средство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измерения, которое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выработки информации в форме, допустимой для непосредственного восприятия. </a:t>
            </a:r>
          </a:p>
        </p:txBody>
      </p:sp>
    </p:spTree>
    <p:extLst>
      <p:ext uri="{BB962C8B-B14F-4D97-AF65-F5344CB8AC3E}">
        <p14:creationId xmlns:p14="http://schemas.microsoft.com/office/powerpoint/2010/main" val="420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197802"/>
            <a:ext cx="8886866" cy="79208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Амперметр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включается в цепь последовательно и обладает очень маленьким сопротивлением.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9512" y="1203598"/>
            <a:ext cx="888686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Вольтметр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включается в цепь параллельно и обладает очень большим сопротивлением.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39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0"/>
            <a:ext cx="6984776" cy="486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3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9828" y="658342"/>
            <a:ext cx="8886866" cy="47324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Аналоговые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07504" y="73463"/>
            <a:ext cx="8886866" cy="505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Измерительны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 приборы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20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483518"/>
            <a:ext cx="4659982" cy="46599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60" y="49915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Стрелочный амперметр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35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339502"/>
            <a:ext cx="4803998" cy="48039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60" y="49915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Стрелочный вольтметр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65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</TotalTime>
  <Words>516</Words>
  <Application>Microsoft Office PowerPoint</Application>
  <PresentationFormat>Экран (16:9)</PresentationFormat>
  <Paragraphs>64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1) Меры - служат для воспроизведения значений физической величины заданного размера (эталонные сопротивление, емкость, индуктивность).</vt:lpstr>
      <vt:lpstr>Амперметр всегда включается в цепь последовательно и обладает очень маленьким сопротивлением.</vt:lpstr>
      <vt:lpstr>Презентация PowerPoint</vt:lpstr>
      <vt:lpstr>1) Аналоговые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1) Показывающие (возможен только отсчет показаний);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1) Прямые - измерения, при которых значение измеряемой величины определяется показанием прибора, шкала которого проградуирована в соответствующих единицах.</vt:lpstr>
      <vt:lpstr>1) Номинальное значение (Аном) - наибольшее значение физической величины, которое может быть измерено прибором;</vt:lpstr>
      <vt:lpstr>1) Абсолютная ∆А=А_изм-А Аизм – измеренное значение, А – действительное значение </vt:lpstr>
      <vt:lpstr>Презентация PowerPoint</vt:lpstr>
      <vt:lpstr>Презентация PowerPoint</vt:lpstr>
      <vt:lpstr>Презентация PowerPoint</vt:lpstr>
      <vt:lpstr>Дано: R1= 1 кОм; Rн= 2 кОм; R2= 500 Ом; U = 140 В; Uv= 70 В. Найти: ΔU; γ.</vt:lpstr>
      <vt:lpstr>Презентация PowerPoint</vt:lpstr>
    </vt:vector>
  </TitlesOfParts>
  <Company>CompEdu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Близкодействие и дальнодействие. Электрическое поле</dc:title>
  <dc:creator>User</dc:creator>
  <cp:lastModifiedBy>Maks</cp:lastModifiedBy>
  <cp:revision>119</cp:revision>
  <dcterms:created xsi:type="dcterms:W3CDTF">2014-08-06T13:36:49Z</dcterms:created>
  <dcterms:modified xsi:type="dcterms:W3CDTF">2022-09-25T10:10:54Z</dcterms:modified>
</cp:coreProperties>
</file>