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3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2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491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11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4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45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07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913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84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08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971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2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3FC10-6079-410B-8178-459EB944F6A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F12D6-03E4-46FA-B975-CF5A69CF3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09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Информация и информационные процессы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292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Передача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С давних времен люди из поколения в поколение передавали свои знания, извещали об опасности или передавали важную и срочную информацию, обменивались сведениями.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78" y="2118837"/>
            <a:ext cx="1761897" cy="1518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581" y="264507"/>
            <a:ext cx="1908213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17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7165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Передача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любом процессе передачи или обмене информацией существует ее источник и получатель, а сама информация передается по каналу связи с помощью сигналов: механических, тепловых, электрических и др.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обычной жизни для человека любой звук, свет являются сигналами, несущими смысловую нагрузку.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180" y="2104047"/>
            <a:ext cx="7645047" cy="10851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6293" y="1202347"/>
            <a:ext cx="79079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Передача информации от источника к получателю</a:t>
            </a:r>
          </a:p>
        </p:txBody>
      </p:sp>
    </p:spTree>
    <p:extLst>
      <p:ext uri="{BB962C8B-B14F-4D97-AF65-F5344CB8AC3E}">
        <p14:creationId xmlns:p14="http://schemas.microsoft.com/office/powerpoint/2010/main" val="3751739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3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Передача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5459" y="2031453"/>
            <a:ext cx="8779001" cy="9083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1208683"/>
            <a:ext cx="6299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Схема передачи информации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3984" y="3104911"/>
            <a:ext cx="108475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Кодирующее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необходимо для преобразования информации в форму, удобную для передачи.</a:t>
            </a:r>
          </a:p>
          <a:p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Декодирующее устройство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преобразует информацию в форму,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понятную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получателю.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процессе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информация может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утрачиваться, искажаться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Это происходит из-за различных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как на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канале связи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так и при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кодировании и декодировании информации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Вопросами, связанными с методами кодирования и декодирования информации, занимается специальная наука —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криптография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8308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Хранение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989" y="826718"/>
            <a:ext cx="10877811" cy="5350245"/>
          </a:xfrm>
        </p:spPr>
        <p:txBody>
          <a:bodyPr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Человеческий разум является совершенным инструментом познания окружающего мира. 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память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человека –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великолепным устройством для хранения информации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Однако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долговременного хранения информации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ее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накопления и передачи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 поколения в поколение необходимо иметь возможность ее хранить не только в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памяти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человека. Для этого используются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внешние носители информации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узелки на веревках, зарубки на палках, берестяные грамоты, письма на папирусе, бумаге.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Наконец, был изобретен типографский станок, и появились книги. Поиск надежных и доступных способов хранения информации идет и по сей день.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1556" y="5345557"/>
            <a:ext cx="1152244" cy="11522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783" y="5540646"/>
            <a:ext cx="76206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55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32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Хранение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041" y="939452"/>
            <a:ext cx="10852759" cy="5237511"/>
          </a:xfrm>
        </p:spPr>
        <p:txBody>
          <a:bodyPr/>
          <a:lstStyle/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3000" u="sng" dirty="0">
                <a:solidFill>
                  <a:srgbClr val="800000"/>
                </a:solidFill>
                <a:latin typeface="Arial"/>
              </a:rPr>
              <a:t>Носитель информации</a:t>
            </a:r>
            <a:r>
              <a:rPr lang="ru-RU" altLang="ru-RU" sz="3000" dirty="0">
                <a:solidFill>
                  <a:srgbClr val="800000"/>
                </a:solidFill>
                <a:latin typeface="Arial"/>
              </a:rPr>
              <a:t> – материальный объект, предназначенный для хранения и передачи информации.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353" y="1936148"/>
            <a:ext cx="1416619" cy="1416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98" y="2895405"/>
            <a:ext cx="1411298" cy="1411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0708" y="3009407"/>
            <a:ext cx="1562692" cy="1562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9230" y="4191066"/>
            <a:ext cx="1410668" cy="1320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9257" y="2590701"/>
            <a:ext cx="1392576" cy="13925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273" y="4628651"/>
            <a:ext cx="2324100" cy="1962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52355" y="4345532"/>
            <a:ext cx="22479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58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695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Поиск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671" y="1002082"/>
            <a:ext cx="10790129" cy="5174881"/>
          </a:xfrm>
        </p:spPr>
        <p:txBody>
          <a:bodyPr/>
          <a:lstStyle/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600" dirty="0">
                <a:solidFill>
                  <a:srgbClr val="000000"/>
                </a:solidFill>
                <a:latin typeface="Arial"/>
              </a:rPr>
              <a:t>Просто сохранить информацию недостаточно. Нужно уметь ее пользоваться. А для того чтобы воспользоваться нужной информацией в нужный момент необходимо уметь ее быстро найти.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3400" u="sng" dirty="0">
                <a:solidFill>
                  <a:srgbClr val="006633"/>
                </a:solidFill>
                <a:latin typeface="Arial"/>
              </a:rPr>
              <a:t>Поиск информации</a:t>
            </a:r>
            <a:r>
              <a:rPr lang="ru-RU" altLang="ru-RU" sz="3400" dirty="0">
                <a:solidFill>
                  <a:srgbClr val="006633"/>
                </a:solidFill>
                <a:latin typeface="Arial"/>
              </a:rPr>
              <a:t> — это извлечение хранимой информации.</a:t>
            </a:r>
            <a:r>
              <a:rPr lang="ru-RU" altLang="ru-RU" sz="3400" dirty="0">
                <a:solidFill>
                  <a:srgbClr val="000000"/>
                </a:solidFill>
                <a:latin typeface="Arial"/>
              </a:rPr>
              <a:t>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600" dirty="0">
                <a:solidFill>
                  <a:srgbClr val="000000"/>
                </a:solidFill>
                <a:latin typeface="Arial"/>
              </a:rPr>
              <a:t>Существуют ручной и автоматизированный методы поиска информации в хранилищах.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579" y="4743872"/>
            <a:ext cx="1579001" cy="157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73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7165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Поиск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02290"/>
            <a:ext cx="10515600" cy="5074673"/>
          </a:xfrm>
        </p:spPr>
        <p:txBody>
          <a:bodyPr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Методы поиска информации: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непосредственное наблюдение;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общение со специалистами по интересующему вас вопросу;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чтение соответствующей литературы;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просмотр теле-, видеопрограмм;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прослушивание радиопередач и аудиокассет;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работа в библиотеках, архивах;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запрос к информационным системам, базам и банкам компьютерных данных…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543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270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Защита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" y="1152396"/>
            <a:ext cx="10702447" cy="5024567"/>
          </a:xfrm>
        </p:spPr>
        <p:txBody>
          <a:bodyPr>
            <a:normAutofit lnSpcReduction="10000"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В жизни человека информация играет очень важную роль. От нее зависит принятие решений, влияющих на развитие общества.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Для предотвращения потери информации разрабатываются различные механизмы ее защиты, которые используются на всех этапах работы с ней.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b="1" dirty="0">
                <a:solidFill>
                  <a:srgbClr val="000000"/>
                </a:solidFill>
                <a:latin typeface="Arial"/>
              </a:rPr>
              <a:t>Для защиты информации используют различные способы защиты: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dirty="0">
                <a:solidFill>
                  <a:srgbClr val="006633"/>
                </a:solidFill>
                <a:latin typeface="Arial"/>
              </a:rPr>
              <a:t>контроль доступа;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dirty="0">
                <a:solidFill>
                  <a:srgbClr val="006633"/>
                </a:solidFill>
                <a:latin typeface="Arial"/>
              </a:rPr>
              <a:t>разграничение доступа;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dirty="0">
                <a:solidFill>
                  <a:srgbClr val="006633"/>
                </a:solidFill>
                <a:latin typeface="Arial"/>
              </a:rPr>
              <a:t>дублирование каналов связи;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dirty="0">
                <a:solidFill>
                  <a:srgbClr val="006633"/>
                </a:solidFill>
                <a:latin typeface="Arial"/>
              </a:rPr>
              <a:t>криптографическое преобразование информации с помощью шифров.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275" y="5256543"/>
            <a:ext cx="1054699" cy="1054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720" y="3798375"/>
            <a:ext cx="1079086" cy="13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33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90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Практическая работа на компьютере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</a:t>
            </a:r>
            <a:r>
              <a:rPr lang="ru-RU" dirty="0"/>
              <a:t>автора строк </a:t>
            </a:r>
            <a:r>
              <a:rPr lang="ru-RU" dirty="0" smtClean="0"/>
              <a:t>«Кто </a:t>
            </a:r>
            <a:r>
              <a:rPr lang="ru-RU" dirty="0"/>
              <a:t>владеет информацией - тот владеет </a:t>
            </a:r>
            <a:r>
              <a:rPr lang="ru-RU" dirty="0" smtClean="0"/>
              <a:t>миром»</a:t>
            </a:r>
          </a:p>
          <a:p>
            <a:r>
              <a:rPr lang="ru-RU" dirty="0" smtClean="0"/>
              <a:t>Кто и когда изобрел шариковую ручку?</a:t>
            </a:r>
          </a:p>
          <a:p>
            <a:r>
              <a:rPr lang="ru-RU" dirty="0" smtClean="0"/>
              <a:t>Сколько морей омывают берега России?</a:t>
            </a:r>
          </a:p>
          <a:p>
            <a:r>
              <a:rPr lang="ru-RU" dirty="0" smtClean="0"/>
              <a:t>Сколько всего стран в мире?</a:t>
            </a:r>
          </a:p>
          <a:p>
            <a:r>
              <a:rPr lang="ru-RU" dirty="0" smtClean="0"/>
              <a:t>Где и когда родился художник Айвазовский?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041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информационные процессы?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346200"/>
            <a:ext cx="10744200" cy="5130800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процессы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процессы сбора, обработки, накопления, хранения, поиска и распространения информации.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Слово процесс обозначает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некоторое событие, происходящее во времени: учебный процесс, процесс роста, процесс горения... Всякий процесс связан с какими-то действиями, выполняемыми человеком, силами природы, техническими устройствами, а также вследствие их взаимодействия.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 каждого процесса есть объект воздействия: ученик, растение, горючее... Очевидно, что в информационных процессах объектом воздействия является информация.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6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информационные процессы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Сбор информации.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Обработка информации.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Передача информации.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Хранение информации.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Поиск информации.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Защита информации.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59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 fontAlgn="base"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000" dirty="0">
                <a:solidFill>
                  <a:srgbClr val="000000"/>
                </a:solidFill>
                <a:latin typeface="Arial"/>
              </a:rPr>
              <a:t>Органы чувств — наш главный инструмент познания мира — не самые совершенные приспособления. Не всегда они точны и не всякую информацию способны воспринять. </a:t>
            </a:r>
          </a:p>
          <a:p>
            <a:pPr marL="342900" lvl="0" indent="-342900" algn="just" fontAlgn="base"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000" dirty="0">
                <a:solidFill>
                  <a:srgbClr val="000000"/>
                </a:solidFill>
                <a:latin typeface="Arial"/>
              </a:rPr>
              <a:t>Если бы не было специальных приборов, то вряд ли человечеству удалось бы проникнуть в тайны живой клетки или отправить к Марсу и Венере космические зонды.</a:t>
            </a:r>
          </a:p>
          <a:p>
            <a:pPr marL="342900" lvl="0" indent="-342900" fontAlgn="base"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000" dirty="0">
                <a:solidFill>
                  <a:srgbClr val="000000"/>
                </a:solidFill>
                <a:latin typeface="Arial"/>
              </a:rPr>
              <a:t>Поэтому для получения недоступной обычными органами чувств информации широко используются специальные технические устройства.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274" y="4688522"/>
            <a:ext cx="1140051" cy="1828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821" y="4987252"/>
            <a:ext cx="1816765" cy="15302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5912" y="4151141"/>
            <a:ext cx="1097375" cy="270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2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365125"/>
            <a:ext cx="10706100" cy="727075"/>
          </a:xfrm>
        </p:spPr>
        <p:txBody>
          <a:bodyPr/>
          <a:lstStyle/>
          <a:p>
            <a:r>
              <a:rPr lang="ru-RU" dirty="0" smtClean="0"/>
              <a:t>Сбор информации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724900" y="148433"/>
            <a:ext cx="3126886" cy="2011349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1600" y="1092200"/>
            <a:ext cx="11252200" cy="5084763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Одно из древнейших сооружений, </a:t>
            </a:r>
            <a:br>
              <a:rPr lang="ru-RU" altLang="ru-RU" dirty="0">
                <a:solidFill>
                  <a:srgbClr val="000000"/>
                </a:solidFill>
                <a:latin typeface="Arial"/>
              </a:rPr>
            </a:br>
            <a:r>
              <a:rPr lang="ru-RU" altLang="ru-RU" dirty="0">
                <a:solidFill>
                  <a:srgbClr val="000000"/>
                </a:solidFill>
                <a:latin typeface="Arial"/>
              </a:rPr>
              <a:t>используемое для получения </a:t>
            </a:r>
            <a:br>
              <a:rPr lang="ru-RU" altLang="ru-RU" dirty="0">
                <a:solidFill>
                  <a:srgbClr val="000000"/>
                </a:solidFill>
                <a:latin typeface="Arial"/>
              </a:rPr>
            </a:br>
            <a:r>
              <a:rPr lang="ru-RU" altLang="ru-RU" dirty="0">
                <a:solidFill>
                  <a:srgbClr val="000000"/>
                </a:solidFill>
                <a:latin typeface="Arial"/>
              </a:rPr>
              <a:t>астрономической информации,</a:t>
            </a:r>
            <a:br>
              <a:rPr lang="ru-RU" altLang="ru-RU" dirty="0">
                <a:solidFill>
                  <a:srgbClr val="000000"/>
                </a:solidFill>
                <a:latin typeface="Arial"/>
              </a:rPr>
            </a:br>
            <a:r>
              <a:rPr lang="ru-RU" altLang="ru-RU" dirty="0">
                <a:solidFill>
                  <a:srgbClr val="000000"/>
                </a:solidFill>
                <a:latin typeface="Arial"/>
              </a:rPr>
              <a:t> находится в Англии недалеко от города Солсбери. Это </a:t>
            </a:r>
            <a:r>
              <a:rPr lang="ru-RU" altLang="ru-RU" b="1" dirty="0">
                <a:solidFill>
                  <a:srgbClr val="000000"/>
                </a:solidFill>
                <a:latin typeface="Arial"/>
              </a:rPr>
              <a:t>Стоунхендж</a:t>
            </a:r>
            <a:r>
              <a:rPr lang="ru-RU" altLang="ru-RU" dirty="0">
                <a:solidFill>
                  <a:srgbClr val="000000"/>
                </a:solidFill>
                <a:latin typeface="Arial"/>
              </a:rPr>
              <a:t> — «висячие камни». </a:t>
            </a:r>
          </a:p>
          <a:p>
            <a:pPr marL="342900" lvl="0" indent="-342900" algn="just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Он был построен примерно во II веке до н. э. Стоунхендж состоит из поставленных вертикально каменных столбов, расположенных концентрическими кольцами. На вертикальных камнях лежат горизонтальные перекладины, своего рода арки. </a:t>
            </a:r>
          </a:p>
          <a:p>
            <a:pPr marL="342900" lvl="0" indent="-342900" algn="just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dirty="0">
                <a:solidFill>
                  <a:srgbClr val="000000"/>
                </a:solidFill>
                <a:latin typeface="Arial"/>
              </a:rPr>
              <a:t>1963 году с помощью новейших методов исследования было уставлено, что каменные арки дают направления на крайние положения Солнца и Луны, а 56 белых лунок помогают предсказать время Солнечного и Лунного затмений.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759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Обработка информации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Приобретая жизненный опыт, наблюдая мир вокруг себя, иначе говоря — накапливая все больше и больше информации, человек учится делать выводы. В древности люди говорили, что человек познает с помощью органов чувств и </a:t>
            </a:r>
            <a:r>
              <a:rPr lang="ru-RU" altLang="ru-RU" sz="3000" b="1" dirty="0">
                <a:solidFill>
                  <a:srgbClr val="000000"/>
                </a:solidFill>
                <a:latin typeface="Arial"/>
              </a:rPr>
              <a:t>осмысливает</a:t>
            </a:r>
            <a:r>
              <a:rPr lang="ru-RU" altLang="ru-RU" sz="3000" dirty="0">
                <a:solidFill>
                  <a:srgbClr val="000000"/>
                </a:solidFill>
                <a:latin typeface="Arial"/>
              </a:rPr>
              <a:t> познанное разумом.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7712" y="4372391"/>
            <a:ext cx="1097375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77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/>
          <a:lstStyle/>
          <a:p>
            <a:r>
              <a:rPr lang="ru-RU" dirty="0" smtClean="0"/>
              <a:t>Обработка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1087539"/>
            <a:ext cx="10934700" cy="5089424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2400" dirty="0">
                <a:solidFill>
                  <a:srgbClr val="000099"/>
                </a:solidFill>
                <a:latin typeface="Arial"/>
              </a:rPr>
              <a:t>Неосознанная обработка информации человеком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"/>
              </a:rPr>
              <a:t>Один раз дотронувшись до горячего чайника или утюга мы запоминаем это на всю жизнь. Прикоснувшись к горячей поверхности, мы получили информацию при помощи органов осязания. Нервная система передала ее в мозг, где на основе имеющегося опыта был сделан вывод об опасности. Сигнал от мозга был послан в мышцы рук, которые мгновенно сократились.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2400" dirty="0">
                <a:solidFill>
                  <a:srgbClr val="000099"/>
                </a:solidFill>
                <a:latin typeface="Arial"/>
              </a:rPr>
              <a:t>Осознанная обработка информации человеком</a:t>
            </a:r>
          </a:p>
          <a:p>
            <a:pPr marL="342900" lvl="0" indent="-342900" fontAlgn="base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"/>
              </a:rPr>
              <a:t>На уроках школьник изучает правила и законы (приобретает определенные знания и навыки). Когда учитель предлагает очередную задачу (входная информация), ученик обдумывает последовательность решения, вспоминая, какие из изученных правил ему необходимо применить. Наконец, он находит ответ. Эта новая информация, созданная учеником в результате обработки входной информации, называется выходной.</a:t>
            </a:r>
          </a:p>
          <a:p>
            <a:endParaRPr lang="ru-RU" dirty="0"/>
          </a:p>
        </p:txBody>
      </p:sp>
      <p:pic>
        <p:nvPicPr>
          <p:cNvPr id="4" name="Picture 5" descr="j03967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688" y="3151189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4767" y="1087539"/>
            <a:ext cx="762066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17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300" y="98425"/>
            <a:ext cx="10515600" cy="777875"/>
          </a:xfrm>
        </p:spPr>
        <p:txBody>
          <a:bodyPr/>
          <a:lstStyle/>
          <a:p>
            <a:r>
              <a:rPr lang="ru-RU" dirty="0" smtClean="0"/>
              <a:t>Обработка информации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3643" y="876300"/>
            <a:ext cx="8230313" cy="16094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3410684"/>
            <a:ext cx="10693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2400" u="sng" dirty="0">
                <a:solidFill>
                  <a:srgbClr val="000000"/>
                </a:solidFill>
                <a:latin typeface="Arial"/>
              </a:rPr>
              <a:t>Входная информация</a:t>
            </a:r>
            <a:r>
              <a:rPr lang="ru-RU" altLang="ru-RU" sz="2400" dirty="0">
                <a:solidFill>
                  <a:srgbClr val="000000"/>
                </a:solidFill>
                <a:latin typeface="Arial"/>
              </a:rPr>
              <a:t> – это информация, которую получает человек или устройства.</a:t>
            </a:r>
          </a:p>
          <a:p>
            <a:pPr marL="342900" lvl="0" indent="-34290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</a:pPr>
            <a:r>
              <a:rPr lang="ru-RU" altLang="ru-RU" sz="2400" u="sng" dirty="0">
                <a:solidFill>
                  <a:srgbClr val="000000"/>
                </a:solidFill>
                <a:latin typeface="Arial"/>
              </a:rPr>
              <a:t>Выходная информация</a:t>
            </a:r>
            <a:r>
              <a:rPr lang="ru-RU" altLang="ru-RU" sz="2400" dirty="0">
                <a:solidFill>
                  <a:srgbClr val="000000"/>
                </a:solidFill>
                <a:latin typeface="Arial"/>
              </a:rPr>
              <a:t> – это информация, которая получается после обработки человеком или устройством.</a:t>
            </a:r>
          </a:p>
          <a:p>
            <a:pPr marL="342900" lvl="0" indent="-342900" algn="just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altLang="ru-RU" sz="2400" dirty="0">
                <a:solidFill>
                  <a:srgbClr val="5F5F5F"/>
                </a:solidFill>
                <a:latin typeface="Arial"/>
              </a:rPr>
              <a:t>Выходная информация всегда является результатом мыслительной деятельности человека по обработке входной информации. Можно сказать, что человек постоянно занимается обработкой входной информации, преобразуя ее в выходную.</a:t>
            </a:r>
          </a:p>
        </p:txBody>
      </p:sp>
    </p:spTree>
    <p:extLst>
      <p:ext uri="{BB962C8B-B14F-4D97-AF65-F5344CB8AC3E}">
        <p14:creationId xmlns:p14="http://schemas.microsoft.com/office/powerpoint/2010/main" val="396973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ru-RU" dirty="0" smtClean="0"/>
              <a:t>Обработка информации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3200" y="1434087"/>
            <a:ext cx="44704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Математические вычисления</a:t>
            </a:r>
            <a:endParaRPr lang="ru-RU" sz="2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3200" y="2230472"/>
            <a:ext cx="4470400" cy="50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Логические рассуждения</a:t>
            </a:r>
            <a:endParaRPr lang="ru-RU" sz="2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3200" y="3048000"/>
            <a:ext cx="4470400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Кодирование информации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3200" y="3759200"/>
            <a:ext cx="44704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Сортировка информации</a:t>
            </a:r>
            <a:endParaRPr lang="ru-RU" sz="2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3200" y="4587981"/>
            <a:ext cx="4470400" cy="6779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Структурирование информации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3200" y="5753498"/>
            <a:ext cx="4470400" cy="444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Поиск информации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596026" y="1542638"/>
            <a:ext cx="2592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2*2 = 4</a:t>
            </a:r>
            <a:endParaRPr lang="ru-RU" sz="24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677" y="2178501"/>
            <a:ext cx="3432345" cy="6706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677" y="2952597"/>
            <a:ext cx="3371380" cy="85961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100" y="3769161"/>
            <a:ext cx="1755800" cy="53649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1013" y="3787080"/>
            <a:ext cx="1755800" cy="53649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8706" y="4427052"/>
            <a:ext cx="1725318" cy="79864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3206" y="4427052"/>
            <a:ext cx="1743607" cy="99983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3711" y="5753498"/>
            <a:ext cx="1030313" cy="60355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0849" y="5783235"/>
            <a:ext cx="103031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898</Words>
  <Application>Microsoft Office PowerPoint</Application>
  <PresentationFormat>Широкоэкранный</PresentationFormat>
  <Paragraphs>87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Тема Office</vt:lpstr>
      <vt:lpstr>Информация и информационные процессы </vt:lpstr>
      <vt:lpstr>Что такое информационные процессы?</vt:lpstr>
      <vt:lpstr>Основные информационные процессы</vt:lpstr>
      <vt:lpstr>Сбор информации</vt:lpstr>
      <vt:lpstr>Сбор информации</vt:lpstr>
      <vt:lpstr>Обработка информации</vt:lpstr>
      <vt:lpstr>Обработка информации</vt:lpstr>
      <vt:lpstr>Обработка информации</vt:lpstr>
      <vt:lpstr>Обработка информации</vt:lpstr>
      <vt:lpstr>Передача информации</vt:lpstr>
      <vt:lpstr>Передача информации</vt:lpstr>
      <vt:lpstr>Передача информации</vt:lpstr>
      <vt:lpstr>Хранение информации</vt:lpstr>
      <vt:lpstr>Хранение информации</vt:lpstr>
      <vt:lpstr>Поиск информации</vt:lpstr>
      <vt:lpstr>Поиск информации</vt:lpstr>
      <vt:lpstr>Защита информации</vt:lpstr>
      <vt:lpstr>Практическая работа на компьютере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и информационные процессы </dc:title>
  <dc:creator>Пользователь Windows</dc:creator>
  <cp:lastModifiedBy>Пользователь Windows</cp:lastModifiedBy>
  <cp:revision>16</cp:revision>
  <dcterms:created xsi:type="dcterms:W3CDTF">2022-09-17T12:47:09Z</dcterms:created>
  <dcterms:modified xsi:type="dcterms:W3CDTF">2022-09-25T10:37:45Z</dcterms:modified>
</cp:coreProperties>
</file>