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62" r:id="rId5"/>
    <p:sldId id="268" r:id="rId6"/>
    <p:sldId id="269" r:id="rId7"/>
    <p:sldId id="270" r:id="rId8"/>
    <p:sldId id="271" r:id="rId9"/>
    <p:sldId id="267" r:id="rId10"/>
    <p:sldId id="272" r:id="rId11"/>
    <p:sldId id="273" r:id="rId12"/>
    <p:sldId id="274" r:id="rId13"/>
    <p:sldId id="275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934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05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007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82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89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609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77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43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5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62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903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55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421018"/>
            <a:ext cx="9144000" cy="2387600"/>
          </a:xfrm>
        </p:spPr>
        <p:txBody>
          <a:bodyPr>
            <a:normAutofit/>
          </a:bodyPr>
          <a:lstStyle/>
          <a:p>
            <a:pPr hangingPunct="0"/>
            <a:r>
              <a:rPr lang="ru-RU" sz="4000" b="1" dirty="0" smtClean="0">
                <a:solidFill>
                  <a:srgbClr val="FF0000"/>
                </a:solidFill>
              </a:rPr>
              <a:t>Органические вещества.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Липиды. Углеводы.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808618"/>
            <a:ext cx="9144000" cy="964474"/>
          </a:xfrm>
        </p:spPr>
        <p:txBody>
          <a:bodyPr/>
          <a:lstStyle/>
          <a:p>
            <a:r>
              <a:rPr lang="ru-RU" dirty="0" smtClean="0"/>
              <a:t>10 класс</a:t>
            </a:r>
          </a:p>
          <a:p>
            <a:r>
              <a:rPr lang="ru-RU" dirty="0" smtClean="0"/>
              <a:t>Бородулина Ю.В.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028" b="16890"/>
          <a:stretch/>
        </p:blipFill>
        <p:spPr>
          <a:xfrm>
            <a:off x="991142" y="0"/>
            <a:ext cx="10245181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48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024" y="2130910"/>
            <a:ext cx="4804954" cy="45398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020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Стероиды</a:t>
            </a:r>
            <a:r>
              <a:rPr lang="ru-RU" sz="3600" b="1" dirty="0" smtClean="0"/>
              <a:t> – холестерин и его производные.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5320" y="1541417"/>
            <a:ext cx="7539446" cy="456329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Функции:</a:t>
            </a:r>
          </a:p>
          <a:p>
            <a:pPr marL="0" indent="0">
              <a:buNone/>
            </a:pPr>
            <a:r>
              <a:rPr lang="ru-RU" b="1" dirty="0" smtClean="0"/>
              <a:t>1. Структурная: придает жесткость мембранам.</a:t>
            </a:r>
          </a:p>
          <a:p>
            <a:pPr marL="0" indent="0">
              <a:buNone/>
            </a:pPr>
            <a:r>
              <a:rPr lang="ru-RU" b="1" dirty="0" smtClean="0"/>
              <a:t>2. Регуляторная:</a:t>
            </a:r>
          </a:p>
          <a:p>
            <a:pPr marL="0" indent="0">
              <a:buNone/>
            </a:pPr>
            <a:r>
              <a:rPr lang="ru-RU" b="1" dirty="0" smtClean="0"/>
              <a:t>     - образует стероидные и половые гормоны;</a:t>
            </a:r>
          </a:p>
          <a:p>
            <a:pPr marL="0" indent="0">
              <a:buNone/>
            </a:pPr>
            <a:r>
              <a:rPr lang="ru-RU" b="1" dirty="0" smtClean="0"/>
              <a:t>     - образует желчные кислоты;</a:t>
            </a:r>
          </a:p>
          <a:p>
            <a:pPr marL="0" indent="0">
              <a:buNone/>
            </a:pPr>
            <a:r>
              <a:rPr lang="ru-RU" b="1" dirty="0" smtClean="0"/>
              <a:t>     - принимает участие в образовании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витамина </a:t>
            </a:r>
            <a:r>
              <a:rPr lang="en-US" b="1" dirty="0" smtClean="0"/>
              <a:t>D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35392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38125"/>
            <a:ext cx="952500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1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43" y="295456"/>
            <a:ext cx="10657114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Углеводы</a:t>
            </a:r>
            <a:r>
              <a:rPr lang="ru-RU" sz="3600" b="1" dirty="0" smtClean="0"/>
              <a:t> – органические вещества с общей формулой С</a:t>
            </a:r>
            <a:r>
              <a:rPr lang="en-US" sz="3600" b="1" dirty="0" smtClean="0"/>
              <a:t>n(H</a:t>
            </a:r>
            <a:r>
              <a:rPr lang="en-US" sz="2400" b="1" dirty="0" smtClean="0"/>
              <a:t>2</a:t>
            </a:r>
            <a:r>
              <a:rPr lang="en-US" sz="3600" b="1" dirty="0" smtClean="0"/>
              <a:t>O)m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88" y="1479928"/>
            <a:ext cx="9763424" cy="5086335"/>
          </a:xfrm>
        </p:spPr>
      </p:pic>
    </p:spTree>
    <p:extLst>
      <p:ext uri="{BB962C8B-B14F-4D97-AF65-F5344CB8AC3E}">
        <p14:creationId xmlns:p14="http://schemas.microsoft.com/office/powerpoint/2010/main" val="2765517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828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Функции углеводов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49577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Структурная (клеточные стенки и </a:t>
            </a:r>
            <a:r>
              <a:rPr lang="ru-RU" b="1" dirty="0" err="1" smtClean="0"/>
              <a:t>экзоскелеты</a:t>
            </a:r>
            <a:r>
              <a:rPr lang="ru-RU" b="1" dirty="0" smtClean="0"/>
              <a:t>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Пластическая (в составе ДНК, РНК, АТФ).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Энергетическая (1г глюкозы – 17,6 </a:t>
            </a:r>
            <a:r>
              <a:rPr lang="ru-RU" b="1" dirty="0"/>
              <a:t>кДж </a:t>
            </a:r>
            <a:r>
              <a:rPr lang="ru-RU" b="1" dirty="0" smtClean="0"/>
              <a:t>энергии).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Запасающая (крахмал у растений, гликоген у животных и грибов).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Рецепторная (воспринимающая часть клеточных рецепторов).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73" y="4269242"/>
            <a:ext cx="4006186" cy="2253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293" y="4269239"/>
            <a:ext cx="3377805" cy="22534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170" y="4269238"/>
            <a:ext cx="3776957" cy="225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81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6174377" y="1193074"/>
            <a:ext cx="5381897" cy="50033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Домашнее </a:t>
            </a:r>
            <a:r>
              <a:rPr lang="ru-RU" sz="3200" b="1" dirty="0" smtClean="0">
                <a:solidFill>
                  <a:srgbClr val="FF0000"/>
                </a:solidFill>
              </a:rPr>
              <a:t>задание:</a:t>
            </a:r>
          </a:p>
          <a:p>
            <a:pPr marL="0" indent="0" algn="ctr">
              <a:buNone/>
            </a:pPr>
            <a:endParaRPr lang="ru-RU" sz="3200" b="1" dirty="0" smtClean="0"/>
          </a:p>
          <a:p>
            <a:r>
              <a:rPr lang="ru-RU" sz="3200" b="1" dirty="0" smtClean="0"/>
              <a:t>изучить</a:t>
            </a:r>
            <a:r>
              <a:rPr lang="ru-RU" sz="3200" b="1" dirty="0" smtClean="0">
                <a:solidFill>
                  <a:prstClr val="black"/>
                </a:solidFill>
              </a:rPr>
              <a:t> параграфы 7 и 8;</a:t>
            </a:r>
          </a:p>
          <a:p>
            <a:r>
              <a:rPr lang="ru-RU" sz="3200" b="1" dirty="0" smtClean="0"/>
              <a:t>ответить на вопросы к параграфам устно.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СПАСИБО ЗА УРОК </a:t>
            </a:r>
            <a:r>
              <a:rPr lang="ru-RU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21" y="345029"/>
            <a:ext cx="4596782" cy="61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9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Опишите особенности строения молекул воды.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Какие функции выполняет вода в клетке?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612" y="3892732"/>
            <a:ext cx="6058820" cy="249976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08459" y="1834332"/>
            <a:ext cx="4265277" cy="22779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4612"/>
          <a:stretch/>
        </p:blipFill>
        <p:spPr>
          <a:xfrm>
            <a:off x="487680" y="1956252"/>
            <a:ext cx="3671608" cy="443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34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639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Как классифицируют химические элементы клетки?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В какой форме встречаются неорганические вещества в клетке? Какое значение они имеют для жизнедеятельности клетки и организма?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571" b="10852"/>
          <a:stretch/>
        </p:blipFill>
        <p:spPr>
          <a:xfrm>
            <a:off x="1136325" y="2221456"/>
            <a:ext cx="3957822" cy="21059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247" y="2300278"/>
            <a:ext cx="2873829" cy="15167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8819181" y="2221456"/>
            <a:ext cx="2671657" cy="13358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4757" y="4390341"/>
            <a:ext cx="4322485" cy="22094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7314" y="4088202"/>
            <a:ext cx="2906486" cy="25637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621" y="4519749"/>
            <a:ext cx="3023369" cy="201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6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38125"/>
            <a:ext cx="952500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8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Липиды</a:t>
            </a:r>
            <a:r>
              <a:rPr lang="ru-RU" sz="3600" b="1" dirty="0" smtClean="0"/>
              <a:t> – жироподобные гидрофобные вещества, нерастворимые в полярных растворителях.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30" y="1690688"/>
            <a:ext cx="10444005" cy="4888684"/>
          </a:xfrm>
        </p:spPr>
      </p:pic>
    </p:spTree>
    <p:extLst>
      <p:ext uri="{BB962C8B-B14F-4D97-AF65-F5344CB8AC3E}">
        <p14:creationId xmlns:p14="http://schemas.microsoft.com/office/powerpoint/2010/main" val="805797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Нейтральные жиры </a:t>
            </a:r>
            <a:r>
              <a:rPr lang="ru-RU" sz="3200" b="1" dirty="0" smtClean="0"/>
              <a:t>– эфиры трехатомного спирта глицерина и жирных карбоновых кислот с числом атомов углерода от 14 до 22.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790" y="1619794"/>
            <a:ext cx="8479415" cy="5011677"/>
          </a:xfrm>
        </p:spPr>
      </p:pic>
    </p:spTree>
    <p:extLst>
      <p:ext uri="{BB962C8B-B14F-4D97-AF65-F5344CB8AC3E}">
        <p14:creationId xmlns:p14="http://schemas.microsoft.com/office/powerpoint/2010/main" val="22774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536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Функции нейтральных жиров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977" y="1541417"/>
            <a:ext cx="11051177" cy="4635545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/>
              <a:t>1. Энергетическая (1г жира – 38,9 кДж энергии)</a:t>
            </a:r>
          </a:p>
          <a:p>
            <a:pPr marL="0" indent="0">
              <a:buNone/>
            </a:pPr>
            <a:r>
              <a:rPr lang="ru-RU" sz="3200" b="1" dirty="0" smtClean="0"/>
              <a:t>2. Источник воды (1г жира- 1,1г воды)</a:t>
            </a:r>
          </a:p>
          <a:p>
            <a:pPr marL="0" indent="0">
              <a:buNone/>
            </a:pPr>
            <a:r>
              <a:rPr lang="ru-RU" sz="3200" b="1" dirty="0" smtClean="0"/>
              <a:t>3. Теплоизоляционная (жир подкожной клетчатки)</a:t>
            </a:r>
          </a:p>
          <a:p>
            <a:pPr marL="0" indent="0">
              <a:buNone/>
            </a:pPr>
            <a:r>
              <a:rPr lang="ru-RU" sz="3200" b="1" dirty="0" smtClean="0"/>
              <a:t>4. Защитная (жировая подушка вокруг внутренних органов)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05" t="381" r="18275" b="-381"/>
          <a:stretch/>
        </p:blipFill>
        <p:spPr>
          <a:xfrm>
            <a:off x="99591" y="4086736"/>
            <a:ext cx="3049232" cy="22869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5000" r="15000"/>
          <a:stretch/>
        </p:blipFill>
        <p:spPr>
          <a:xfrm>
            <a:off x="3221023" y="4086736"/>
            <a:ext cx="3049232" cy="2286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997" t="380" r="10115" b="-380"/>
          <a:stretch/>
        </p:blipFill>
        <p:spPr>
          <a:xfrm>
            <a:off x="6349261" y="4086736"/>
            <a:ext cx="3056036" cy="22920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0693" y="4069498"/>
            <a:ext cx="2657766" cy="228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445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209259"/>
            <a:ext cx="10848703" cy="116669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Воски</a:t>
            </a:r>
            <a:r>
              <a:rPr lang="ru-RU" sz="3600" b="1" dirty="0" smtClean="0"/>
              <a:t> – эфиры жирных кислот и многоатомных спиртов.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7" y="1264242"/>
            <a:ext cx="10848703" cy="5371689"/>
          </a:xfrm>
        </p:spPr>
      </p:pic>
    </p:spTree>
    <p:extLst>
      <p:ext uri="{BB962C8B-B14F-4D97-AF65-F5344CB8AC3E}">
        <p14:creationId xmlns:p14="http://schemas.microsoft.com/office/powerpoint/2010/main" val="236033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27" y="365125"/>
            <a:ext cx="11199222" cy="82794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Фосфолипиды- </a:t>
            </a:r>
            <a:r>
              <a:rPr lang="ru-RU" sz="3600" b="1" dirty="0" smtClean="0"/>
              <a:t>сложные липиды, состоящие из глицерина, жирных кислот и остатка фосфорной кислоты.</a:t>
            </a:r>
            <a:endParaRPr lang="ru-RU" sz="36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2" y="1594878"/>
            <a:ext cx="8769532" cy="4980607"/>
          </a:xfrm>
        </p:spPr>
      </p:pic>
    </p:spTree>
    <p:extLst>
      <p:ext uri="{BB962C8B-B14F-4D97-AF65-F5344CB8AC3E}">
        <p14:creationId xmlns:p14="http://schemas.microsoft.com/office/powerpoint/2010/main" val="19367453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239</Words>
  <Application>Microsoft Office PowerPoint</Application>
  <PresentationFormat>Широкоэкранный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Wingdings</vt:lpstr>
      <vt:lpstr>Тема Office</vt:lpstr>
      <vt:lpstr>Органические вещества.  Липиды. Углеводы.</vt:lpstr>
      <vt:lpstr>Опишите особенности строения молекул воды.  Какие функции выполняет вода в клетке?</vt:lpstr>
      <vt:lpstr>Как классифицируют химические элементы клетки? В какой форме встречаются неорганические вещества в клетке? Какое значение они имеют для жизнедеятельности клетки и организма?</vt:lpstr>
      <vt:lpstr>Презентация PowerPoint</vt:lpstr>
      <vt:lpstr>Липиды – жироподобные гидрофобные вещества, нерастворимые в полярных растворителях.</vt:lpstr>
      <vt:lpstr>Нейтральные жиры – эфиры трехатомного спирта глицерина и жирных карбоновых кислот с числом атомов углерода от 14 до 22.</vt:lpstr>
      <vt:lpstr>Функции нейтральных жиров</vt:lpstr>
      <vt:lpstr>Воски – эфиры жирных кислот и многоатомных спиртов.</vt:lpstr>
      <vt:lpstr>Фосфолипиды- сложные липиды, состоящие из глицерина, жирных кислот и остатка фосфорной кислоты.</vt:lpstr>
      <vt:lpstr>Стероиды – холестерин и его производные.</vt:lpstr>
      <vt:lpstr>Презентация PowerPoint</vt:lpstr>
      <vt:lpstr>Углеводы – органические вещества с общей формулой Сn(H2O)m.</vt:lpstr>
      <vt:lpstr>Функции углеводов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Молекулярные основы жизни.  Неорганические вещества.</dc:title>
  <dc:creator>Юлия</dc:creator>
  <cp:lastModifiedBy>Юлия</cp:lastModifiedBy>
  <cp:revision>21</cp:revision>
  <dcterms:created xsi:type="dcterms:W3CDTF">2022-09-11T17:59:28Z</dcterms:created>
  <dcterms:modified xsi:type="dcterms:W3CDTF">2022-09-25T10:46:13Z</dcterms:modified>
</cp:coreProperties>
</file>