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6" r:id="rId11"/>
    <p:sldId id="265" r:id="rId12"/>
    <p:sldId id="271" r:id="rId13"/>
    <p:sldId id="266" r:id="rId14"/>
    <p:sldId id="272" r:id="rId15"/>
    <p:sldId id="278" r:id="rId16"/>
    <p:sldId id="279" r:id="rId17"/>
    <p:sldId id="280" r:id="rId18"/>
    <p:sldId id="281" r:id="rId19"/>
    <p:sldId id="282" r:id="rId20"/>
    <p:sldId id="277" r:id="rId21"/>
    <p:sldId id="283" r:id="rId22"/>
    <p:sldId id="284" r:id="rId23"/>
    <p:sldId id="285" r:id="rId24"/>
    <p:sldId id="286" r:id="rId25"/>
    <p:sldId id="287" r:id="rId26"/>
    <p:sldId id="267" r:id="rId27"/>
    <p:sldId id="273" r:id="rId28"/>
    <p:sldId id="268" r:id="rId29"/>
    <p:sldId id="274" r:id="rId30"/>
    <p:sldId id="275" r:id="rId31"/>
    <p:sldId id="269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7931" autoAdjust="0"/>
    <p:restoredTop sz="86437" autoAdjust="0"/>
  </p:normalViewPr>
  <p:slideViewPr>
    <p:cSldViewPr>
      <p:cViewPr>
        <p:scale>
          <a:sx n="100" d="100"/>
          <a:sy n="100" d="100"/>
        </p:scale>
        <p:origin x="-2814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42799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B40AB84-E16E-4901-A4D0-7F12E3E26CB8}" type="datetimeFigureOut">
              <a:rPr lang="ru-RU"/>
              <a:pPr>
                <a:defRPr/>
              </a:pPr>
              <a:t>07.12.2020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96D0045-BE65-466B-A6B3-7FDFBE3CED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37426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8D9716-01B1-4B7F-A906-3A7503DEF0F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8DD0B-28AF-4C43-B7B6-8E63270DA29A}" type="datetimeFigureOut">
              <a:rPr lang="ru-RU"/>
              <a:pPr>
                <a:defRPr/>
              </a:pPr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CD651-4C63-402F-8210-7F50E8F6CE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59A90-3CC8-495A-AF97-9A915A60F4BF}" type="datetimeFigureOut">
              <a:rPr lang="ru-RU"/>
              <a:pPr>
                <a:defRPr/>
              </a:pPr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3F57F-E90C-460A-B689-8AD00468A4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30566-010A-4E82-B4C1-3A0DA7FBBFC3}" type="datetimeFigureOut">
              <a:rPr lang="ru-RU"/>
              <a:pPr>
                <a:defRPr/>
              </a:pPr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B3AD2-102E-4E25-9297-B0011B44B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76AF6-31BC-48E3-95F1-E6AC12991413}" type="datetimeFigureOut">
              <a:rPr lang="ru-RU"/>
              <a:pPr>
                <a:defRPr/>
              </a:pPr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32987-8D00-41B2-B87B-75FCD9B56A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65CD-68AD-408F-9CED-6C269D557AE9}" type="datetimeFigureOut">
              <a:rPr lang="ru-RU"/>
              <a:pPr>
                <a:defRPr/>
              </a:pPr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E472E-9632-4831-ACEE-DC32E0BBC7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7ECAB-5D51-4139-AE60-4B609FE9D29E}" type="datetimeFigureOut">
              <a:rPr lang="ru-RU"/>
              <a:pPr>
                <a:defRPr/>
              </a:pPr>
              <a:t>07.12.2020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5D816-E13C-4B81-BD07-1B1F3C05B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373DD-5995-45D9-BA5F-DA68E573A72B}" type="datetimeFigureOut">
              <a:rPr lang="ru-RU"/>
              <a:pPr>
                <a:defRPr/>
              </a:pPr>
              <a:t>07.12.2020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54418-9BAD-4D5D-930A-8B76A2EA2E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7EBA9-0099-4EE8-8223-F3C5ECA00F38}" type="datetimeFigureOut">
              <a:rPr lang="ru-RU"/>
              <a:pPr>
                <a:defRPr/>
              </a:pPr>
              <a:t>07.12.2020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02FE1-B2C7-4527-9E01-69C689D652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4247D-80D4-413C-A6DE-EF14C355F7BF}" type="datetimeFigureOut">
              <a:rPr lang="ru-RU"/>
              <a:pPr>
                <a:defRPr/>
              </a:pPr>
              <a:t>07.12.2020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CE404-D0CB-43AB-9F27-457D91BA12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DC472-35D1-447F-B8E8-6282C70594C2}" type="datetimeFigureOut">
              <a:rPr lang="ru-RU"/>
              <a:pPr>
                <a:defRPr/>
              </a:pPr>
              <a:t>07.12.2020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1F9B2-FCF3-4DA7-B88D-EB62DFA5A8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47781-C8A9-432A-AF04-45E7E39F8F20}" type="datetimeFigureOut">
              <a:rPr lang="ru-RU"/>
              <a:pPr>
                <a:defRPr/>
              </a:pPr>
              <a:t>07.12.2020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C1689-3833-4072-817D-6F91972C2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52F083-200E-4391-95FE-8E25B4C7FCAD}" type="datetimeFigureOut">
              <a:rPr lang="ru-RU"/>
              <a:pPr>
                <a:defRPr/>
              </a:pPr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291FFA6-89EB-4E94-BF12-72620FED04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9;&#1072;&#1081;&#1090;&#1086;&#1073;&#1088;&#1072;&#1079;&#1086;&#1074;&#1072;&#1085;&#1080;&#1103;.&#1088;&#1092;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5" descr="https://ds03.infourok.ru/uploads/ex/03c3/000051e2-3654c5e2/hello_html_690c3e8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915071"/>
            <a:ext cx="6215106" cy="1513797"/>
          </a:xfrm>
        </p:spPr>
        <p:txBody>
          <a:bodyPr rtlCol="0">
            <a:prstTxWarp prst="textWave1">
              <a:avLst>
                <a:gd name="adj1" fmla="val 12500"/>
                <a:gd name="adj2" fmla="val -216"/>
              </a:avLst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«В мире прекрасного»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420938"/>
            <a:ext cx="6400800" cy="1871662"/>
          </a:xfrm>
        </p:spPr>
        <p:txBody>
          <a:bodyPr rtlCol="0">
            <a:normAutofit fontScale="47500" lnSpcReduction="20000"/>
          </a:bodyPr>
          <a:lstStyle/>
          <a:p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(экологическое воспитание младших дошкольников</a:t>
            </a:r>
          </a:p>
          <a:p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через театрализованную деятельность 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dirty="0" smtClean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 младшая группа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dirty="0" smtClean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«Елочка»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dirty="0" smtClean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МБДОУ «Детский сад №9 «Елочка»                                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dirty="0" smtClean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Выполнил: воспитатель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dirty="0" smtClean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ru-RU" sz="2900" dirty="0" err="1" smtClean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Гимадиева</a:t>
            </a:r>
            <a:r>
              <a:rPr lang="ru-RU" sz="2900" dirty="0" smtClean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Л.А.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</a:t>
            </a:r>
            <a:endParaRPr lang="ru-RU" sz="2800" dirty="0"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Книжки малышки</a:t>
            </a:r>
            <a:endParaRPr lang="ru-RU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23352"/>
            <a:ext cx="8358246" cy="313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500570"/>
            <a:ext cx="3857652" cy="2003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500570"/>
            <a:ext cx="421484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3" descr="http://v.foto.radikal.ru/0705/28/83241615f45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235" y="142853"/>
            <a:ext cx="8833921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 rtlCol="0">
            <a:prstTxWarp prst="textDeflate">
              <a:avLst/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Принципы обучения: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071677"/>
            <a:ext cx="7786742" cy="3929091"/>
          </a:xfrm>
        </p:spPr>
        <p:txBody>
          <a:bodyPr rtlCol="0"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учитывать возрастные особенности дошкольников;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систематическое и последовательное знакомство с окружающим миром;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учитывать сезонность и интеграции;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преемственность взаимодействия с ребенком в условиях     дошкольного учреждения и семьи;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впечатлительность и эмоциональная отзывчивость воспитанников;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сострадание и сопереживание ребенка на жизнь других живых существ.</a:t>
            </a:r>
            <a:r>
              <a:rPr lang="ru-RU" sz="2000" dirty="0" smtClean="0"/>
              <a:t> 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26626" name="Содержимое 3" descr="http://2.bp.blogspot.com/-2Jt9kCCFlu0/Tzj8xr_J8kI/AAAAAAAAgPQ/3R2c6pRrEJg/s1600/99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357222" y="0"/>
            <a:ext cx="9804177" cy="6858000"/>
          </a:xfrm>
        </p:spPr>
      </p:pic>
      <p:pic>
        <p:nvPicPr>
          <p:cNvPr id="26628" name="Рисунок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436096" y="4605506"/>
            <a:ext cx="3927934" cy="220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Рисунок 7" descr="http://img0.liveinternet.ru/images/attach/c/2/70/26/70026872_1296490384_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14288">
            <a:off x="5946775" y="-7938"/>
            <a:ext cx="305117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85486"/>
            <a:ext cx="4742966" cy="3176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14345" y="494014"/>
            <a:ext cx="5000660" cy="300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38914" y="1428737"/>
            <a:ext cx="224463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3" descr="http://v.foto.radikal.ru/0705/28/83241615f45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 rtlCol="0">
            <a:prstTxWarp prst="textDeflate">
              <a:avLst/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2 неделя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908050"/>
            <a:ext cx="8362950" cy="5545138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1. Рассказывание русской народной сказки «Колобок» с показом иллюстраций.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2. Аппликация «Колобок».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3. Драматизация сказки «Колобок».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игровые упражнения: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«Пройти по дорожке колобка» - упражнять в ходьбе по ограниченной площади, развивать чувство равновесия, ловкость, глазомер.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«Колобок» - закреплять у детей умение становиться в круг, постепенно расширять и сужать его.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«Догони колобка» - приучать бегать в разных направлениях, не задевать друг друга, ловить мяч, развивать внимание и выдержку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4. Разучивание песенки колобка.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5. Использование раскрасок к сказке «Колобок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28674" name="Содержимое 3" descr="http://2.bp.blogspot.com/-2Jt9kCCFlu0/Tzj8xr_J8kI/AAAAAAAAgPQ/3R2c6pRrEJg/s1600/99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8676" name="Рисунок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69443" y="333375"/>
            <a:ext cx="4862689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Рисунок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51275" y="3557082"/>
            <a:ext cx="4880857" cy="268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Рисунок 10" descr="http://img-fotki.yandex.ru/get/9829/23869276.12b/0_a970c_826b24cd_XL.png"/>
          <p:cNvPicPr>
            <a:picLocks noChangeAspect="1" noChangeArrowheads="1"/>
          </p:cNvPicPr>
          <p:nvPr/>
        </p:nvPicPr>
        <p:blipFill>
          <a:blip r:embed="rId5"/>
          <a:srcRect l="10091" r="13354"/>
          <a:stretch>
            <a:fillRect/>
          </a:stretch>
        </p:blipFill>
        <p:spPr bwMode="auto">
          <a:xfrm>
            <a:off x="0" y="3429000"/>
            <a:ext cx="31321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134838"/>
            <a:ext cx="3357586" cy="3008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Дидактические игры</a:t>
            </a:r>
            <a:endParaRPr lang="ru-RU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130679"/>
            <a:ext cx="3945498" cy="301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3343" y="3286124"/>
            <a:ext cx="4524937" cy="301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457774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725180"/>
            <a:ext cx="4214842" cy="2847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929066"/>
            <a:ext cx="242889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857232"/>
            <a:ext cx="2643206" cy="2500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3" descr="http://mir-otkritki.ru/_ph/24/659942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8858312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4663" y="1144811"/>
            <a:ext cx="7427167" cy="3960441"/>
          </a:xfrm>
        </p:spPr>
        <p:txBody>
          <a:bodyPr rtlCol="0">
            <a:noAutofit/>
            <a:scene3d>
              <a:camera prst="isometricOffAxis1Right"/>
              <a:lightRig rig="threePt" dir="t"/>
            </a:scene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 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Всё хорошее в людях — из детства!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Как истоки добра пробудить?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Прикоснуться к природе всем сердцем: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Удивиться, узнать, полюбить!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Мы хотим, чтоб земля расцветала,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 росли, как цветы, малыши,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Чтоб для них 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экология стала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Не наукой, а частью души</a:t>
            </a:r>
            <a:r>
              <a:rPr lang="ru-RU" sz="2800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28674" name="Содержимое 3" descr="http://2.bp.blogspot.com/-2Jt9kCCFlu0/Tzj8xr_J8kI/AAAAAAAAgPQ/3R2c6pRrEJg/s1600/99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8676" name="Рисунок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69443" y="333375"/>
            <a:ext cx="4862689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Рисунок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51275" y="3557082"/>
            <a:ext cx="4880857" cy="268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Рисунок 10" descr="http://img-fotki.yandex.ru/get/9829/23869276.12b/0_a970c_826b24cd_XL.png"/>
          <p:cNvPicPr>
            <a:picLocks noChangeAspect="1" noChangeArrowheads="1"/>
          </p:cNvPicPr>
          <p:nvPr/>
        </p:nvPicPr>
        <p:blipFill>
          <a:blip r:embed="rId5"/>
          <a:srcRect l="10091" r="13354"/>
          <a:stretch>
            <a:fillRect/>
          </a:stretch>
        </p:blipFill>
        <p:spPr bwMode="auto">
          <a:xfrm>
            <a:off x="0" y="3429000"/>
            <a:ext cx="31321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134838"/>
            <a:ext cx="3357586" cy="3008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Подвижные игры</a:t>
            </a:r>
            <a:endParaRPr lang="ru-RU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071546"/>
            <a:ext cx="335758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822173"/>
            <a:ext cx="4857784" cy="36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1" y="916365"/>
            <a:ext cx="7215237" cy="541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00200"/>
            <a:ext cx="5143535" cy="2757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643315"/>
            <a:ext cx="4071966" cy="292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600200"/>
            <a:ext cx="4000528" cy="468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71611"/>
            <a:ext cx="4214842" cy="4714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3" descr="http://v.foto.radikal.ru/0705/28/83241615f45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69" y="142852"/>
            <a:ext cx="8739249" cy="657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 rtlCol="0">
            <a:prstTxWarp prst="textDeflate">
              <a:avLst/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3 неделя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105275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Чтение сказки «Теремок» с показом иллюстраций.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Игра «Кто лишний».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Драматизация сказки «Теремок».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Дидактическая игра «Собери сказку из частей».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Аппликация теремок.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Использование раскрасок к сказке «Теремок».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30722" name="Содержимое 3" descr="http://2.bp.blogspot.com/-2Jt9kCCFlu0/Tzj8xr_J8kI/AAAAAAAAgPQ/3R2c6pRrEJg/s1600/99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0724" name="Рисунок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24238" y="264726"/>
            <a:ext cx="5223668" cy="3253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Рисунок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5400000">
            <a:off x="4993982" y="1271503"/>
            <a:ext cx="4602409" cy="258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Рисунок 12" descr="https://prikolnye-kartinki.ru/img/picture/Oct/25/e0b9ad6ef559d4f30c3e7131fd047a26/5.jpg"/>
          <p:cNvPicPr>
            <a:picLocks noChangeAspect="1" noChangeArrowheads="1"/>
          </p:cNvPicPr>
          <p:nvPr/>
        </p:nvPicPr>
        <p:blipFill>
          <a:blip r:embed="rId5"/>
          <a:srcRect t="5116"/>
          <a:stretch>
            <a:fillRect/>
          </a:stretch>
        </p:blipFill>
        <p:spPr bwMode="auto">
          <a:xfrm>
            <a:off x="4356100" y="2276475"/>
            <a:ext cx="1401763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Рисунок 13" descr="https://ds04.infourok.ru/uploads/ex/135a/0004e1d1-f3043f52/hello_html_m77f46b55.png"/>
          <p:cNvPicPr>
            <a:picLocks noChangeAspect="1" noChangeArrowheads="1"/>
          </p:cNvPicPr>
          <p:nvPr/>
        </p:nvPicPr>
        <p:blipFill>
          <a:blip r:embed="rId6"/>
          <a:srcRect l="11389" t="17191" r="8333" b="5659"/>
          <a:stretch>
            <a:fillRect/>
          </a:stretch>
        </p:blipFill>
        <p:spPr bwMode="auto">
          <a:xfrm>
            <a:off x="7812088" y="5157788"/>
            <a:ext cx="1331912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5" y="3714752"/>
            <a:ext cx="5572164" cy="300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3" descr="http://v.foto.radikal.ru/0705/28/83241615f45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107134"/>
            <a:ext cx="8858312" cy="664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prstTxWarp prst="textDeflate">
              <a:avLst/>
            </a:prstTxWarp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РЕЗУЛЬТАТ  РЕАЛИЗАЦИИ 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Детьми были созданы творческие работы по прочитанным произведениям.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Повысилась творческая, игровая и социальная активность при организации самостоятельной деятельности.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Организованы сюжетно - ролевые, подвижные, дидактические игры, игры драматизации.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Оформлена консультация в родительском уголке по теме: «Значение сказки для развития ребенка». Привлечены к активному участию в жизни группы родители.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5.Создание презентации.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3" descr="http://v.foto.radikal.ru/0705/28/83241615f45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7133"/>
            <a:ext cx="8858312" cy="664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prstTxWarp prst="textDeflate">
              <a:avLst/>
            </a:prstTxWarp>
            <a:normAutofit/>
          </a:bodyPr>
          <a:lstStyle/>
          <a:p>
            <a:r>
              <a:rPr lang="ru-RU" u="sng" dirty="0" smtClean="0">
                <a:solidFill>
                  <a:schemeClr val="accent5">
                    <a:lumMod val="50000"/>
                  </a:schemeClr>
                </a:solidFill>
              </a:rPr>
              <a:t>Ресурсное обеспечение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32500" lnSpcReduction="20000"/>
          </a:bodyPr>
          <a:lstStyle/>
          <a:p>
            <a:pPr lvl="0">
              <a:lnSpc>
                <a:spcPct val="120000"/>
              </a:lnSpc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настольные театры: «Репка», «Курочка Ряба»</a:t>
            </a:r>
          </a:p>
          <a:p>
            <a:pPr lvl="0">
              <a:lnSpc>
                <a:spcPct val="120000"/>
              </a:lnSpc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театр на прищепках: «Репка», «Теремок»</a:t>
            </a:r>
          </a:p>
          <a:p>
            <a:pPr lvl="0">
              <a:lnSpc>
                <a:spcPct val="120000"/>
              </a:lnSpc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пальчиковый театр: «Репка», «Теремок»,</a:t>
            </a:r>
          </a:p>
          <a:p>
            <a:pPr lvl="0">
              <a:lnSpc>
                <a:spcPct val="120000"/>
              </a:lnSpc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театр на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фланелеграфе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: «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Заюшкина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избушка», «Колобок»</a:t>
            </a:r>
          </a:p>
          <a:p>
            <a:pPr lvl="0">
              <a:lnSpc>
                <a:spcPct val="120000"/>
              </a:lnSpc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костюмы к сказке «Репка», «Курочка ряба», </a:t>
            </a:r>
          </a:p>
          <a:p>
            <a:pPr lvl="0">
              <a:lnSpc>
                <a:spcPct val="120000"/>
              </a:lnSpc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теневой театр</a:t>
            </a:r>
          </a:p>
          <a:p>
            <a:pPr lvl="0">
              <a:lnSpc>
                <a:spcPct val="120000"/>
              </a:lnSpc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сюжетные картинки, иллюстрации к сказкам.</a:t>
            </a:r>
          </a:p>
          <a:p>
            <a:pPr>
              <a:lnSpc>
                <a:spcPct val="120000"/>
              </a:lnSpc>
              <a:buNone/>
            </a:pPr>
            <a:r>
              <a:rPr lang="ru-RU" sz="4300" u="sng" dirty="0" smtClean="0">
                <a:latin typeface="Times New Roman" pitchFamily="18" charset="0"/>
                <a:cs typeface="Times New Roman" pitchFamily="18" charset="0"/>
              </a:rPr>
              <a:t>- дидактические игры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: лото «Сказки», «Мои любимые сказки», раскраски по мотивам сказок «Теремок», «Колобок», «Репка»,    «Курочка Ряба», мозаика «Репка», театр на кубиках «Три поросенка», «Волк и 7 козлят»</a:t>
            </a:r>
          </a:p>
          <a:p>
            <a:pPr>
              <a:lnSpc>
                <a:spcPct val="120000"/>
              </a:lnSpc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Показ презентаций «Природа и я», «Лесные жители», «Вода» и др.</a:t>
            </a:r>
          </a:p>
          <a:p>
            <a:pPr>
              <a:lnSpc>
                <a:spcPct val="120000"/>
              </a:lnSpc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Показ мультипликационных фильмов о животных . Знания</a:t>
            </a:r>
            <a:r>
              <a:rPr lang="ru-RU" sz="4300" dirty="0">
                <a:latin typeface="Times New Roman" pitchFamily="18" charset="0"/>
                <a:cs typeface="Times New Roman" pitchFamily="18" charset="0"/>
              </a:rPr>
              <a:t>, полученные детьми развивают в них чувства, позволяющие сопереживать и понимать прекрасное, способность овладеть национальной культурой </a:t>
            </a:r>
          </a:p>
          <a:p>
            <a:pPr marL="346075" eaLnBrk="1" hangingPunct="1">
              <a:lnSpc>
                <a:spcPct val="120000"/>
              </a:lnSpc>
              <a:buNone/>
              <a:defRPr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Дети </a:t>
            </a:r>
            <a:r>
              <a:rPr lang="ru-RU" sz="4300" dirty="0">
                <a:latin typeface="Times New Roman" pitchFamily="18" charset="0"/>
                <a:cs typeface="Times New Roman" pitchFamily="18" charset="0"/>
              </a:rPr>
              <a:t>проявили доброжелательное отношение к русским сказкам, как национальной культуре, соответствующие возрасту знания и представления, интерес и потребность узнать больше. </a:t>
            </a:r>
          </a:p>
          <a:p>
            <a:pPr marL="346075" eaLnBrk="1" hangingPunct="1">
              <a:lnSpc>
                <a:spcPct val="120000"/>
              </a:lnSpc>
              <a:buNone/>
              <a:defRPr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Работа </a:t>
            </a:r>
            <a:r>
              <a:rPr lang="ru-RU" sz="4300" dirty="0">
                <a:latin typeface="Times New Roman" pitchFamily="18" charset="0"/>
                <a:cs typeface="Times New Roman" pitchFamily="18" charset="0"/>
              </a:rPr>
              <a:t>по проекту позволила расширить кругозор детей о традиционной культуре и обогатить речь живым русским словом.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90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3" descr="http://v.foto.radikal.ru/0705/28/83241615f45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161414"/>
            <a:ext cx="8858311" cy="6553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prstTxWarp prst="textDeflate">
              <a:avLst/>
            </a:prstTxWarp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АКТУАЛЬНОСТЬ 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7743854" cy="4949842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dirty="0" smtClean="0"/>
              <a:t> 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          Дошкольный возраст – оптимальный этап в развитии экологической культуры личности. В этом возрасте ребенок начинает выделять себя из окружающей среды, развивается эмоционально-ценностное отношение к окружающему, формируются основы нравственно- экологических позиций личности, которые проявляются во взаимодействии ребенка с природой, а также в его поведении в природе. . Именно поэтому работу по осознанно правильному отношению к природным явлениям и объектам, которые окружают ребенка, необходимо начинать как можно раньше, при этом используя новые подходы к воспитательно-образовательной деятельности. Театрализованная деятельность – одна из нетрадиционных форм экологического образования и воспитания детей. Нетрадиционных, потому что проблемы окружающей среды дети раскрывают посредством костюмированных театральных постановок с включением стихов, песен, танцев, которые направлены на охрану и бережное отношение к природе.</a:t>
            </a:r>
          </a:p>
          <a:p>
            <a:pPr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               Экологический театр наряду с другими несет в себе и серьезную воспитательную цель: объяснить детям необходимость бережного отношения к первозданной чистоте природы, показать неприглядность потребительского отдыха, загрязняющего все вокруг.</a:t>
            </a:r>
          </a:p>
          <a:p>
            <a:pPr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             Чтобы сыграть  на сцене экологическую сказку, спектакль, требуются и экологические знания, и умение вжиться в роль.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3" descr="http://v.foto.radikal.ru/0705/28/83241615f45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107132"/>
            <a:ext cx="8882124" cy="660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prstTxWarp prst="textDeflate">
              <a:avLst/>
            </a:prstTxWarp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u="sng" dirty="0" smtClean="0">
                <a:solidFill>
                  <a:schemeClr val="accent5">
                    <a:lumMod val="50000"/>
                  </a:schemeClr>
                </a:solidFill>
              </a:rPr>
              <a:t>Список литературы:</a:t>
            </a:r>
            <a:r>
              <a:rPr lang="ru-RU" altLang="ru-RU" u="sng" dirty="0" smtClean="0"/>
              <a:t/>
            </a:r>
            <a:br>
              <a:rPr lang="ru-RU" altLang="ru-RU" u="sng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85860"/>
            <a:ext cx="7858180" cy="4840303"/>
          </a:xfrm>
        </p:spPr>
        <p:txBody>
          <a:bodyPr rtlCol="0">
            <a:normAutofit fontScale="92500"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Основная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образовательная программа Муниципального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бюджетного дошкольного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образовательного учреждения «Детский сад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№9 «Елочка»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От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рождения до школы.   </a:t>
            </a:r>
            <a:r>
              <a:rPr lang="ru-RU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Вераксы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Н. Е., Комаровой, Т. С., Васильевой, М. А/ Под ред. </a:t>
            </a:r>
            <a:r>
              <a:rPr lang="ru-RU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Вераксы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Н. Е., Комаровой Т. С., Васильевой М. А./Примерная общеобразовательная программа дошкольного образования. -- М.: Мозаика Синтез, 2014. -- 368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с.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3. С.Н. Николаева. Экологическое воспитание младших дошкольников. – М.: Мозаика-Синтез, 2004. – 96 с.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4. И.А. Морозова, М.А. Пушкарева. Ознакомление с окружающим миром. – М.: Мозаика-Синтез, 2006. – 144 с.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5. О.А.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Скоролупова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Домашние животные и дикие животные средней полосы России. – М.: ООО «Издательство Скрипторий 2003», 2010.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312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Содержимое 3" descr="http://bigslide.ru/images/21/20933/960/img1.jpg"/>
          <p:cNvPicPr>
            <a:picLocks noGrp="1"/>
          </p:cNvPicPr>
          <p:nvPr>
            <p:ph idx="1"/>
          </p:nvPr>
        </p:nvPicPr>
        <p:blipFill>
          <a:blip r:embed="rId2"/>
          <a:srcRect l="4810" t="4701" r="4916" b="5769"/>
          <a:stretch>
            <a:fillRect/>
          </a:stretch>
        </p:blipFill>
        <p:spPr>
          <a:xfrm>
            <a:off x="142844" y="142852"/>
            <a:ext cx="8858312" cy="657229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86808" cy="1143000"/>
          </a:xfrm>
        </p:spPr>
        <p:txBody>
          <a:bodyPr rtlCol="0">
            <a:prstTxWarp prst="textDeflate">
              <a:avLst/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СПАСИБО ЗА ВНИМАНИЕ!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3" descr="http://v.foto.radikal.ru/0705/28/83241615f45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3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344816" cy="1642194"/>
          </a:xfrm>
        </p:spPr>
        <p:txBody>
          <a:bodyPr rtlCol="0">
            <a:prstTxWarp prst="textDeflate">
              <a:avLst/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ПРОБЛЕМА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571472" y="1500174"/>
            <a:ext cx="7888316" cy="4089414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последние годы наблюдается резкое снижение уровня речевого развития дошкольников. Одной из причин снижения уровня речевого развития является пассивность и неосведомленность родителей в вопросах речевого развития детей. А ведь участие родителей в речевом развитии ребенка играет колоссальную роль.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3" descr="http://v.foto.radikal.ru/0705/28/83241615f45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0011"/>
            <a:ext cx="8858312" cy="6607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560840" cy="1224136"/>
          </a:xfrm>
        </p:spPr>
        <p:txBody>
          <a:bodyPr rtlCol="0">
            <a:prstTxWarp prst="textDeflate">
              <a:avLst/>
            </a:prstTxWarp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ЦЕЛЬ 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714348" y="1714489"/>
            <a:ext cx="7715304" cy="4143403"/>
          </a:xfrm>
        </p:spPr>
        <p:txBody>
          <a:bodyPr/>
          <a:lstStyle/>
          <a:p>
            <a:pPr eaLnBrk="1" hangingPunct="1">
              <a:buNone/>
            </a:pPr>
            <a:r>
              <a:rPr lang="ru-RU" dirty="0" smtClean="0"/>
              <a:t>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Формировать у дошкольников основы экологической культуры, нормы и правила взаимодействия с природой, воспитывать сопереживание к ней через театрализованную деятельность</a:t>
            </a:r>
            <a:r>
              <a:rPr lang="ru-RU" dirty="0" smtClean="0"/>
              <a:t>.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smtClean="0"/>
              <a:t> 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3" descr="http://v.foto.radikal.ru/0705/28/83241615f45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65"/>
            <a:ext cx="8858312" cy="650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00042"/>
            <a:ext cx="7918476" cy="909658"/>
          </a:xfrm>
        </p:spPr>
        <p:txBody>
          <a:bodyPr rtlCol="0">
            <a:prstTxWarp prst="textDeflate">
              <a:avLst/>
            </a:prstTxWarp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ЗАДАЧИ 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71612"/>
            <a:ext cx="7674003" cy="4554550"/>
          </a:xfrm>
        </p:spPr>
        <p:txBody>
          <a:bodyPr rtlCol="0">
            <a:normAutofit fontScale="32500" lnSpcReduction="20000"/>
          </a:bodyPr>
          <a:lstStyle/>
          <a:p>
            <a:pPr lvl="0">
              <a:buNone/>
            </a:pPr>
            <a:r>
              <a:rPr lang="ru-RU" dirty="0" smtClean="0"/>
              <a:t>     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формировать познавательный интерес и представления о живой и неживой природе;</a:t>
            </a:r>
          </a:p>
          <a:p>
            <a:pPr lvl="0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углублять знания детей о природе  через чтение художественной литературы о природе.</a:t>
            </a:r>
          </a:p>
          <a:p>
            <a:pPr lvl="0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обучать навыкам художественного исполнения различных образов в инсценировках и играх, ознакомление детей с многообразием форм, красок, звуков в природе, развития у них  умения наблюдать;</a:t>
            </a:r>
          </a:p>
          <a:p>
            <a:pPr lvl="0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воспитание положительного бережного заботливого отношения к миру</a:t>
            </a:r>
          </a:p>
          <a:p>
            <a:pPr lvl="0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воспитывать эстетические чувства и эмоциональную отзывчивость;</a:t>
            </a:r>
          </a:p>
          <a:p>
            <a:pPr lvl="0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привлечь родителей к более тесному сотрудничеству в процессе проекта;</a:t>
            </a:r>
          </a:p>
          <a:p>
            <a:pPr lvl="0">
              <a:lnSpc>
                <a:spcPct val="120000"/>
              </a:lnSpc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развивать связную речь детей, обогащать словарь детей.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3" descr="http://v.foto.radikal.ru/0705/28/83241615f45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6" y="214291"/>
            <a:ext cx="8858279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439850"/>
          </a:xfrm>
        </p:spPr>
        <p:txBody>
          <a:bodyPr rtlCol="0">
            <a:prstTxWarp prst="textDeflate">
              <a:avLst/>
            </a:prstTxWarp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проекта: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186766" cy="4483113"/>
          </a:xfrm>
        </p:spPr>
        <p:txBody>
          <a:bodyPr/>
          <a:lstStyle/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сформированы  основы экологической культуры;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развиты у детей любознательность, творческие способности;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познавательная  активность, коммуникативные  навыки.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 детей будут сформированы знания о диких животных  и о природных явлениях;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проявят эмоциональную отзывчивость на красоту объектов природы.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дети получат представления о театре, о его разновидностях;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дети должны развить умение пользоваться настольным, пальчиковым и кукольным театром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и.т.д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сформировать умение передавать характер персонажа интонационной выразительностью речи, мимикой, жестами;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дети с помощью воспитателя научатся инсценировать знакомые сказки;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научатся работать в коллективе, общаться между собой посредствам театральных образов;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театральный уголок группы пополнится различными видами театра;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повысится интерес родителей к жизни детей в детском саду.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3" descr="http://v.foto.radikal.ru/0705/28/83241615f45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89274"/>
            <a:ext cx="8882124" cy="6661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7901014" cy="989034"/>
          </a:xfrm>
        </p:spPr>
        <p:txBody>
          <a:bodyPr rtlCol="0">
            <a:prstTxWarp prst="textDeflate">
              <a:avLst/>
            </a:prstTxWarp>
            <a:noAutofit/>
          </a:bodyPr>
          <a:lstStyle/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Тип проекта:</a:t>
            </a:r>
            <a:endParaRPr lang="ru-RU" sz="12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500174"/>
            <a:ext cx="7715304" cy="4625988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 доминирующему деятельности: творческо-информационный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По характеру контактов: внутри детского сада, в контакте с семьей.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По кол-ву участников: со всеми воспитанниками второй младшей группы..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 продолжительности: долгосрочный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Заявитель: дети 2 младшей группы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Автор проекта: воспитатель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Гимадиева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Л.А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1800" dirty="0" smtClean="0"/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 Система работы педагогического процесса: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специально организованное обучение;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совместная деятельность воспитателя, детей и родителей;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самостоятельная деятельность детей.</a:t>
            </a:r>
          </a:p>
          <a:p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3" descr="http://v.foto.radikal.ru/0705/28/83241615f45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3"/>
            <a:ext cx="8858312" cy="6607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072494" cy="928694"/>
          </a:xfrm>
        </p:spPr>
        <p:txBody>
          <a:bodyPr rtlCol="0">
            <a:prstTxWarp prst="textDeflate">
              <a:avLst/>
            </a:prstTxWarp>
            <a:norm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Этапы реализации проекта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58204" cy="4448190"/>
          </a:xfrm>
        </p:spPr>
        <p:txBody>
          <a:bodyPr rtlCol="0">
            <a:normAutofit fontScale="70000" lnSpcReduction="20000"/>
          </a:bodyPr>
          <a:lstStyle/>
          <a:p>
            <a:pPr lvl="0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Организационно-подготовительный этап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Взаимодействие с детьми и их родителями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Выбор темы проекта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Постановка целей, задач.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Определение методов.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Подбор художественной литературы, пособий, атрибутов;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Картотека пальчикового, костюмированного, теневого, кукольного театров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Библиотека: Стихи,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потешки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, сказки,  загадки.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Просмотр мультфильмов.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Знакомство младших дошкольников с театральным искусством</a:t>
            </a:r>
          </a:p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2 Этап. Реализация проекта.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процессе организованной образовательной деятельности, в режимных моментах и в процессе игровой деятельности знакомить детей с объектами живой  неживой природы через театрализованную деятельности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Участие  родителей в реализации проекта </a:t>
            </a:r>
          </a:p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3. Итоговый этап.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 Показ театральных постановок  по сказкам,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потещкам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стихам.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   Оформление фотовыставки по итогам проекта.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Создание выставки детских работ.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 Выставка книжек-малышек.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      Презентация проекта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691</Words>
  <Application>Microsoft Office PowerPoint</Application>
  <PresentationFormat>Экран (4:3)</PresentationFormat>
  <Paragraphs>143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Проект «В мире прекрасного»</vt:lpstr>
      <vt:lpstr>Слайд 2</vt:lpstr>
      <vt:lpstr>АКТУАЛЬНОСТЬ ПРОЕКТА </vt:lpstr>
      <vt:lpstr>ПРОБЛЕМА </vt:lpstr>
      <vt:lpstr>ЦЕЛЬ ПРОЕКТА </vt:lpstr>
      <vt:lpstr>ЗАДАЧИ ПРОЕКТА </vt:lpstr>
      <vt:lpstr> Ожидаемые результаты реализации проекта: </vt:lpstr>
      <vt:lpstr>Тип проекта:</vt:lpstr>
      <vt:lpstr>Этапы реализации проекта</vt:lpstr>
      <vt:lpstr>Книжки малышки</vt:lpstr>
      <vt:lpstr>Принципы обучения:</vt:lpstr>
      <vt:lpstr>Слайд 12</vt:lpstr>
      <vt:lpstr>2 неделя </vt:lpstr>
      <vt:lpstr>Слайд 14</vt:lpstr>
      <vt:lpstr>Слайд 15</vt:lpstr>
      <vt:lpstr>Слайд 16</vt:lpstr>
      <vt:lpstr>Слайд 17</vt:lpstr>
      <vt:lpstr>Дидактические игры</vt:lpstr>
      <vt:lpstr>Слайд 19</vt:lpstr>
      <vt:lpstr>Слайд 20</vt:lpstr>
      <vt:lpstr>Подвижные игры</vt:lpstr>
      <vt:lpstr>Слайд 22</vt:lpstr>
      <vt:lpstr>Слайд 23</vt:lpstr>
      <vt:lpstr>Слайд 24</vt:lpstr>
      <vt:lpstr>Слайд 25</vt:lpstr>
      <vt:lpstr>3 неделя </vt:lpstr>
      <vt:lpstr>Слайд 27</vt:lpstr>
      <vt:lpstr>РЕЗУЛЬТАТ  РЕАЛИЗАЦИИ  ПРОЕКТА</vt:lpstr>
      <vt:lpstr>Ресурсное обеспечение:</vt:lpstr>
      <vt:lpstr>Список литературы: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гостях у сказки</dc:title>
  <dc:creator>Никита</dc:creator>
  <cp:lastModifiedBy>User</cp:lastModifiedBy>
  <cp:revision>65</cp:revision>
  <dcterms:created xsi:type="dcterms:W3CDTF">2017-05-01T12:40:17Z</dcterms:created>
  <dcterms:modified xsi:type="dcterms:W3CDTF">2020-12-07T17:30:10Z</dcterms:modified>
</cp:coreProperties>
</file>