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3.xml" ContentType="application/vnd.openxmlformats-officedocument.themeOverride+xml"/>
  <Override PartName="/ppt/charts/chart3.xml" ContentType="application/vnd.openxmlformats-officedocument.drawingml.chart+xml"/>
  <Override PartName="/ppt/theme/themeOverride4.xml" ContentType="application/vnd.openxmlformats-officedocument.themeOverride+xml"/>
  <Override PartName="/ppt/charts/chart4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4"/>
  </p:notesMasterIdLst>
  <p:sldIdLst>
    <p:sldId id="267" r:id="rId4"/>
    <p:sldId id="272" r:id="rId5"/>
    <p:sldId id="273" r:id="rId6"/>
    <p:sldId id="300" r:id="rId7"/>
    <p:sldId id="277" r:id="rId8"/>
    <p:sldId id="315" r:id="rId9"/>
    <p:sldId id="314" r:id="rId10"/>
    <p:sldId id="301" r:id="rId11"/>
    <p:sldId id="303" r:id="rId12"/>
    <p:sldId id="313" r:id="rId13"/>
    <p:sldId id="302" r:id="rId14"/>
    <p:sldId id="271" r:id="rId15"/>
    <p:sldId id="305" r:id="rId16"/>
    <p:sldId id="304" r:id="rId17"/>
    <p:sldId id="326" r:id="rId18"/>
    <p:sldId id="306" r:id="rId19"/>
    <p:sldId id="327" r:id="rId20"/>
    <p:sldId id="316" r:id="rId21"/>
    <p:sldId id="317" r:id="rId22"/>
    <p:sldId id="318" r:id="rId23"/>
    <p:sldId id="319" r:id="rId24"/>
    <p:sldId id="320" r:id="rId25"/>
    <p:sldId id="325" r:id="rId26"/>
    <p:sldId id="321" r:id="rId27"/>
    <p:sldId id="322" r:id="rId28"/>
    <p:sldId id="323" r:id="rId29"/>
    <p:sldId id="324" r:id="rId30"/>
    <p:sldId id="329" r:id="rId31"/>
    <p:sldId id="330" r:id="rId32"/>
    <p:sldId id="32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7" autoAdjust="0"/>
    <p:restoredTop sz="94660"/>
  </p:normalViewPr>
  <p:slideViewPr>
    <p:cSldViewPr>
      <p:cViewPr>
        <p:scale>
          <a:sx n="90" d="100"/>
          <a:sy n="90" d="100"/>
        </p:scale>
        <p:origin x="-1483" y="17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3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4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FF3399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chemeClr val="accent3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30%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0.1639924998586901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22%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Лист1!$A$1:$D$1</c:f>
              <c:strCache>
                <c:ptCount val="4"/>
                <c:pt idx="0">
                  <c:v>высшая</c:v>
                </c:pt>
                <c:pt idx="1">
                  <c:v>первая</c:v>
                </c:pt>
                <c:pt idx="2">
                  <c:v>соответствие</c:v>
                </c:pt>
                <c:pt idx="3">
                  <c:v>без категории</c:v>
                </c:pt>
              </c:strCache>
            </c:strRef>
          </c:cat>
          <c:val>
            <c:numRef>
              <c:f>Лист1!$A$2:$D$2</c:f>
              <c:numCache>
                <c:formatCode>0%</c:formatCode>
                <c:ptCount val="4"/>
                <c:pt idx="0" formatCode="0.00%">
                  <c:v>0.30000000000000004</c:v>
                </c:pt>
                <c:pt idx="1">
                  <c:v>0.42000000000000004</c:v>
                </c:pt>
                <c:pt idx="2" formatCode="0.00%">
                  <c:v>6.0000000000000005E-2</c:v>
                </c:pt>
                <c:pt idx="3" formatCode="0.00%">
                  <c:v>0.22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2741013216870665"/>
          <c:y val="0.13631925713848592"/>
          <c:w val="0.27258986783129335"/>
          <c:h val="0.75491047367231678"/>
        </c:manualLayout>
      </c:layout>
      <c:overlay val="0"/>
      <c:txPr>
        <a:bodyPr/>
        <a:lstStyle/>
        <a:p>
          <a:pPr>
            <a:defRPr sz="2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2609233545494506E-2"/>
          <c:y val="4.4349762146389853E-2"/>
          <c:w val="0.70039763779527564"/>
          <c:h val="0.841060285433071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г. Минусинск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8"/>
            <c:spPr>
              <a:solidFill>
                <a:srgbClr val="FF5050"/>
              </a:solidFill>
            </c:spPr>
          </c:marker>
          <c:dLbls>
            <c:dLbl>
              <c:idx val="0"/>
              <c:layout>
                <c:manualLayout>
                  <c:x val="-5.9067157497691973E-2"/>
                  <c:y val="1.9154573450829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556480062508866E-2"/>
                  <c:y val="-7.51211192467261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7561270548510649E-2"/>
                  <c:y val="-7.51211192467261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0297193949010452E-3"/>
                  <c:y val="-2.5867496204125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74">
                <a:noFill/>
              </a:ln>
            </c:spPr>
            <c:txPr>
              <a:bodyPr/>
              <a:lstStyle/>
              <a:p>
                <a:pPr>
                  <a:defRPr sz="2398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  <c:pt idx="3">
                  <c:v>2016-2017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256</c:v>
                </c:pt>
                <c:pt idx="1">
                  <c:v>218</c:v>
                </c:pt>
                <c:pt idx="2">
                  <c:v>304</c:v>
                </c:pt>
                <c:pt idx="3">
                  <c:v>298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СОШ №12</c:v>
                </c:pt>
              </c:strCache>
            </c:strRef>
          </c:tx>
          <c:spPr>
            <a:ln>
              <a:solidFill>
                <a:srgbClr val="008000"/>
              </a:solidFill>
            </a:ln>
          </c:spPr>
          <c:marker>
            <c:symbol val="square"/>
            <c:size val="8"/>
            <c:spPr>
              <a:solidFill>
                <a:srgbClr val="00B050"/>
              </a:solidFill>
              <a:ln>
                <a:solidFill>
                  <a:srgbClr val="FFFF00"/>
                </a:solidFill>
              </a:ln>
            </c:spPr>
          </c:marker>
          <c:dPt>
            <c:idx val="0"/>
            <c:marker>
              <c:spPr>
                <a:solidFill>
                  <a:srgbClr val="00B050"/>
                </a:solidFill>
                <a:ln w="22202">
                  <a:solidFill>
                    <a:srgbClr val="FFFF00"/>
                  </a:solidFill>
                </a:ln>
              </c:spPr>
            </c:marker>
            <c:bubble3D val="0"/>
          </c:dPt>
          <c:dLbls>
            <c:dLbl>
              <c:idx val="0"/>
              <c:layout>
                <c:manualLayout>
                  <c:x val="-3.433266902160137E-2"/>
                  <c:y val="-7.14104555963914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5380273894874412E-2"/>
                  <c:y val="-5.51979634497174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55990084158966E-2"/>
                  <c:y val="-5.77973222745407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5380390168806496E-2"/>
                  <c:y val="-6.67074051558510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74">
                <a:noFill/>
              </a:ln>
            </c:spPr>
            <c:txPr>
              <a:bodyPr/>
              <a:lstStyle/>
              <a:p>
                <a:pPr>
                  <a:defRPr sz="2398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  <c:pt idx="3">
                  <c:v>2016-2017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91</c:v>
                </c:pt>
                <c:pt idx="1">
                  <c:v>79</c:v>
                </c:pt>
                <c:pt idx="2">
                  <c:v>98</c:v>
                </c:pt>
                <c:pt idx="3">
                  <c:v>94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388416"/>
        <c:axId val="149003584"/>
      </c:lineChart>
      <c:catAx>
        <c:axId val="155388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9003584"/>
        <c:crosses val="autoZero"/>
        <c:auto val="1"/>
        <c:lblAlgn val="ctr"/>
        <c:lblOffset val="100"/>
        <c:noMultiLvlLbl val="0"/>
      </c:catAx>
      <c:valAx>
        <c:axId val="149003584"/>
        <c:scaling>
          <c:orientation val="minMax"/>
          <c:max val="400"/>
          <c:min val="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5388416"/>
        <c:crosses val="autoZero"/>
        <c:crossBetween val="between"/>
        <c:majorUnit val="100"/>
      </c:valAx>
      <c:spPr>
        <a:noFill/>
        <a:ln w="25374">
          <a:noFill/>
        </a:ln>
      </c:spPr>
    </c:plotArea>
    <c:legend>
      <c:legendPos val="r"/>
      <c:layout/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2946030183727038E-2"/>
          <c:y val="6.4864299079649301E-2"/>
          <c:w val="0.70039763779527564"/>
          <c:h val="0.747380581309651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участников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8"/>
            <c:spPr>
              <a:solidFill>
                <a:srgbClr val="FF5050"/>
              </a:solidFill>
            </c:spPr>
          </c:marker>
          <c:dLbls>
            <c:dLbl>
              <c:idx val="0"/>
              <c:layout>
                <c:manualLayout>
                  <c:x val="-2.3742020117422883E-2"/>
                  <c:y val="-3.69807408960404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6178271858682304E-2"/>
                  <c:y val="-3.28819207855058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074298487252599E-2"/>
                  <c:y val="-3.05706773321482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0297193949010452E-3"/>
                  <c:y val="-2.5867496204125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74">
                <a:noFill/>
              </a:ln>
            </c:spPr>
            <c:txPr>
              <a:bodyPr/>
              <a:lstStyle/>
              <a:p>
                <a:pPr>
                  <a:defRPr sz="2398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2012-2013</c:v>
                </c:pt>
                <c:pt idx="1">
                  <c:v>2013-2014</c:v>
                </c:pt>
                <c:pt idx="2">
                  <c:v>2014-2015</c:v>
                </c:pt>
                <c:pt idx="3">
                  <c:v>2015-2016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81</c:v>
                </c:pt>
                <c:pt idx="2">
                  <c:v>126</c:v>
                </c:pt>
                <c:pt idx="3">
                  <c:v>118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победителей и призёров</c:v>
                </c:pt>
              </c:strCache>
            </c:strRef>
          </c:tx>
          <c:spPr>
            <a:ln>
              <a:solidFill>
                <a:srgbClr val="008000"/>
              </a:solidFill>
            </a:ln>
          </c:spPr>
          <c:marker>
            <c:symbol val="square"/>
            <c:size val="8"/>
            <c:spPr>
              <a:solidFill>
                <a:srgbClr val="00B050"/>
              </a:solidFill>
              <a:ln>
                <a:solidFill>
                  <a:srgbClr val="FFFF00"/>
                </a:solidFill>
              </a:ln>
            </c:spPr>
          </c:marker>
          <c:dPt>
            <c:idx val="0"/>
            <c:marker>
              <c:spPr>
                <a:solidFill>
                  <a:srgbClr val="00B050"/>
                </a:solidFill>
                <a:ln w="22202">
                  <a:solidFill>
                    <a:srgbClr val="FFFF00"/>
                  </a:solidFill>
                </a:ln>
              </c:spPr>
            </c:marker>
            <c:bubble3D val="0"/>
          </c:dPt>
          <c:dLbls>
            <c:dLbl>
              <c:idx val="0"/>
              <c:layout>
                <c:manualLayout>
                  <c:x val="-1.808915818470316E-2"/>
                  <c:y val="-4.46802207162168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566868638527352E-2"/>
                  <c:y val="-3.29222678961597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089158184703243E-2"/>
                  <c:y val="-3.99770395881939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566868638527352E-2"/>
                  <c:y val="-3.99770395881939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74">
                <a:noFill/>
              </a:ln>
            </c:spPr>
            <c:txPr>
              <a:bodyPr/>
              <a:lstStyle/>
              <a:p>
                <a:pPr>
                  <a:defRPr sz="2398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2012-2013</c:v>
                </c:pt>
                <c:pt idx="1">
                  <c:v>2013-2014</c:v>
                </c:pt>
                <c:pt idx="2">
                  <c:v>2014-2015</c:v>
                </c:pt>
                <c:pt idx="3">
                  <c:v>2015-2016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57</c:v>
                </c:pt>
                <c:pt idx="1">
                  <c:v>64</c:v>
                </c:pt>
                <c:pt idx="2">
                  <c:v>71</c:v>
                </c:pt>
                <c:pt idx="3">
                  <c:v>68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931136"/>
        <c:axId val="149008320"/>
      </c:lineChart>
      <c:catAx>
        <c:axId val="1559311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9008320"/>
        <c:crosses val="autoZero"/>
        <c:auto val="1"/>
        <c:lblAlgn val="ctr"/>
        <c:lblOffset val="100"/>
        <c:noMultiLvlLbl val="0"/>
      </c:catAx>
      <c:valAx>
        <c:axId val="149008320"/>
        <c:scaling>
          <c:orientation val="minMax"/>
          <c:max val="140"/>
          <c:min val="3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5931136"/>
        <c:crosses val="autoZero"/>
        <c:crossBetween val="between"/>
      </c:valAx>
      <c:spPr>
        <a:noFill/>
        <a:ln w="25374">
          <a:noFill/>
        </a:ln>
      </c:spPr>
    </c:plotArea>
    <c:legend>
      <c:legendPos val="b"/>
      <c:layout>
        <c:manualLayout>
          <c:xMode val="edge"/>
          <c:yMode val="edge"/>
          <c:x val="0.78244280402449695"/>
          <c:y val="0.23744911508290087"/>
          <c:w val="0.21558825459317588"/>
          <c:h val="0.30029162371659357"/>
        </c:manualLayout>
      </c:layout>
      <c:overlay val="0"/>
      <c:txPr>
        <a:bodyPr/>
        <a:lstStyle/>
        <a:p>
          <a:pPr>
            <a:defRPr sz="18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2945996700317687E-2"/>
          <c:y val="2.1153606761230011E-2"/>
          <c:w val="0.90049231809182628"/>
          <c:h val="0.8440049499185499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СОШ№12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8"/>
            <c:spPr>
              <a:solidFill>
                <a:srgbClr val="FF5050"/>
              </a:solidFill>
            </c:spPr>
          </c:marker>
          <c:dLbls>
            <c:dLbl>
              <c:idx val="0"/>
              <c:layout>
                <c:manualLayout>
                  <c:x val="-4.954400122122523E-2"/>
                  <c:y val="-6.32854828280726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215559284719969E-2"/>
                  <c:y val="-8.0907358015244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674276308042344E-3"/>
                  <c:y val="-2.61622537254896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9.4795962619641988E-2"/>
                  <c:y val="-5.94251433336697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74">
                <a:noFill/>
              </a:ln>
            </c:spPr>
            <c:txPr>
              <a:bodyPr/>
              <a:lstStyle/>
              <a:p>
                <a:pPr>
                  <a:defRPr sz="2398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2012-2013</c:v>
                </c:pt>
                <c:pt idx="1">
                  <c:v>2013-2014</c:v>
                </c:pt>
                <c:pt idx="2">
                  <c:v>2014-2015</c:v>
                </c:pt>
                <c:pt idx="3">
                  <c:v>2015 -2015</c:v>
                </c:pt>
                <c:pt idx="4">
                  <c:v>2016-2017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3730</c:v>
                </c:pt>
                <c:pt idx="1">
                  <c:v>3654</c:v>
                </c:pt>
                <c:pt idx="2">
                  <c:v>3969</c:v>
                </c:pt>
                <c:pt idx="3">
                  <c:v>3891</c:v>
                </c:pt>
                <c:pt idx="4">
                  <c:v>3845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6391936"/>
        <c:axId val="51028544"/>
      </c:lineChart>
      <c:catAx>
        <c:axId val="156391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1028544"/>
        <c:crosses val="autoZero"/>
        <c:auto val="1"/>
        <c:lblAlgn val="ctr"/>
        <c:lblOffset val="100"/>
        <c:noMultiLvlLbl val="0"/>
      </c:catAx>
      <c:valAx>
        <c:axId val="51028544"/>
        <c:scaling>
          <c:orientation val="minMax"/>
          <c:min val="340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391936"/>
        <c:crosses val="autoZero"/>
        <c:crossBetween val="between"/>
      </c:valAx>
      <c:spPr>
        <a:noFill/>
        <a:ln w="25374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D7832-915C-46CC-B0E4-6F6487DBB275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7D50F-C63E-4E8B-AA48-FDF141B8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00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557338"/>
          </a:xfrm>
          <a:prstGeom prst="rect">
            <a:avLst/>
          </a:prstGeom>
          <a:solidFill>
            <a:srgbClr val="E95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rgbClr val="E95E4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Рисунок 19" descr="1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6" r="57703" b="8467"/>
          <a:stretch>
            <a:fillRect/>
          </a:stretch>
        </p:blipFill>
        <p:spPr bwMode="auto">
          <a:xfrm>
            <a:off x="34925" y="0"/>
            <a:ext cx="1368425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48038" y="0"/>
            <a:ext cx="0" cy="15843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70000" y="115888"/>
            <a:ext cx="1862138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white"/>
                </a:solidFill>
                <a:latin typeface="Calibri" pitchFamily="34" charset="0"/>
              </a:rPr>
              <a:t>КРАСНОЯРСКИЙ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smtClean="0">
                <a:solidFill>
                  <a:prstClr val="white"/>
                </a:solidFill>
                <a:latin typeface="Calibri" pitchFamily="34" charset="0"/>
              </a:rPr>
              <a:t>ИНСТИТУТ</a:t>
            </a:r>
            <a:endParaRPr lang="ru-RU" smtClean="0">
              <a:solidFill>
                <a:prstClr val="white"/>
              </a:solidFill>
              <a:latin typeface="Calibri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white"/>
                </a:solidFill>
                <a:latin typeface="Calibri" pitchFamily="34" charset="0"/>
              </a:rPr>
              <a:t>ПОВЫШЕНИЯ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white"/>
                </a:solidFill>
                <a:latin typeface="Calibri" pitchFamily="34" charset="0"/>
              </a:rPr>
              <a:t>КВАЛИФИКАЦИИ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b="1" cap="all" baseline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3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  <a:solidFill>
            <a:srgbClr val="E95E40"/>
          </a:solidFill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88F8B03-F4BE-41C6-8534-D3583F10C29E}" type="datetimeFigureOut">
              <a:rPr lang="ru-RU"/>
              <a:pPr>
                <a:defRPr/>
              </a:pPr>
              <a:t>22.08.2020</a:t>
            </a:fld>
            <a:endParaRPr lang="ru-RU"/>
          </a:p>
        </p:txBody>
      </p:sp>
      <p:sp>
        <p:nvSpPr>
          <p:cNvPr id="14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492500" y="236538"/>
            <a:ext cx="4460875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EBDDC3"/>
              </a:solidFill>
            </a:endParaRPr>
          </a:p>
        </p:txBody>
      </p:sp>
      <p:sp>
        <p:nvSpPr>
          <p:cNvPr id="15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B7A0791-3790-4CAA-A53A-CF226125368D}" type="slidenum">
              <a:rPr lang="ru-RU">
                <a:solidFill>
                  <a:srgbClr val="EBDDC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518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6224" y="62136"/>
            <a:ext cx="6138264" cy="990600"/>
          </a:xfrm>
        </p:spPr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813520"/>
            <a:ext cx="8153400" cy="4495800"/>
          </a:xfrm>
        </p:spPr>
        <p:txBody>
          <a:bodyPr/>
          <a:lstStyle>
            <a:lvl1pPr>
              <a:buFont typeface="Wingdings" pitchFamily="2" charset="2"/>
              <a:buChar char="q"/>
              <a:defRPr>
                <a:solidFill>
                  <a:srgbClr val="FF0000"/>
                </a:solidFill>
              </a:defRPr>
            </a:lvl1pPr>
            <a:lvl2pPr>
              <a:defRPr>
                <a:solidFill>
                  <a:srgbClr val="FF0000"/>
                </a:solidFill>
              </a:defRPr>
            </a:lvl2pPr>
            <a:lvl3pPr>
              <a:defRPr>
                <a:solidFill>
                  <a:srgbClr val="FF0000"/>
                </a:solidFill>
              </a:defRPr>
            </a:lvl3pPr>
            <a:lvl4pPr>
              <a:defRPr>
                <a:solidFill>
                  <a:srgbClr val="FF0000"/>
                </a:solidFill>
              </a:defRPr>
            </a:lvl4pPr>
            <a:lvl5pPr>
              <a:defRPr>
                <a:solidFill>
                  <a:srgbClr val="FF0000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0" y="6376988"/>
            <a:ext cx="2667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0CC02-76F4-42F7-AEAB-8B82005A11CB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376988"/>
            <a:ext cx="5421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16E1F51-EEDD-47F6-9BB6-8B3E9138AC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481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54F07-FAC1-4036-BBBF-FCF7D220B89C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8D27993-6CC3-40BA-99F9-B0AAE8957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390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229CADE-07DD-4CB7-B919-0BFE62983F8B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9B9BA62-581C-4D89-B5AE-B2778BCF4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889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7E90FA7-0E93-4B83-B031-749963750611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17D4155-0D8F-4E76-ABBB-12D8F0918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106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E2A15-B588-45FD-9B6A-E4AC55B84B7F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9176F-0E2F-466D-9284-29E2E597B1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48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083EB-285B-4B33-886C-D2ECA8CA8BAD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6FB6420-94F9-49BF-8B27-F7EC2A7C4EA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7392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F5E6B-A0C8-4E92-ABD4-8D3AF57B489B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2264-D74B-4B47-B995-CA711B8C0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115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475329E-F399-47FB-81E4-703ED6C885EF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8DDE8B62-CA5A-451E-AD35-ABDDBB30C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120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AEDEF-B883-4307-85C0-EC2C782C34CA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92BF5-38DD-467D-8DC4-069A6F4665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5591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1AD82-E4AA-459D-AE93-3B0F3C439A35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115B0-AC6B-4C65-84EF-CE697EFB1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19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557338"/>
          </a:xfrm>
          <a:prstGeom prst="rect">
            <a:avLst/>
          </a:prstGeom>
          <a:solidFill>
            <a:srgbClr val="E95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rgbClr val="E95E4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Рисунок 19" descr="1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6" r="57703" b="8467"/>
          <a:stretch>
            <a:fillRect/>
          </a:stretch>
        </p:blipFill>
        <p:spPr bwMode="auto">
          <a:xfrm>
            <a:off x="34925" y="0"/>
            <a:ext cx="1368425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48038" y="0"/>
            <a:ext cx="0" cy="15843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70000" y="115888"/>
            <a:ext cx="1862138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white"/>
                </a:solidFill>
                <a:latin typeface="Calibri" pitchFamily="34" charset="0"/>
              </a:rPr>
              <a:t>КРАСНОЯРСКИЙ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smtClean="0">
                <a:solidFill>
                  <a:prstClr val="white"/>
                </a:solidFill>
                <a:latin typeface="Calibri" pitchFamily="34" charset="0"/>
              </a:rPr>
              <a:t>ИНСТИТУТ</a:t>
            </a:r>
            <a:endParaRPr lang="ru-RU" smtClean="0">
              <a:solidFill>
                <a:prstClr val="white"/>
              </a:solidFill>
              <a:latin typeface="Calibri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white"/>
                </a:solidFill>
                <a:latin typeface="Calibri" pitchFamily="34" charset="0"/>
              </a:rPr>
              <a:t>ПОВЫШЕНИЯ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prstClr val="white"/>
                </a:solidFill>
                <a:latin typeface="Calibri" pitchFamily="34" charset="0"/>
              </a:rPr>
              <a:t>КВАЛИФИКАЦИИ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3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  <a:solidFill>
            <a:srgbClr val="E95E40"/>
          </a:solidFill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A87C038-3D25-4291-B300-1A7964131EE7}" type="datetimeFigureOut">
              <a:rPr lang="ru-RU"/>
              <a:pPr>
                <a:defRPr/>
              </a:pPr>
              <a:t>22.08.2020</a:t>
            </a:fld>
            <a:endParaRPr lang="ru-RU"/>
          </a:p>
        </p:txBody>
      </p:sp>
      <p:sp>
        <p:nvSpPr>
          <p:cNvPr id="14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EBDDC3"/>
              </a:solidFill>
            </a:endParaRPr>
          </a:p>
        </p:txBody>
      </p:sp>
      <p:sp>
        <p:nvSpPr>
          <p:cNvPr id="15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573B000-7EDA-4B5A-AEAC-340ACC7BA50D}" type="slidenum">
              <a:rPr lang="ru-RU">
                <a:solidFill>
                  <a:srgbClr val="EBDDC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174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65A7F-0121-468E-B21E-74045E7A68B1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A5507-978F-4E74-BFAF-917A566D3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6272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5F700-8179-4117-9021-F5E22F3C135A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18D8EA3-CB17-476F-B153-724E37C042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782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8E1EBE9-82A5-4EA0-8433-25358D30E4D5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562FEB7-821E-41FA-BC76-1220AD2FF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4076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0AA5F1B-3006-45D5-ACC3-02D804A2F7C9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AB90FD2-C65A-4453-BC42-9E014696C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8796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5E8E7-F3D1-41C0-877F-87F602C252AA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03E9A-DA23-4338-B640-BA80EDB6EB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6268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C0115-B382-41C2-8D55-4D529E86C3F3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2E7E199-5AF0-4AB6-9DA0-2B24021B09C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877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64BAF-42A0-4450-AC09-7BA38FE079E6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C154C-ADC4-4A80-85D6-4947E8F81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9742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351EFA5-4CDB-43B7-AD5F-4D5D6648DF92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4DCAA502-C0E9-4027-97E0-55137505B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6690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CA97E-E96D-4AD4-9904-20A3C2DB8514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856D8-2C4B-41E3-984C-5C210B71A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1688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61F5A-37DE-4037-A7F1-D671D3E3735A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C50AE-BC71-4799-A7BE-F65CD322A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150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60979DC-95B8-4BEF-85EF-D54BBE318C54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786489D-18ED-4FE7-A3D0-AE7F2330A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9D784D9-D357-4682-9B05-324F70D18C36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ADBE2B8-5522-4AB2-A1F9-EC326C48D9A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125538"/>
          </a:xfrm>
          <a:prstGeom prst="rect">
            <a:avLst/>
          </a:prstGeom>
          <a:solidFill>
            <a:srgbClr val="E95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989138"/>
            <a:ext cx="81534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B17FDB-92A5-42BF-AF04-296EE4DEFB0D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493713"/>
          </a:xfrm>
          <a:prstGeom prst="rect">
            <a:avLst/>
          </a:prstGeom>
          <a:solidFill>
            <a:srgbClr val="E95E4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49371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50E0B0-1CE2-4E1B-8F37-B752A572F5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058" name="Рисунок 9" descr="1.tif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4"/>
          <a:stretch>
            <a:fillRect/>
          </a:stretch>
        </p:blipFill>
        <p:spPr bwMode="auto">
          <a:xfrm>
            <a:off x="0" y="0"/>
            <a:ext cx="24844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Заголовок 21"/>
          <p:cNvSpPr>
            <a:spLocks noGrp="1"/>
          </p:cNvSpPr>
          <p:nvPr>
            <p:ph type="title"/>
          </p:nvPr>
        </p:nvSpPr>
        <p:spPr bwMode="auto">
          <a:xfrm>
            <a:off x="2771775" y="44450"/>
            <a:ext cx="51990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555875" y="0"/>
            <a:ext cx="0" cy="11255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016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Optima Cyr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Optima Cyr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Optima Cyr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Optima Cyr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Optima Cyr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Optima Cyr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Optima Cyr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Optima Cyr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Optima Cyr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rgbClr val="FF0000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rgbClr val="FF0000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rgbClr val="FF0000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rgbClr val="FF0000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rgbClr val="FF0000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125538"/>
          </a:xfrm>
          <a:prstGeom prst="rect">
            <a:avLst/>
          </a:prstGeom>
          <a:solidFill>
            <a:srgbClr val="E95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989138"/>
            <a:ext cx="81534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85E2AD-62E5-4338-8416-8F1213DC8B46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22.08.2020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493713"/>
          </a:xfrm>
          <a:prstGeom prst="rect">
            <a:avLst/>
          </a:prstGeom>
          <a:solidFill>
            <a:srgbClr val="E95E4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49371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255258-0957-4716-B374-8A31EF530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4" name="Рисунок 9" descr="1.tif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4"/>
          <a:stretch>
            <a:fillRect/>
          </a:stretch>
        </p:blipFill>
        <p:spPr bwMode="auto">
          <a:xfrm>
            <a:off x="0" y="0"/>
            <a:ext cx="24844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Заголовок 21"/>
          <p:cNvSpPr>
            <a:spLocks noGrp="1"/>
          </p:cNvSpPr>
          <p:nvPr>
            <p:ph type="title"/>
          </p:nvPr>
        </p:nvSpPr>
        <p:spPr bwMode="auto">
          <a:xfrm>
            <a:off x="2771775" y="44450"/>
            <a:ext cx="51990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555875" y="0"/>
            <a:ext cx="0" cy="11255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3028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oxford.ru/courses/451/landi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zensh.ru/sites/default/files/.pdf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88" y="1916832"/>
            <a:ext cx="9113606" cy="4941168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sz="6200" dirty="0"/>
          </a:p>
          <a:p>
            <a:pPr marL="45720" indent="0" algn="ctr">
              <a:buNone/>
            </a:pP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ИНДИВИДУАЛЬНАЯ </a:t>
            </a:r>
            <a:endParaRPr lang="ru-RU" sz="8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ОБРАЗОВАТЕЛЬНАЯ ПРОГРАММА СОПРОВОЖДЕНИЯ</a:t>
            </a:r>
          </a:p>
          <a:p>
            <a:pPr marL="45720" indent="0" algn="ctr">
              <a:buNone/>
            </a:pPr>
            <a:r>
              <a:rPr lang="ru-RU" sz="1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Левченко Анастасии, </a:t>
            </a:r>
            <a:endParaRPr lang="ru-RU" sz="1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учащейся 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IX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XI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класса МОБУ «СОШ №12»</a:t>
            </a:r>
          </a:p>
          <a:p>
            <a:pPr marL="45720" indent="0">
              <a:buNone/>
            </a:pP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" indent="0">
              <a:buNone/>
            </a:pPr>
            <a:r>
              <a:rPr lang="ru-RU" sz="9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Разработчики </a:t>
            </a: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программы: </a:t>
            </a:r>
            <a:endParaRPr lang="ru-RU" sz="96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Лапина </a:t>
            </a: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Людмила Юрьевна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заместитель </a:t>
            </a: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директора по УВР, учитель химии;</a:t>
            </a:r>
          </a:p>
          <a:p>
            <a:pPr marL="45720" indent="0">
              <a:buNone/>
            </a:pP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Черненко </a:t>
            </a: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Виктория Геннадьевна, 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 </a:t>
            </a: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психолог;</a:t>
            </a:r>
          </a:p>
          <a:p>
            <a:pPr marL="45720" indent="0">
              <a:buNone/>
            </a:pPr>
            <a:r>
              <a:rPr lang="ru-RU" sz="8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Охотникова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Людмила Николаевна, 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куратор олимпиадного </a:t>
            </a: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движения</a:t>
            </a:r>
          </a:p>
          <a:p>
            <a:pPr marL="45720" indent="0" algn="ctr">
              <a:buNone/>
            </a:pPr>
            <a:endParaRPr lang="ru-RU" sz="9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Минусинск, 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-2020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 algn="ctr">
              <a:buNone/>
            </a:pPr>
            <a:endParaRPr lang="ru-RU" sz="9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81681" y="12338"/>
            <a:ext cx="1235267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direktor\Desktop\стр сай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338"/>
            <a:ext cx="6586636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57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64349" y="88491"/>
            <a:ext cx="7384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868" y="559998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1"/>
              </a:buClr>
            </a:pPr>
            <a:endParaRPr lang="ru-RU" sz="32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436887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ПРОБЛЕМАТИКА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обоснование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индивидуального образовательного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сопровождения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одаренного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ребенка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9512" y="1828274"/>
            <a:ext cx="4146833" cy="21602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815807" y="1793878"/>
            <a:ext cx="4176464" cy="21602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09143" y="1938898"/>
            <a:ext cx="4146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КОЛЛЕКТИВНЫЙ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воспитательного процесса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83332" y="2089168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ИНДИВИДУАЛЬНЫЙ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характер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учения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Лента лицом вверх 11"/>
          <p:cNvSpPr/>
          <p:nvPr/>
        </p:nvSpPr>
        <p:spPr>
          <a:xfrm>
            <a:off x="22246" y="4382652"/>
            <a:ext cx="9144000" cy="1117525"/>
          </a:xfrm>
          <a:prstGeom prst="ribbon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6171525">
            <a:off x="6348987" y="3893575"/>
            <a:ext cx="416306" cy="5596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4304116">
            <a:off x="2304893" y="3957982"/>
            <a:ext cx="414578" cy="5296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835696" y="4392181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ОБЩЕЕ И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</a:t>
            </a:r>
          </a:p>
        </p:txBody>
      </p:sp>
      <p:sp>
        <p:nvSpPr>
          <p:cNvPr id="19" name="Выгнутая вниз стрелка 18"/>
          <p:cNvSpPr/>
          <p:nvPr/>
        </p:nvSpPr>
        <p:spPr>
          <a:xfrm>
            <a:off x="3887924" y="3573016"/>
            <a:ext cx="1548172" cy="52060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низ стрелка 19"/>
          <p:cNvSpPr/>
          <p:nvPr/>
        </p:nvSpPr>
        <p:spPr>
          <a:xfrm rot="10629616">
            <a:off x="3875978" y="1738839"/>
            <a:ext cx="1548172" cy="52060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2246" y="5805264"/>
            <a:ext cx="9144000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323528" y="6021868"/>
            <a:ext cx="8820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ПРОГРАММА ИНДИВИДУАЛЬНОГО СОПРОВОЖДЕНИЯ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436719" y="4860425"/>
            <a:ext cx="414578" cy="1440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33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97869" y="88491"/>
            <a:ext cx="7650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868" y="559998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1"/>
              </a:buClr>
            </a:pPr>
            <a:endParaRPr lang="ru-RU" sz="32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01495" y="332656"/>
            <a:ext cx="78843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Характеристика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социального заказа</a:t>
            </a:r>
          </a:p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на образовательное сопровождение одаренного ребенка.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Описание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«МОДЕЛИ»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одаренного ребенка,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вытекающей из социального заказа</a:t>
            </a:r>
          </a:p>
        </p:txBody>
      </p:sp>
      <p:pic>
        <p:nvPicPr>
          <p:cNvPr id="6" name="Picture 8" descr="http://static5.depositphotos.com/1037987/481/i/950/depositphotos_4814793-Full-Length-Studio-Portrait-Of-Teenage-Boy.jpg"/>
          <p:cNvPicPr>
            <a:picLocks noChangeAspect="1" noChangeArrowheads="1"/>
          </p:cNvPicPr>
          <p:nvPr/>
        </p:nvPicPr>
        <p:blipFill rotWithShape="1">
          <a:blip r:embed="rId3" cstate="print"/>
          <a:srcRect l="36556" t="5776" r="6495" b="5338"/>
          <a:stretch/>
        </p:blipFill>
        <p:spPr bwMode="auto">
          <a:xfrm>
            <a:off x="3954817" y="2358661"/>
            <a:ext cx="1193247" cy="2589219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179512" y="1772816"/>
            <a:ext cx="3672408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ставящий собственные цели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9512" y="3212976"/>
            <a:ext cx="3672408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305254" y="4653136"/>
            <a:ext cx="3659234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9512" y="4653136"/>
            <a:ext cx="3672408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305254" y="3212976"/>
            <a:ext cx="3672408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261191" y="1772816"/>
            <a:ext cx="3672408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83568" y="1922929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ставящий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собственные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7504" y="3353216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проектирующий способы действий в ситуации отсутствия готовых знаний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9512" y="4639489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осознающий важность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самообразования для жизни и деятельности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95795" y="1906959"/>
            <a:ext cx="360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способный применять полученные знания на практике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305253" y="3353216"/>
            <a:ext cx="3628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готовый сотрудничать с ними для достижения совместного результата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61191" y="4763421"/>
            <a:ext cx="37164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также содействовать развитию чувства социальной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ответственности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39551" y="6093296"/>
            <a:ext cx="7992887" cy="401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верх 30"/>
          <p:cNvSpPr/>
          <p:nvPr/>
        </p:nvSpPr>
        <p:spPr>
          <a:xfrm>
            <a:off x="4375400" y="492458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971600" y="6093296"/>
            <a:ext cx="73856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СУБЪЕКТ ОБРАЗОВАТЕЛЬНОГО ПРОЦЕССА</a:t>
            </a:r>
          </a:p>
        </p:txBody>
      </p:sp>
      <p:sp>
        <p:nvSpPr>
          <p:cNvPr id="33" name="Стрелка вправо 32"/>
          <p:cNvSpPr/>
          <p:nvPr/>
        </p:nvSpPr>
        <p:spPr>
          <a:xfrm rot="3379710">
            <a:off x="4915457" y="4550626"/>
            <a:ext cx="414578" cy="264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 rot="207022">
            <a:off x="4867626" y="3513244"/>
            <a:ext cx="414578" cy="264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 rot="19631474">
            <a:off x="4898712" y="2856958"/>
            <a:ext cx="414578" cy="264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12360216">
            <a:off x="3799820" y="2875408"/>
            <a:ext cx="414578" cy="2598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0800000">
            <a:off x="3851921" y="3529201"/>
            <a:ext cx="414578" cy="2598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8010863">
            <a:off x="3887382" y="4566653"/>
            <a:ext cx="414578" cy="2598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71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0" y="-16457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9" y="88491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219516"/>
            <a:ext cx="8683337" cy="547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2000" dirty="0" smtClean="0">
                <a:latin typeface="Times New Roman"/>
                <a:ea typeface="Times New Roman"/>
              </a:rPr>
              <a:t>- </a:t>
            </a:r>
            <a:r>
              <a:rPr lang="ru-RU" sz="2000" dirty="0">
                <a:latin typeface="Times New Roman"/>
                <a:ea typeface="Times New Roman"/>
              </a:rPr>
              <a:t>выявление </a:t>
            </a:r>
            <a:r>
              <a:rPr lang="ru-RU" sz="2000" dirty="0" smtClean="0">
                <a:latin typeface="Times New Roman"/>
                <a:ea typeface="Times New Roman"/>
              </a:rPr>
              <a:t>и внедрение </a:t>
            </a:r>
            <a:r>
              <a:rPr lang="ru-RU" sz="2000" dirty="0">
                <a:latin typeface="Times New Roman"/>
                <a:ea typeface="Times New Roman"/>
              </a:rPr>
              <a:t>в учебно-воспитательный процесс различных видов и форм организации деятельности учащихся, способствующих интеллектуальной самореализации, развитию нестандартного научного мышления учащихся;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- определение и обоснование форм сотрудничества с заинтересованными структурами в работе с одарёнными детьми;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- </a:t>
            </a:r>
            <a:r>
              <a:rPr lang="ru-RU" sz="2000" dirty="0" smtClean="0">
                <a:latin typeface="Times New Roman"/>
                <a:ea typeface="Times New Roman"/>
              </a:rPr>
              <a:t>формирование высокой учебной мотивации;</a:t>
            </a:r>
            <a:endParaRPr lang="ru-RU" sz="20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- </a:t>
            </a:r>
            <a:r>
              <a:rPr lang="ru-RU" sz="2000" dirty="0" smtClean="0">
                <a:latin typeface="Times New Roman"/>
                <a:ea typeface="Times New Roman"/>
              </a:rPr>
              <a:t>поощрение активности </a:t>
            </a:r>
            <a:r>
              <a:rPr lang="ru-RU" sz="2000" dirty="0">
                <a:latin typeface="Times New Roman"/>
                <a:ea typeface="Times New Roman"/>
              </a:rPr>
              <a:t>и самостоятельность, </a:t>
            </a:r>
            <a:r>
              <a:rPr lang="ru-RU" sz="2000" dirty="0" smtClean="0">
                <a:latin typeface="Times New Roman"/>
                <a:ea typeface="Times New Roman"/>
              </a:rPr>
              <a:t>расширение </a:t>
            </a:r>
            <a:r>
              <a:rPr lang="ru-RU" sz="2000" dirty="0">
                <a:latin typeface="Times New Roman"/>
                <a:ea typeface="Times New Roman"/>
              </a:rPr>
              <a:t>возможности обучения и самообучения;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2000" dirty="0">
                <a:latin typeface="Times New Roman"/>
                <a:ea typeface="Times New Roman"/>
              </a:rPr>
              <a:t>- </a:t>
            </a:r>
            <a:r>
              <a:rPr lang="ru-RU" sz="2000" dirty="0" smtClean="0">
                <a:latin typeface="Times New Roman"/>
                <a:ea typeface="Times New Roman"/>
              </a:rPr>
              <a:t>развитие навыков </a:t>
            </a:r>
            <a:r>
              <a:rPr lang="ru-RU" sz="2000" dirty="0">
                <a:latin typeface="Times New Roman"/>
                <a:ea typeface="Times New Roman"/>
              </a:rPr>
              <a:t>рефлексивной и оценочной деятельности учащихся;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2000" dirty="0" smtClean="0">
                <a:latin typeface="Times New Roman"/>
                <a:ea typeface="Times New Roman"/>
              </a:rPr>
              <a:t>- </a:t>
            </a:r>
            <a:r>
              <a:rPr lang="ru-RU" sz="2000" dirty="0">
                <a:latin typeface="Times New Roman"/>
                <a:ea typeface="Times New Roman"/>
              </a:rPr>
              <a:t>в</a:t>
            </a:r>
            <a:r>
              <a:rPr lang="ru-RU" sz="2000" dirty="0" smtClean="0">
                <a:latin typeface="Times New Roman"/>
                <a:ea typeface="Times New Roman"/>
              </a:rPr>
              <a:t>овлечение в </a:t>
            </a:r>
            <a:r>
              <a:rPr lang="ru-RU" sz="2000" dirty="0">
                <a:latin typeface="Times New Roman"/>
                <a:ea typeface="Times New Roman"/>
              </a:rPr>
              <a:t>различные формы внеурочной деятельности (научно-исследовательскую, проектную, олимпиадное движение).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- привлечение СМИ к </a:t>
            </a:r>
            <a:r>
              <a:rPr lang="ru-RU" sz="2000" dirty="0">
                <a:latin typeface="Times New Roman"/>
                <a:ea typeface="Times New Roman"/>
              </a:rPr>
              <a:t>активному освещению перспектив и успешных результатов работы с одаренными  детьми</a:t>
            </a:r>
            <a:r>
              <a:rPr lang="ru-RU" sz="2000" dirty="0" smtClean="0">
                <a:latin typeface="Times New Roman"/>
                <a:ea typeface="Times New Roman"/>
              </a:rPr>
              <a:t>, а так же проблем.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5207" y="488601"/>
            <a:ext cx="785165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СОЗДАНИЕ УСЛОВИЙ ДЛЯ РЕАЛИЗАЦИИ  ОБРАЗОВАТЕЛЬНЫХ ПОТРЕБНОСТЕЙ ОБУЧАЮЩЕГОСЯ, С УЧЕТОМ ЕГО ИНДИВИДУАЛЬНЫХ СПОСОБНОСТЕЙ И ВОЗМОЖНОСТЕЙ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96415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9" y="88491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476348"/>
            <a:ext cx="70567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Левченко Анастасии </a:t>
            </a:r>
          </a:p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2016-2017 учебный год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1374202"/>
            <a:ext cx="6048672" cy="5861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призёр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</a:rPr>
              <a:t>муниципального этапа Всероссийской олимпиады школьников по химии, математике,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технологии;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призёр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</a:rPr>
              <a:t>Российского научно  - познавательного конкурса – исследования «Leonardo#8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»;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финалист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</a:rPr>
              <a:t>XIII Международная олимпиады по основам наук по химии и математике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участник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</a:rPr>
              <a:t>Университетской олимпиады школьников «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Бельчонок - СФУ</a:t>
            </a:r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</a:rPr>
              <a:t>» по математике и химии, заключительного этапа Северо - Восточной олимпиады школьников по математике,  общероссийского конкурса «Логическое мышление». 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16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2050" name="Picture 2" descr="C:\Users\user\Desktop\IMG_20170524_1739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7" t="19570" r="11576"/>
          <a:stretch/>
        </p:blipFill>
        <p:spPr bwMode="auto">
          <a:xfrm>
            <a:off x="179512" y="1421362"/>
            <a:ext cx="2947963" cy="4023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10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593549"/>
            <a:ext cx="70567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0960"/>
            <a:ext cx="8258339" cy="5383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400" dirty="0">
                <a:latin typeface="Times New Roman"/>
                <a:ea typeface="Times New Roman"/>
              </a:rPr>
              <a:t>- овладение рациональными приемами работы, навыками самоконтроля, самооценки;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- </a:t>
            </a:r>
            <a:r>
              <a:rPr lang="ru-RU" sz="2400" dirty="0">
                <a:latin typeface="Times New Roman"/>
                <a:ea typeface="Times New Roman"/>
              </a:rPr>
              <a:t>овладение учащимся навыками самостоятельной и исследовательской работы;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</a:rPr>
              <a:t>- </a:t>
            </a:r>
            <a:r>
              <a:rPr lang="ru-RU" sz="2400" dirty="0">
                <a:latin typeface="Times New Roman"/>
                <a:ea typeface="Times New Roman"/>
              </a:rPr>
              <a:t>выработка умений применять знания в нестандартных и проблемных ситуациях;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- усвоение программы (профильной) по </a:t>
            </a:r>
            <a:r>
              <a:rPr lang="ru-RU" sz="2400" dirty="0" smtClean="0">
                <a:latin typeface="Times New Roman"/>
                <a:ea typeface="Times New Roman"/>
              </a:rPr>
              <a:t>химии на </a:t>
            </a:r>
            <a:r>
              <a:rPr lang="ru-RU" sz="2400" dirty="0">
                <a:latin typeface="Times New Roman"/>
                <a:ea typeface="Times New Roman"/>
              </a:rPr>
              <a:t>оценку «отлично»;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- успешная сдача </a:t>
            </a:r>
            <a:r>
              <a:rPr lang="ru-RU" sz="2400" dirty="0" smtClean="0">
                <a:latin typeface="Times New Roman"/>
                <a:ea typeface="Times New Roman"/>
              </a:rPr>
              <a:t>ОГЭ, ЕГЭ;</a:t>
            </a:r>
            <a:endParaRPr lang="ru-RU" sz="24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- результативное участие в олимпиадах, конкурсах, научно – исследовательских </a:t>
            </a:r>
            <a:r>
              <a:rPr lang="ru-RU" sz="2400" dirty="0" smtClean="0">
                <a:latin typeface="Times New Roman"/>
                <a:ea typeface="Times New Roman"/>
              </a:rPr>
              <a:t>конференциях;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- поступление в вуз (на бюджет).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322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35496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88491"/>
            <a:ext cx="7920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2961" y="105143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процесса</a:t>
            </a:r>
          </a:p>
          <a:p>
            <a:pPr algn="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образовательного сопровождения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одаренного ребенка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98607"/>
            <a:ext cx="894023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ПРИНЦИПЫ: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максимального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разнообразия предоставленных возможностей для развития личности;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возрастания роли внеурочной деятельности;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индивидуализации и дифференциации обучения;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создания условий для совместной работы учащегося при минимальном участии учителя;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-свободы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выбора учащимся дополнительных образовательных услуг, помощи, наставничества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РАБОТЫ: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индивидуальные задания повышенной сложности, заданий с опережением;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практическая работ, эксперимент;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подготовка сообщений, рефератов, презентаций;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исследовательская работа, проектирование;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предметные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недели,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внеклассные мероприятия;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олимпиады, конкурсы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химии;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индивидуальные занятия и консультации.</a:t>
            </a:r>
          </a:p>
          <a:p>
            <a:pPr marL="342900" indent="-342900">
              <a:buFontTx/>
              <a:buChar char="-"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76852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4350" y="488601"/>
            <a:ext cx="7384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план на 2017-2018 учебный год (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IX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класс)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823931"/>
              </p:ext>
            </p:extLst>
          </p:nvPr>
        </p:nvGraphicFramePr>
        <p:xfrm>
          <a:off x="395536" y="1098607"/>
          <a:ext cx="8208912" cy="52120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391958"/>
                <a:gridCol w="2816954"/>
              </a:tblGrid>
              <a:tr h="189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УЧЕБНЫЕ ПРЕДМЕТЫ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Количество часов в неделю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.Федеральный компонент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30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Times New Roman"/>
                        </a:rPr>
                        <a:t>Предпрофильная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 подготовка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Профессиональное самоопределение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2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За пределами школьной программы по общей и неорганической химии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Times New Roman"/>
                        </a:rPr>
                        <a:t>III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. Национально - региональный  компонент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История Красноярского края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0,5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0,5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Times New Roman"/>
                        </a:rPr>
                        <a:t>IV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. Компонент образовательного учреждения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Введение в исследовательскую деятельность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Риторика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Интерактивное решение математических задач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Индивидуальные и групповые занятия по математике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0,5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3,5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Максимальная учебная нагрузка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36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70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4350" y="488601"/>
            <a:ext cx="7384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план на 2018-2020 учеб. год (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X-XI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класс)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95367"/>
              </p:ext>
            </p:extLst>
          </p:nvPr>
        </p:nvGraphicFramePr>
        <p:xfrm>
          <a:off x="395536" y="1098607"/>
          <a:ext cx="8208912" cy="397484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391958"/>
                <a:gridCol w="2816954"/>
              </a:tblGrid>
              <a:tr h="189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УЧЕБНЫЕ ПРЕДМЕТЫ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Количество часов в неделю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Федеральный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компонент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1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Обязательные учебные предметы 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</a:rPr>
                        <a:t>(ПРОФИЛЬНЫЙ</a:t>
                      </a:r>
                      <a:r>
                        <a:rPr lang="ru-RU" sz="1600" b="1" baseline="0" dirty="0" smtClean="0">
                          <a:effectLst/>
                          <a:latin typeface="Times New Roman"/>
                          <a:ea typeface="Times New Roman"/>
                        </a:rPr>
                        <a:t> УРОВЕНЬ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1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Химия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(ПРОФИЛЬНЫЙ</a:t>
                      </a:r>
                      <a:r>
                        <a:rPr lang="ru-RU" sz="1400" b="0" baseline="0" dirty="0" smtClean="0">
                          <a:effectLst/>
                          <a:latin typeface="Times New Roman"/>
                          <a:ea typeface="Times New Roman"/>
                        </a:rPr>
                        <a:t> УРОВЕНЬ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2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Физика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(ПРОФИЛЬНЫЙ</a:t>
                      </a:r>
                      <a:r>
                        <a:rPr lang="ru-RU" sz="1400" b="0" baseline="0" dirty="0" smtClean="0">
                          <a:effectLst/>
                          <a:latin typeface="Times New Roman"/>
                          <a:ea typeface="Times New Roman"/>
                        </a:rPr>
                        <a:t> УРОВЕНЬ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Математика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(БАЗОВЫЙ</a:t>
                      </a:r>
                      <a:r>
                        <a:rPr lang="ru-RU" sz="1400" b="0" baseline="0" dirty="0" smtClean="0">
                          <a:effectLst/>
                          <a:latin typeface="Times New Roman"/>
                          <a:ea typeface="Times New Roman"/>
                        </a:rPr>
                        <a:t> УРОВЕНЬ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Компонент образовательного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учреждения (элективные курсы)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1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Решение нестандартных задач по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математике, Уравнения и неравенства с параметрами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Металлы побочных подгрупп, Подготовка к ЕГЭ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Методы решения физических задач повышенной сложности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2037" marR="42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75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4794" y="334695"/>
            <a:ext cx="7299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направления деятельности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361138"/>
              </p:ext>
            </p:extLst>
          </p:nvPr>
        </p:nvGraphicFramePr>
        <p:xfrm>
          <a:off x="209143" y="1196752"/>
          <a:ext cx="8755345" cy="5131296"/>
        </p:xfrm>
        <a:graphic>
          <a:graphicData uri="http://schemas.openxmlformats.org/drawingml/2006/table">
            <a:tbl>
              <a:tblPr firstRow="1" firstCol="1" bandRow="1"/>
              <a:tblGrid>
                <a:gridCol w="2485443"/>
                <a:gridCol w="1733398"/>
                <a:gridCol w="720080"/>
                <a:gridCol w="3816424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НАЗВАНИЕ НАПРАВЛЕНИЯ 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ФИО ПЕДАГОГА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Кол-во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часов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РЕЗУЛЬТАТ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ПСИХОЛОГО – ПЕДАГОГИЧЕСКОЕ</a:t>
                      </a:r>
                      <a:r>
                        <a:rPr lang="ru-RU" sz="1400" b="1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 СОПРОВОЖДЕНИЕ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3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Индивидуальная программа психолого – педагогического сопровождения одаренного ребенка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Черненко В.Г.,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 педагог –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психолог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35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- выявлены виды одаренности;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- изучены личностные особенности;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- составлена индивидуальной карты развития учащегося на основе индивидуальной карты ресурсов;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-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</a:rPr>
                        <a:t>психопрофилактика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 и развитие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- осуществление психологическое просвещение родителей на тему одарённости;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- организован патронажа учащегося  учителями-предметниками,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</a:rPr>
                        <a:t>тьюторами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76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4794" y="334695"/>
            <a:ext cx="7299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направления деятельности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756557"/>
              </p:ext>
            </p:extLst>
          </p:nvPr>
        </p:nvGraphicFramePr>
        <p:xfrm>
          <a:off x="208544" y="1098607"/>
          <a:ext cx="8755944" cy="5594216"/>
        </p:xfrm>
        <a:graphic>
          <a:graphicData uri="http://schemas.openxmlformats.org/drawingml/2006/table">
            <a:tbl>
              <a:tblPr firstRow="1" firstCol="1" bandRow="1"/>
              <a:tblGrid>
                <a:gridCol w="2079974"/>
                <a:gridCol w="2016823"/>
                <a:gridCol w="1080120"/>
                <a:gridCol w="3579027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НАЗВАНИЕ НАПРАВЛЕНИЯ 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ФИО ПЕДАГОГА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Кол-во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часов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РЕЗУЛЬТАТ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ОРГАНИЗАЦИЯ ВНЕУРОЧНОЙ ЗАНЯТОСТИ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(ДОПОЛНИТЕЛЬНОЕ ОБУЧЕНИЕ ПО ИНДИВИДУАЛЬНОМУ ПЛАНУ)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2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Элективные курсы</a:t>
                      </a:r>
                      <a:r>
                        <a:rPr lang="ru-RU" sz="2000" baseline="0" dirty="0" smtClean="0">
                          <a:effectLst/>
                          <a:latin typeface="Times New Roman"/>
                          <a:ea typeface="Times New Roman"/>
                        </a:rPr>
                        <a:t> по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effectLst/>
                          <a:latin typeface="Times New Roman"/>
                          <a:ea typeface="Times New Roman"/>
                        </a:rPr>
                        <a:t>химии,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effectLst/>
                          <a:latin typeface="Times New Roman"/>
                          <a:ea typeface="Times New Roman"/>
                        </a:rPr>
                        <a:t>физике, математике</a:t>
                      </a:r>
                      <a:endParaRPr lang="ru-RU" sz="20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Лапина Л.Ю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., учитель химии,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/>
                          <a:ea typeface="Times New Roman"/>
                        </a:rPr>
                        <a:t>Якутович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 Е.В.,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уч. физики,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Кириллова М.Е., уч. математики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210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расширение содержания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химического, физического,</a:t>
                      </a:r>
                      <a:r>
                        <a:rPr lang="ru-RU" sz="1800" baseline="0" dirty="0" smtClean="0">
                          <a:effectLst/>
                          <a:latin typeface="Times New Roman"/>
                          <a:ea typeface="Times New Roman"/>
                        </a:rPr>
                        <a:t> математического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образования;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совершенствование экспериментальных умений;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успешность в олимпиадном движении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расширение знаний о подходах, формах и методах научного исследования;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умение видеть проблему и формулировать гипотезу;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овладение методами планирования научного исследования;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формирование коммуникативных компетенций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5040"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Дополнительная </a:t>
                      </a:r>
                      <a:r>
                        <a:rPr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общеобразов-ная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общеразвив-щая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 программа «Школа олимпийского резерва по химии»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Лапина Л.Ю., учитель химии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70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072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35496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86746" y="88491"/>
            <a:ext cx="7961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82158090"/>
              </p:ext>
            </p:extLst>
          </p:nvPr>
        </p:nvGraphicFramePr>
        <p:xfrm>
          <a:off x="786746" y="1677326"/>
          <a:ext cx="7185135" cy="3425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47664" y="288546"/>
            <a:ext cx="741682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ИНФОРМАЦИОННО-АНАЛИТИЧЕСКИЕ ДАННЫЕ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 ОБРАЗОВАТЕЛЬНОЙ ОРГАНИЗАЦИИ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КАДРОВОЕ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5229200"/>
            <a:ext cx="8352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496" y="4941168"/>
            <a:ext cx="9108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ПОВЫШЕНИЕ КВАЛИФИКАЦИИ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работе с ОД 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УЧИТЕЛЕЙ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 СОЦ.ПЕДАГОГОВ, ПСИХОЛОГОВ, ПЕДАГОГОВ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ДОП.ОБРАЗОВАНИЯ</a:t>
            </a:r>
          </a:p>
          <a:p>
            <a:pPr algn="ctr"/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на базе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ККИПКиППРО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 ММРЦ, МПК им.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А.С.Пушкина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КГПУ им.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В.П.Астафьева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«Первое сентября»; ТО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ИПКиПРО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 МГУ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Фоксфорд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ГМО.</a:t>
            </a:r>
          </a:p>
          <a:p>
            <a:pPr lvl="0" algn="ctr"/>
            <a:endParaRPr lang="ru-RU" sz="14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863" y="1458097"/>
            <a:ext cx="479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21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4794" y="334695"/>
            <a:ext cx="7299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направления деятельности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43929"/>
              </p:ext>
            </p:extLst>
          </p:nvPr>
        </p:nvGraphicFramePr>
        <p:xfrm>
          <a:off x="235132" y="1098607"/>
          <a:ext cx="8934856" cy="5636056"/>
        </p:xfrm>
        <a:graphic>
          <a:graphicData uri="http://schemas.openxmlformats.org/drawingml/2006/table">
            <a:tbl>
              <a:tblPr firstRow="1" firstCol="1" bandRow="1"/>
              <a:tblGrid>
                <a:gridCol w="2536402"/>
                <a:gridCol w="1401516"/>
                <a:gridCol w="808328"/>
                <a:gridCol w="4188610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НАЗВАНИЕ НАПРАВЛЕНИЯ 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ФИО ПЕДАГОГА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Кол-во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часов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РЕЗУЛЬТАТ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РАСШИРЕНИЕ  СОТРУДНИЧЕСТВА С РЕСУРСНЫМИ ЦЕНТРАМИ, ВУЗАМИ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 УЧРЕЖДЕНИЯМИ ДОПОЛНИТЕЛЬНОГО ОБРАЗОВАНИЯ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13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Дистанционное обучение «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Фоксфорд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» - центр онлайн-обучения.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Курс «Подготовка к олимпиадам»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hlinkClick r:id="rId3"/>
                        </a:rPr>
                        <a:t>https://foxford.ru/courses/451/landing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В.Ерёмин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, профессор МГУ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М.Володина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, аспирант МГУ,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 освоение технологии решения олимпиадных заданий;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 успешность в олимпиадном движении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50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ЗЕНШ при СФУ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«Дополнительная образовательная программа по химии»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hlinkClick r:id="rId4"/>
                        </a:rPr>
                        <a:t>http://zensh.ru/sites/default/files/.pdf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А.С. Казаченко,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кан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хим.наук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, доцент кафедры физической неорганической химии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ИЦМиМ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СФУ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приобретение новых теоретических знаний и практических навыков: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− расширение знаний о фундаментальных законах химии;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− умение оперировать химическими понятиями;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 осмысливать и систематизировать химические явления,  описывать, анализировать процессы, обобщать материал и делать выводы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;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38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4794" y="334695"/>
            <a:ext cx="7299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направления деятельности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541595"/>
              </p:ext>
            </p:extLst>
          </p:nvPr>
        </p:nvGraphicFramePr>
        <p:xfrm>
          <a:off x="235132" y="1044664"/>
          <a:ext cx="8934856" cy="5723153"/>
        </p:xfrm>
        <a:graphic>
          <a:graphicData uri="http://schemas.openxmlformats.org/drawingml/2006/table">
            <a:tbl>
              <a:tblPr firstRow="1" firstCol="1" bandRow="1"/>
              <a:tblGrid>
                <a:gridCol w="2032612"/>
                <a:gridCol w="1152128"/>
                <a:gridCol w="648072"/>
                <a:gridCol w="5102044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НАЗВАНИЕ НАПРАВЛЕНИЯ 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ФИО ПЕДАГОГА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Кол-во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часов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РЕЗУЛЬТАТ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РАСШИРЕНИЕ  СОТРУДНИЧЕСТВА С РЕСУРСНЫМИ ЦЕНТРАМИ, ВУЗАМИ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 УЧРЕЖДЕНИЯМИ ДОПОЛНИТЕЛЬНОГО ОБРАЗОВАНИЯ</a:t>
                      </a:r>
                    </a:p>
                  </a:txBody>
                  <a:tcPr marL="48308" marR="483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13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Профессиональные пробы на базе: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КГБУЗ «Минусинская межрайонная больница»;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ОАО «Минусинская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</a:rPr>
                        <a:t>геологоразведовательная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экспедиция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», Минусинская ТЭЦ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Лапина Л.Ю.,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классный руководитель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ориентирование в системе специального профессионального образования;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подготовка к выбору профессиональной сферы и поступлению в ВУЗы;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ознакомление обучающегося с психологическими особенностями личности, с миром профессий, содержанием профессиональной деятельности в различных сферах;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развитие у обучающегося профессиональных интересов, склонностей и качеств, важных для профессионального самоопределения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0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Школа «Перспектива» по естественно-научному направлению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Преподаватели вузов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г.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Красноярска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каникулы 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освоение технологии решения олимпиадных заданий;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успешность в олимпиадном движении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71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4794" y="334695"/>
            <a:ext cx="7299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направления деятельности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9143" y="980728"/>
            <a:ext cx="8755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РАСШИРЕНИЕ ВОЗМОЖНОСТИ УЧАСТИЯ </a:t>
            </a:r>
            <a:r>
              <a:rPr lang="ru-RU" sz="1600" b="1" dirty="0" smtClean="0">
                <a:latin typeface="Times New Roman"/>
                <a:ea typeface="Times New Roman"/>
              </a:rPr>
              <a:t>В </a:t>
            </a:r>
            <a:r>
              <a:rPr lang="ru-RU" sz="1600" b="1" dirty="0">
                <a:latin typeface="Times New Roman"/>
                <a:ea typeface="Times New Roman"/>
              </a:rPr>
              <a:t>ОЛИМПИАДАХ,КОНКУРСАХ, НАУЧНЫХ КОНФЕРЕНЦИЯХ РАЗНОГО </a:t>
            </a:r>
            <a:r>
              <a:rPr lang="ru-RU" sz="1600" b="1" dirty="0" smtClean="0">
                <a:latin typeface="Times New Roman"/>
                <a:ea typeface="Times New Roman"/>
              </a:rPr>
              <a:t>УРОВНЯ</a:t>
            </a:r>
            <a:endParaRPr lang="ru-RU" sz="1600" b="1" dirty="0">
              <a:latin typeface="Times New Roman"/>
              <a:ea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812952"/>
              </p:ext>
            </p:extLst>
          </p:nvPr>
        </p:nvGraphicFramePr>
        <p:xfrm>
          <a:off x="260887" y="1565503"/>
          <a:ext cx="8703601" cy="5090160"/>
        </p:xfrm>
        <a:graphic>
          <a:graphicData uri="http://schemas.openxmlformats.org/drawingml/2006/table">
            <a:tbl>
              <a:tblPr firstRow="1" firstCol="1" bandRow="1"/>
              <a:tblGrid>
                <a:gridCol w="7263986"/>
                <a:gridCol w="1439615"/>
              </a:tblGrid>
              <a:tr h="1822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НАЗВАНИЕ НАПРАВЛЕНИЯ 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ФИО ПЕДАГОГА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2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Льготные олимпиады в соответствии с Приказом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</a:rPr>
                        <a:t>Минобрнауки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 России от 30.08.2016 № 1118 "Об утверждении перечня олимпиад школьников и их уровней на 2016/17 учебный год"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Охотникова Л.Н.,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куратор олимпиадного движения школы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Олимпиады разных образовательных учреждений 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7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Конкурса «II Кубок юного химика – криминалиста», организованного СФУ и студенческая ассоциация «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Аурум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Лапина Л.Ю.,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 учитель химии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Межрегиональная конкурс – игра по химии «Мир вокруг нас», СФУ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Лапина Л.Ю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9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Национального конкурса «Ученик года», учрежденного Общероссийским учреждением «Межрегиональный центр развития и поддержки одаренной и талантливой молодежи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</a:rPr>
                        <a:t>Терскова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В.М.,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  <a:latin typeface="Times New Roman"/>
                          <a:ea typeface="Times New Roman"/>
                        </a:rPr>
                        <a:t>Кл.Рук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Школьная научно-практическая конференция учащихся «Шаги познания»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Чеботарева Н.М., руководитель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школьного НОУ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Городская НПК «Старт в науку»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НПК СФУ «Молодёжь и наука: проспект Свободный -2018»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2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Всероссийской студенческой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НПК с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международным участием «От учебного задания – к научному поиску. От реферата – к открытию», ХГУ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4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Региональная студенческая научно – практическая конференция  Минусинского педагогического колледжа   «Студенческая наука - территория исследования».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62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Межрегиональная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НПК студентов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 школьников Минусинского сельскохозяйственного колледжа «Общество, образование, молодежь: актуальные проблемы современности»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810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4794" y="334695"/>
            <a:ext cx="7299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направления деятельности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9143" y="980728"/>
            <a:ext cx="8755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РАСШИРЕНИЕ ВОЗМОЖНОСТИ УЧАСТИЯ </a:t>
            </a:r>
            <a:r>
              <a:rPr lang="ru-RU" sz="1600" b="1" dirty="0" smtClean="0">
                <a:latin typeface="Times New Roman"/>
                <a:ea typeface="Times New Roman"/>
              </a:rPr>
              <a:t>В </a:t>
            </a:r>
            <a:r>
              <a:rPr lang="ru-RU" sz="1600" b="1" dirty="0">
                <a:latin typeface="Times New Roman"/>
                <a:ea typeface="Times New Roman"/>
              </a:rPr>
              <a:t>ОЛИМПИАДАХ,КОНКУРСАХ, НАУЧНЫХ КОНФЕРЕНЦИЯХ РАЗНОГО </a:t>
            </a:r>
            <a:r>
              <a:rPr lang="ru-RU" sz="1600" b="1" dirty="0" smtClean="0">
                <a:latin typeface="Times New Roman"/>
                <a:ea typeface="Times New Roman"/>
              </a:rPr>
              <a:t>УРОВНЯ</a:t>
            </a:r>
            <a:endParaRPr lang="ru-RU" sz="1600" b="1" dirty="0">
              <a:latin typeface="Times New Roman"/>
              <a:ea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919596"/>
              </p:ext>
            </p:extLst>
          </p:nvPr>
        </p:nvGraphicFramePr>
        <p:xfrm>
          <a:off x="260887" y="1565503"/>
          <a:ext cx="8703601" cy="5090160"/>
        </p:xfrm>
        <a:graphic>
          <a:graphicData uri="http://schemas.openxmlformats.org/drawingml/2006/table">
            <a:tbl>
              <a:tblPr firstRow="1" firstCol="1" bandRow="1"/>
              <a:tblGrid>
                <a:gridCol w="7263986"/>
                <a:gridCol w="1439615"/>
              </a:tblGrid>
              <a:tr h="1822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НАЗВАНИЕ НАПРАВЛЕНИЯ 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ФИО ПЕДАГОГА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2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Льготные олимпиады в соответствии с Приказом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</a:rPr>
                        <a:t>Минобрнауки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 России от 30.08.2016 № 1118 "Об утверждении перечня олимпиад школьников и их уровней на 2016/17 учебный год"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Охотникова Л.Н.,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куратор олимпиадного движения школы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Олимпиады разных образовательных учреждений 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7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Конкурса «II Кубок юного химика – криминалиста», организованного СФУ и студенческая ассоциация «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Аурум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Лапина Л.Ю.,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 учитель химии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Межрегиональная конкурс – игра по химии «Мир вокруг нас», СФУ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Лапина Л.Ю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9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Национального конкурса «Ученик года», учрежденного Общероссийским учреждением «Межрегиональный центр развития и поддержки одаренной и талантливой молодежи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</a:rPr>
                        <a:t>Терскова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В.М.,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  <a:latin typeface="Times New Roman"/>
                          <a:ea typeface="Times New Roman"/>
                        </a:rPr>
                        <a:t>Кл.Рук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Школьная научно-практическая конференция учащихся «Шаги познания»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Чеботарева Н.М., руководитель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школьного НОУ</a:t>
                      </a: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Городская НПК «Старт в науку»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НПК СФУ «Молодёжь и наука: проспект Свободный -2018»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2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Всероссийской студенческой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НПК с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международным участием «От учебного задания – к научному поиску. От реферата – к открытию», ХГУ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4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Региональная студенческая научно – практическая конференция  Минусинского педагогического колледжа   «Студенческая наука - территория исследования».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62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Межрегиональная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НПК студентов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 школьников Минусинского сельскохозяйственного колледжа «Общество, образование, молодежь: актуальные проблемы современности»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02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66887" y="178050"/>
            <a:ext cx="7299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Мониторинг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полноты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качества реализации программы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6825" y="1628800"/>
            <a:ext cx="857766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составление дорожной карты на год по реализации программы;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отчет о ходе реализации программы на заседании методического совета;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аналитическая информация о результатах, достигнутых одаренным ребенком в рамках реализации программы;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корректировка программ по итогам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02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1" y="489670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.МОНИТОРИНГОВАЯ ДЕЯТЕЛЬНОСТИ </a:t>
            </a:r>
          </a:p>
          <a:p>
            <a:pPr algn="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учитель,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педагог – психолог,  администрация)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629" y="1106507"/>
            <a:ext cx="893485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1.УСПЕВАЕМОСТЬ ПО УЧЕБНЫМ ПРЕДМЕТАМ, УСПЕШНОСТЬ ВО ВНЕУРОЧНОЙ ДЕЯТЕЛЬНОСТИ (ОЛИМПИАДЫ, КОНФЕРЕНЦИИ, КОНКУРСЫ):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144375"/>
              </p:ext>
            </p:extLst>
          </p:nvPr>
        </p:nvGraphicFramePr>
        <p:xfrm>
          <a:off x="395536" y="1700808"/>
          <a:ext cx="8352929" cy="5112568"/>
        </p:xfrm>
        <a:graphic>
          <a:graphicData uri="http://schemas.openxmlformats.org/drawingml/2006/table">
            <a:tbl>
              <a:tblPr firstRow="1" firstCol="1" bandRow="1"/>
              <a:tblGrid>
                <a:gridCol w="4034889"/>
                <a:gridCol w="4318040"/>
              </a:tblGrid>
              <a:tr h="293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Показатели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Критерии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Качественное усвоение программы по предмету «Химия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»,</a:t>
                      </a:r>
                      <a:r>
                        <a:rPr lang="ru-RU" sz="1800" baseline="0" dirty="0" smtClean="0">
                          <a:effectLst/>
                          <a:latin typeface="Times New Roman"/>
                          <a:ea typeface="Times New Roman"/>
                        </a:rPr>
                        <a:t> «Физика», «Математика»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Оценка за год «отлично»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7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Успешная сдача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ОГЭ, ЕГЭ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Наличие максимального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балла по ОГЭ, выше 80б. по ЕГЭ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6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Успеваемость по учебным предметам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Наличие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аттестата особого образца и аттестат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с отличием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2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Успешность дальнейшего обучения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Зачисление в 10 класс с изучением предмета «Химия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»,</a:t>
                      </a:r>
                      <a:r>
                        <a:rPr lang="ru-RU" sz="1800" baseline="0" dirty="0" smtClean="0">
                          <a:effectLst/>
                          <a:latin typeface="Times New Roman"/>
                          <a:ea typeface="Times New Roman"/>
                        </a:rPr>
                        <a:t> «Физика»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на профильном уровне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2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Качественное усвоение программ элективных курсов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Наличие сертификата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8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Успешность в олимпиадной, научно – исследовательской,  интеллектуальной деятельности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Наличие дипломов победителя, призёра, публикаций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6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Успешная реализация индивидуальной программы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развития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Выполнение дорожной карты реализации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627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1" y="489670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.МОНИТОРИНГОВАЯ ДЕЯТЕЛЬНОСТИ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(учитель,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педагог – психолог,  администрация)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812" y="1205767"/>
            <a:ext cx="893485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ДИАГНОСТИКА ПОКАЗАТЕЛЕЙ ЛИЧНОСТНОГО РАЗВИТИЯ:</a:t>
            </a:r>
          </a:p>
          <a:p>
            <a:r>
              <a:rPr lang="ru-RU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Цель: </a:t>
            </a: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развитие личностных особенностей ребенка, способствующие раскрытию </a:t>
            </a:r>
            <a:r>
              <a:rPr lang="ru-RU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одаренности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 тест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Р. </a:t>
            </a:r>
            <a:r>
              <a:rPr lang="ru-RU" sz="2000" dirty="0" err="1" smtClean="0">
                <a:latin typeface="Times New Roman"/>
                <a:ea typeface="Calibri"/>
                <a:cs typeface="Times New Roman"/>
              </a:rPr>
              <a:t>Амтхауэра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интеллектуального развития (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вербальную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, математическую, конструктивную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одаренность), </a:t>
            </a:r>
          </a:p>
          <a:p>
            <a:pPr>
              <a:lnSpc>
                <a:spcPct val="115000"/>
              </a:lnSpc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- личностный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опросник Р. </a:t>
            </a:r>
            <a:r>
              <a:rPr lang="ru-RU" sz="2000" dirty="0" err="1" smtClean="0">
                <a:latin typeface="Times New Roman"/>
                <a:ea typeface="Calibri"/>
                <a:cs typeface="Times New Roman"/>
              </a:rPr>
              <a:t>Кеттела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16 </a:t>
            </a:r>
            <a:r>
              <a:rPr lang="en-US" sz="2000" dirty="0" smtClean="0">
                <a:latin typeface="Times New Roman"/>
                <a:ea typeface="Calibri"/>
                <a:cs typeface="Times New Roman"/>
              </a:rPr>
              <a:t>PF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Выявить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16 факторов личности – личностных черт, отражающих относительно устойчивые способы взаимодействия человека с окружающим миром и самим собой: эмоциональные, коммуникативные, интеллектуальные свойства, а также свойства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саморегуляции,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мотивации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учения (мотивационно – волевой сферы, учебной мотивации);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формирования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предметных компетентностей (уровня сформированности ключевых компетенций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-формирования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профильной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направленности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.РЕФЛЕКСИВНО-ОЦЕНОЧНАЯ ДЕЯТЕЛЬНОСТЬ САМОГО ОБУЧАЮЩЕГОСЯ: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опросник самоанализа,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3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1" y="392625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УПРАВЛЕНИЕ РЕАЛИЗАЦИЕЙ ПРОГРАММЫ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Функциональное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реализации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232150"/>
              </p:ext>
            </p:extLst>
          </p:nvPr>
        </p:nvGraphicFramePr>
        <p:xfrm>
          <a:off x="209143" y="1117412"/>
          <a:ext cx="8755346" cy="5541684"/>
        </p:xfrm>
        <a:graphic>
          <a:graphicData uri="http://schemas.openxmlformats.org/drawingml/2006/table">
            <a:tbl>
              <a:tblPr firstRow="1" firstCol="1" bandRow="1"/>
              <a:tblGrid>
                <a:gridCol w="1077064"/>
                <a:gridCol w="7678282"/>
              </a:tblGrid>
              <a:tr h="1853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Ф.И.О.</a:t>
                      </a:r>
                    </a:p>
                  </a:txBody>
                  <a:tcPr marL="41266" marR="41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Функциональные обязанности </a:t>
                      </a:r>
                    </a:p>
                  </a:txBody>
                  <a:tcPr marL="41266" marR="41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8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Заместитель директора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по УВР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41266" marR="41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куратор программы, обеспечение эффективности реализации программы;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оформление нормативной документации;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организация контроля выполнения программы участниками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ОП;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формирование запроса на образовательные потребности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ОД;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координация действий учителей, работающих с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ОД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1266" marR="41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классный руководитель,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</a:rPr>
                        <a:t>тьютор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1266" marR="41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планирование воспитательной работы с учетом наличия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ОД в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классе;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взаимодействие с учителями-предметниками и педагогами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дополнительного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образования школы;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взаимодействие с родителями</a:t>
                      </a:r>
                    </a:p>
                  </a:txBody>
                  <a:tcPr marL="41266" marR="41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14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Учителя – предметники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 </a:t>
                      </a:r>
                    </a:p>
                  </a:txBody>
                  <a:tcPr marL="41266" marR="41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разработка дополнительной программы по предмету;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организация научно – исследовательской и проектной деятельности;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- подготовка обучающегося к предметным олимпиадам, конкурсам, викторинам, конференциям различного уровня </a:t>
                      </a:r>
                    </a:p>
                  </a:txBody>
                  <a:tcPr marL="41266" marR="41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1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Педагог - психолог</a:t>
                      </a:r>
                    </a:p>
                  </a:txBody>
                  <a:tcPr marL="41266" marR="41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проведение психодиагностических исследований;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составление индивидуальной карты развития учащегося на основе индивидуальной карты ресурсов;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</a:rPr>
                        <a:t>психопрофилактика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и развитие;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осуществление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психологическое просвещение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родителей;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-анализ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и корректировка комплексной программы сопровождения учащегося</a:t>
                      </a:r>
                    </a:p>
                  </a:txBody>
                  <a:tcPr marL="41266" marR="41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72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35496" y="-27384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2979" y="545558"/>
            <a:ext cx="7299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ДОСТИЖЕНИЯ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3" y="1196752"/>
            <a:ext cx="49685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/>
                <a:ea typeface="Times New Roman"/>
              </a:rPr>
              <a:t>Результаты ЕГЭ:</a:t>
            </a:r>
          </a:p>
          <a:p>
            <a:pPr marL="342900" indent="-342900">
              <a:buAutoNum type="arabicPeriod"/>
            </a:pPr>
            <a:endParaRPr lang="ru-RU" sz="2400" dirty="0" smtClean="0">
              <a:latin typeface="Times New Roman"/>
              <a:ea typeface="Times New Roman"/>
            </a:endParaRPr>
          </a:p>
          <a:p>
            <a:r>
              <a:rPr lang="ru-RU" sz="2400" dirty="0" smtClean="0">
                <a:latin typeface="Times New Roman"/>
                <a:ea typeface="Times New Roman"/>
              </a:rPr>
              <a:t>ХИМИЯ – 87б.</a:t>
            </a:r>
          </a:p>
          <a:p>
            <a:endParaRPr lang="ru-RU" sz="2400" dirty="0" smtClean="0">
              <a:latin typeface="Times New Roman"/>
              <a:ea typeface="Times New Roman"/>
            </a:endParaRPr>
          </a:p>
          <a:p>
            <a:r>
              <a:rPr lang="ru-RU" sz="2400" dirty="0" smtClean="0">
                <a:latin typeface="Times New Roman"/>
                <a:ea typeface="Times New Roman"/>
              </a:rPr>
              <a:t>ФИЗИКА – б.</a:t>
            </a:r>
          </a:p>
          <a:p>
            <a:endParaRPr lang="ru-RU" sz="2400" dirty="0" smtClean="0">
              <a:latin typeface="Times New Roman"/>
              <a:ea typeface="Times New Roman"/>
            </a:endParaRPr>
          </a:p>
          <a:p>
            <a:r>
              <a:rPr lang="ru-RU" sz="2400" dirty="0" smtClean="0">
                <a:latin typeface="Times New Roman"/>
                <a:ea typeface="Times New Roman"/>
              </a:rPr>
              <a:t>МАТЕМАТИКА – б.</a:t>
            </a:r>
          </a:p>
          <a:p>
            <a:endParaRPr lang="ru-RU" sz="2400" dirty="0" smtClean="0">
              <a:latin typeface="Times New Roman"/>
              <a:ea typeface="Times New Roman"/>
            </a:endParaRPr>
          </a:p>
          <a:p>
            <a:r>
              <a:rPr lang="ru-RU" sz="2400" dirty="0" smtClean="0">
                <a:latin typeface="Times New Roman"/>
                <a:ea typeface="Times New Roman"/>
              </a:rPr>
              <a:t>РУССКИЙ ЯЗЫК – б.</a:t>
            </a:r>
          </a:p>
          <a:p>
            <a:pPr marL="342900" indent="-342900">
              <a:buAutoNum type="arabicPeriod"/>
            </a:pPr>
            <a:endParaRPr lang="ru-RU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1570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35496" y="-27384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8849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2979" y="261558"/>
            <a:ext cx="7299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ДОСТИЖЕНИЯ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18" y="993985"/>
            <a:ext cx="874115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1. </a:t>
            </a:r>
            <a:r>
              <a:rPr lang="ru-RU" b="1" dirty="0" smtClean="0">
                <a:latin typeface="Times New Roman"/>
                <a:ea typeface="Times New Roman"/>
              </a:rPr>
              <a:t>Активный </a:t>
            </a:r>
            <a:r>
              <a:rPr lang="ru-RU" b="1" dirty="0">
                <a:latin typeface="Times New Roman"/>
                <a:ea typeface="Times New Roman"/>
              </a:rPr>
              <a:t>участник предметных </a:t>
            </a:r>
            <a:r>
              <a:rPr lang="ru-RU" b="1" dirty="0" smtClean="0">
                <a:latin typeface="Times New Roman"/>
                <a:ea typeface="Times New Roman"/>
              </a:rPr>
              <a:t>олимпиад: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/>
                <a:ea typeface="Times New Roman"/>
              </a:rPr>
              <a:t>победитель </a:t>
            </a:r>
            <a:r>
              <a:rPr lang="ru-RU" dirty="0">
                <a:latin typeface="Times New Roman"/>
                <a:ea typeface="Times New Roman"/>
              </a:rPr>
              <a:t>муниципального этапа </a:t>
            </a:r>
            <a:r>
              <a:rPr lang="ru-RU" dirty="0" err="1">
                <a:latin typeface="Times New Roman"/>
                <a:ea typeface="Times New Roman"/>
              </a:rPr>
              <a:t>ВсОШ</a:t>
            </a:r>
            <a:r>
              <a:rPr lang="ru-RU" dirty="0">
                <a:latin typeface="Times New Roman"/>
                <a:ea typeface="Times New Roman"/>
              </a:rPr>
              <a:t> по МХК и технологии, </a:t>
            </a:r>
            <a:r>
              <a:rPr lang="ru-RU" dirty="0" smtClean="0">
                <a:latin typeface="Times New Roman"/>
                <a:ea typeface="Times New Roman"/>
              </a:rPr>
              <a:t>призер </a:t>
            </a:r>
            <a:r>
              <a:rPr lang="ru-RU" dirty="0" err="1" smtClean="0">
                <a:latin typeface="Times New Roman"/>
                <a:ea typeface="Times New Roman"/>
              </a:rPr>
              <a:t>муниципаль</a:t>
            </a:r>
            <a:r>
              <a:rPr lang="ru-RU" dirty="0" err="1">
                <a:latin typeface="Times New Roman"/>
                <a:ea typeface="Times New Roman"/>
              </a:rPr>
              <a:t>-</a:t>
            </a:r>
            <a:r>
              <a:rPr lang="ru-RU" dirty="0" err="1" smtClean="0">
                <a:latin typeface="Times New Roman"/>
                <a:ea typeface="Times New Roman"/>
              </a:rPr>
              <a:t>го</a:t>
            </a:r>
            <a:r>
              <a:rPr lang="ru-RU" dirty="0" smtClean="0">
                <a:latin typeface="Times New Roman"/>
                <a:ea typeface="Times New Roman"/>
              </a:rPr>
              <a:t> и участник </a:t>
            </a:r>
            <a:r>
              <a:rPr lang="ru-RU" dirty="0">
                <a:latin typeface="Times New Roman"/>
                <a:ea typeface="Times New Roman"/>
              </a:rPr>
              <a:t>регионального этапа по химии, математике, </a:t>
            </a:r>
            <a:r>
              <a:rPr lang="ru-RU" dirty="0" smtClean="0">
                <a:latin typeface="Times New Roman"/>
                <a:ea typeface="Times New Roman"/>
              </a:rPr>
              <a:t>технологии;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/>
                <a:ea typeface="Times New Roman"/>
              </a:rPr>
              <a:t> призёр олимпиад школь-</a:t>
            </a:r>
            <a:r>
              <a:rPr lang="ru-RU" dirty="0" err="1" smtClean="0">
                <a:latin typeface="Times New Roman"/>
                <a:ea typeface="Times New Roman"/>
              </a:rPr>
              <a:t>ов</a:t>
            </a:r>
            <a:r>
              <a:rPr lang="ru-RU" dirty="0" smtClean="0">
                <a:latin typeface="Times New Roman"/>
                <a:ea typeface="Times New Roman"/>
              </a:rPr>
              <a:t>: </a:t>
            </a:r>
            <a:r>
              <a:rPr lang="ru-RU" dirty="0" err="1" smtClean="0">
                <a:latin typeface="Times New Roman"/>
                <a:ea typeface="Times New Roman"/>
              </a:rPr>
              <a:t>Всесибирской</a:t>
            </a:r>
            <a:r>
              <a:rPr lang="ru-RU" dirty="0" smtClean="0">
                <a:latin typeface="Times New Roman"/>
                <a:ea typeface="Times New Roman"/>
              </a:rPr>
              <a:t>, СПбГУ, КФУ (Приволжского) </a:t>
            </a:r>
            <a:r>
              <a:rPr lang="ru-RU" dirty="0">
                <a:latin typeface="Times New Roman"/>
                <a:ea typeface="Times New Roman"/>
              </a:rPr>
              <a:t>по химии. </a:t>
            </a:r>
          </a:p>
          <a:p>
            <a:r>
              <a:rPr lang="ru-RU" dirty="0" smtClean="0">
                <a:latin typeface="Times New Roman"/>
                <a:ea typeface="Times New Roman"/>
              </a:rPr>
              <a:t>2. </a:t>
            </a:r>
            <a:r>
              <a:rPr lang="ru-RU" b="1" dirty="0" smtClean="0">
                <a:latin typeface="Times New Roman"/>
                <a:ea typeface="Times New Roman"/>
              </a:rPr>
              <a:t>Капитан </a:t>
            </a:r>
            <a:r>
              <a:rPr lang="ru-RU" b="1" dirty="0">
                <a:latin typeface="Times New Roman"/>
                <a:ea typeface="Times New Roman"/>
              </a:rPr>
              <a:t>школьной сборной интеллект - клуба, многократный призёр городских и краевых интеллект игр: </a:t>
            </a:r>
            <a:endParaRPr lang="ru-RU" b="1" dirty="0" smtClean="0">
              <a:latin typeface="Times New Roman"/>
              <a:ea typeface="Times New Roman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/>
                <a:ea typeface="Times New Roman"/>
              </a:rPr>
              <a:t>победитель </a:t>
            </a:r>
            <a:r>
              <a:rPr lang="ru-RU" dirty="0">
                <a:latin typeface="Times New Roman"/>
                <a:ea typeface="Times New Roman"/>
              </a:rPr>
              <a:t>игры «В начале было слово</a:t>
            </a:r>
            <a:r>
              <a:rPr lang="ru-RU" dirty="0" smtClean="0">
                <a:latin typeface="Times New Roman"/>
                <a:ea typeface="Times New Roman"/>
              </a:rPr>
              <a:t>»,  </a:t>
            </a:r>
            <a:r>
              <a:rPr lang="ru-RU" dirty="0">
                <a:latin typeface="Times New Roman"/>
                <a:ea typeface="Times New Roman"/>
              </a:rPr>
              <a:t>турнира </a:t>
            </a:r>
            <a:r>
              <a:rPr lang="ru-RU" dirty="0" smtClean="0">
                <a:latin typeface="Times New Roman"/>
                <a:ea typeface="Times New Roman"/>
              </a:rPr>
              <a:t>«Добровольчество»,</a:t>
            </a:r>
            <a:r>
              <a:rPr lang="ru-RU" dirty="0">
                <a:latin typeface="Times New Roman"/>
                <a:ea typeface="Times New Roman"/>
              </a:rPr>
              <a:t> «Красноярский край - сердце России», </a:t>
            </a:r>
            <a:endParaRPr lang="ru-RU" dirty="0" smtClean="0">
              <a:latin typeface="Times New Roman"/>
              <a:ea typeface="Times New Roman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/>
                <a:ea typeface="Times New Roman"/>
              </a:rPr>
              <a:t>призёр </a:t>
            </a:r>
            <a:r>
              <a:rPr lang="ru-RU" dirty="0">
                <a:latin typeface="Times New Roman"/>
                <a:ea typeface="Times New Roman"/>
              </a:rPr>
              <a:t>муниципального этапа </a:t>
            </a:r>
            <a:r>
              <a:rPr lang="ru-RU" dirty="0" err="1">
                <a:latin typeface="Times New Roman"/>
                <a:ea typeface="Times New Roman"/>
              </a:rPr>
              <a:t>Брейн</a:t>
            </a:r>
            <a:r>
              <a:rPr lang="ru-RU" dirty="0">
                <a:latin typeface="Times New Roman"/>
                <a:ea typeface="Times New Roman"/>
              </a:rPr>
              <a:t>-ринга.</a:t>
            </a:r>
          </a:p>
          <a:p>
            <a:r>
              <a:rPr lang="ru-RU" dirty="0" smtClean="0">
                <a:latin typeface="Times New Roman"/>
                <a:ea typeface="Times New Roman"/>
              </a:rPr>
              <a:t>3. </a:t>
            </a:r>
            <a:r>
              <a:rPr lang="ru-RU" b="1" dirty="0" smtClean="0">
                <a:latin typeface="Times New Roman"/>
                <a:ea typeface="Times New Roman"/>
              </a:rPr>
              <a:t>Многократный </a:t>
            </a:r>
            <a:r>
              <a:rPr lang="ru-RU" b="1" dirty="0">
                <a:latin typeface="Times New Roman"/>
                <a:ea typeface="Times New Roman"/>
              </a:rPr>
              <a:t>победитель и призёр НПК различного уровня</a:t>
            </a:r>
            <a:r>
              <a:rPr lang="ru-RU" b="1" dirty="0" smtClean="0">
                <a:latin typeface="Times New Roman"/>
                <a:ea typeface="Times New Roman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/>
                <a:ea typeface="Times New Roman"/>
              </a:rPr>
              <a:t>победитель  </a:t>
            </a:r>
            <a:r>
              <a:rPr lang="ru-RU" dirty="0">
                <a:latin typeface="Times New Roman"/>
                <a:ea typeface="Times New Roman"/>
              </a:rPr>
              <a:t>муниципального этапа НПК «Старт в науку», 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/>
                <a:ea typeface="Times New Roman"/>
              </a:rPr>
              <a:t>п</a:t>
            </a:r>
            <a:r>
              <a:rPr lang="ru-RU" dirty="0" smtClean="0">
                <a:latin typeface="Times New Roman"/>
                <a:ea typeface="Times New Roman"/>
              </a:rPr>
              <a:t>обедитель отборочного </a:t>
            </a:r>
            <a:r>
              <a:rPr lang="ru-RU" dirty="0">
                <a:latin typeface="Times New Roman"/>
                <a:ea typeface="Times New Roman"/>
              </a:rPr>
              <a:t>этапа краевого молодёжного форума «Научно-технический потенциал </a:t>
            </a:r>
            <a:r>
              <a:rPr lang="ru-RU" dirty="0" smtClean="0">
                <a:latin typeface="Times New Roman"/>
                <a:ea typeface="Times New Roman"/>
              </a:rPr>
              <a:t>Сибири;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/>
                <a:ea typeface="Times New Roman"/>
              </a:rPr>
              <a:t>призер </a:t>
            </a:r>
            <a:r>
              <a:rPr lang="ru-RU" dirty="0">
                <a:latin typeface="Times New Roman"/>
                <a:ea typeface="Times New Roman"/>
              </a:rPr>
              <a:t>всероссийской студенческой НПК ХГУ им. Катанова «От поиска к решению. От опыта к </a:t>
            </a:r>
            <a:r>
              <a:rPr lang="ru-RU" dirty="0" smtClean="0">
                <a:latin typeface="Times New Roman"/>
                <a:ea typeface="Times New Roman"/>
              </a:rPr>
              <a:t>мастерству» и региональной </a:t>
            </a:r>
            <a:r>
              <a:rPr lang="ru-RU" dirty="0">
                <a:latin typeface="Times New Roman"/>
                <a:ea typeface="Times New Roman"/>
              </a:rPr>
              <a:t>НПК Минусинского сельскохозяйственного колледжа</a:t>
            </a:r>
            <a:r>
              <a:rPr lang="ru-RU" dirty="0" smtClean="0">
                <a:latin typeface="Times New Roman"/>
                <a:ea typeface="Times New Roman"/>
              </a:rPr>
              <a:t>. </a:t>
            </a:r>
            <a:endParaRPr lang="ru-RU" dirty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-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</a:rPr>
              <a:t>   работы </a:t>
            </a:r>
            <a:r>
              <a:rPr lang="ru-RU" dirty="0" smtClean="0">
                <a:latin typeface="Times New Roman"/>
                <a:ea typeface="Times New Roman"/>
              </a:rPr>
              <a:t>вошли </a:t>
            </a:r>
            <a:r>
              <a:rPr lang="ru-RU" dirty="0">
                <a:latin typeface="Times New Roman"/>
                <a:ea typeface="Times New Roman"/>
              </a:rPr>
              <a:t>в сборники работ участников красноярского краевого молодёжного </a:t>
            </a:r>
            <a:r>
              <a:rPr lang="ru-RU" dirty="0" smtClean="0">
                <a:latin typeface="Times New Roman"/>
                <a:ea typeface="Times New Roman"/>
              </a:rPr>
              <a:t>   форума </a:t>
            </a:r>
            <a:r>
              <a:rPr lang="ru-RU" dirty="0">
                <a:latin typeface="Times New Roman"/>
                <a:ea typeface="Times New Roman"/>
              </a:rPr>
              <a:t>«Научно-технический потенциал Сибири» и студенческой НПК ХГУ им. Катанова.</a:t>
            </a:r>
          </a:p>
          <a:p>
            <a:r>
              <a:rPr lang="ru-RU" dirty="0" smtClean="0">
                <a:latin typeface="Times New Roman"/>
                <a:ea typeface="Times New Roman"/>
              </a:rPr>
              <a:t>- </a:t>
            </a:r>
            <a:r>
              <a:rPr lang="ru-RU" b="1" dirty="0" smtClean="0">
                <a:latin typeface="Times New Roman"/>
                <a:ea typeface="Times New Roman"/>
              </a:rPr>
              <a:t>победитель </a:t>
            </a:r>
            <a:r>
              <a:rPr lang="ru-RU" b="1" dirty="0">
                <a:latin typeface="Times New Roman"/>
                <a:ea typeface="Times New Roman"/>
              </a:rPr>
              <a:t>творческого конкурса эссе</a:t>
            </a:r>
            <a:r>
              <a:rPr lang="ru-RU" dirty="0">
                <a:latin typeface="Times New Roman"/>
                <a:ea typeface="Times New Roman"/>
              </a:rPr>
              <a:t> «Если я стану учителем, то именно таким».</a:t>
            </a:r>
          </a:p>
        </p:txBody>
      </p:sp>
    </p:spTree>
    <p:extLst>
      <p:ext uri="{BB962C8B-B14F-4D97-AF65-F5344CB8AC3E}">
        <p14:creationId xmlns:p14="http://schemas.microsoft.com/office/powerpoint/2010/main" val="275172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1" y="88491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3014" y="280825"/>
            <a:ext cx="79909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ПЕДАГОГОВ В КОНКУРСАХ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24544" y="2696439"/>
            <a:ext cx="9649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Суханова Л.А. </a:t>
            </a:r>
            <a:r>
              <a:rPr lang="ru-RU" sz="2400" b="1" dirty="0" smtClean="0"/>
              <a:t>        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Лапина Л.Ю.        Чеботарёва </a:t>
            </a:r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Н.М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  <a:endParaRPr lang="ru-RU" sz="1400" dirty="0" smtClean="0"/>
          </a:p>
          <a:p>
            <a:pPr algn="ctr"/>
            <a:r>
              <a:rPr lang="ru-RU" sz="2800" b="1" u="sng" dirty="0">
                <a:solidFill>
                  <a:srgbClr val="0070C0"/>
                </a:solidFill>
                <a:latin typeface="Monotype Corsiva" pitchFamily="66" charset="0"/>
              </a:rPr>
              <a:t>п</a:t>
            </a:r>
            <a:r>
              <a:rPr lang="ru-RU" sz="2800" b="1" u="sng" dirty="0" smtClean="0">
                <a:solidFill>
                  <a:srgbClr val="0070C0"/>
                </a:solidFill>
                <a:latin typeface="Monotype Corsiva" pitchFamily="66" charset="0"/>
              </a:rPr>
              <a:t>обедители </a:t>
            </a:r>
          </a:p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Monotype Corsiva" pitchFamily="66" charset="0"/>
              </a:rPr>
              <a:t> </a:t>
            </a:r>
            <a:r>
              <a:rPr lang="ru-RU" sz="2200" b="1" dirty="0" smtClean="0">
                <a:solidFill>
                  <a:srgbClr val="0070C0"/>
                </a:solidFill>
                <a:latin typeface="Monotype Corsiva" pitchFamily="66" charset="0"/>
              </a:rPr>
              <a:t>регионального конкурса среди педагогов, успешно работающих с одаренными </a:t>
            </a:r>
            <a:r>
              <a:rPr lang="ru-RU" sz="2000" b="1" dirty="0" smtClean="0">
                <a:solidFill>
                  <a:srgbClr val="0070C0"/>
                </a:solidFill>
                <a:latin typeface="Monotype Corsiva" pitchFamily="66" charset="0"/>
              </a:rPr>
              <a:t>детьми</a:t>
            </a:r>
            <a:endParaRPr lang="ru-RU" sz="2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7" name="Picture 2" descr="C:\Users\user\Desktop\Для НПК\DSC_74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4" t="3259" b="7640"/>
          <a:stretch/>
        </p:blipFill>
        <p:spPr bwMode="auto">
          <a:xfrm>
            <a:off x="2483768" y="3879692"/>
            <a:ext cx="1481805" cy="2157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D:\Мои документы\олимпиады\Всероссийская олимпиада 2014-2015\ВОШ заключительный\DSC_848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0" t="9612" r="60212" b="23874"/>
          <a:stretch/>
        </p:blipFill>
        <p:spPr bwMode="auto">
          <a:xfrm>
            <a:off x="6137806" y="692696"/>
            <a:ext cx="1399068" cy="2016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D:\Мои документы\ЗАВУЧ\ХАРАКТЕРИСТИКИ\Конкурс учителей ОД\Суханова\Суханова Л.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92696"/>
            <a:ext cx="1407042" cy="2016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32563" y="6036779"/>
            <a:ext cx="8859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Лалетина Н.М.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  </a:t>
            </a:r>
            <a:r>
              <a:rPr lang="ru-RU" sz="2400" b="1" u="sng" dirty="0" smtClean="0">
                <a:solidFill>
                  <a:srgbClr val="0070C0"/>
                </a:solidFill>
                <a:latin typeface="Monotype Corsiva" pitchFamily="66" charset="0"/>
              </a:rPr>
              <a:t>победители   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Зонова </a:t>
            </a:r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О.П.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Monotype Corsiva" pitchFamily="66" charset="0"/>
              </a:rPr>
              <a:t>конкурса  </a:t>
            </a:r>
            <a:r>
              <a:rPr lang="ru-RU" sz="2400" b="1" dirty="0">
                <a:solidFill>
                  <a:srgbClr val="0070C0"/>
                </a:solidFill>
                <a:latin typeface="Monotype Corsiva" pitchFamily="66" charset="0"/>
              </a:rPr>
              <a:t>«Премия ректора «СФУ</a:t>
            </a:r>
            <a:r>
              <a:rPr lang="ru-RU" sz="2400" b="1" dirty="0" smtClean="0">
                <a:solidFill>
                  <a:srgbClr val="0070C0"/>
                </a:solidFill>
                <a:latin typeface="Monotype Corsiva" pitchFamily="66" charset="0"/>
              </a:rPr>
              <a:t>» в </a:t>
            </a:r>
            <a:r>
              <a:rPr lang="ru-RU" sz="2400" b="1" dirty="0">
                <a:solidFill>
                  <a:srgbClr val="0070C0"/>
                </a:solidFill>
                <a:latin typeface="Monotype Corsiva" pitchFamily="66" charset="0"/>
              </a:rPr>
              <a:t>номинации </a:t>
            </a:r>
            <a:r>
              <a:rPr lang="ru-RU" sz="2400" b="1" dirty="0" smtClean="0">
                <a:solidFill>
                  <a:srgbClr val="0070C0"/>
                </a:solidFill>
                <a:latin typeface="Monotype Corsiva" pitchFamily="66" charset="0"/>
              </a:rPr>
              <a:t> «</a:t>
            </a:r>
            <a:r>
              <a:rPr lang="ru-RU" sz="2400" b="1" dirty="0">
                <a:solidFill>
                  <a:srgbClr val="0070C0"/>
                </a:solidFill>
                <a:latin typeface="Monotype Corsiva" pitchFamily="66" charset="0"/>
              </a:rPr>
              <a:t>Учитель - партнер»</a:t>
            </a:r>
            <a:endParaRPr lang="ru-RU" sz="2400" dirty="0"/>
          </a:p>
          <a:p>
            <a:endParaRPr lang="ru-RU" dirty="0"/>
          </a:p>
        </p:txBody>
      </p:sp>
      <p:pic>
        <p:nvPicPr>
          <p:cNvPr id="1026" name="Picture 2" descr="D:\Мои документы\Лапина -конкурс\lapina new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236" y="692696"/>
            <a:ext cx="1601519" cy="2049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" t="4578" r="50000" b="33799"/>
          <a:stretch/>
        </p:blipFill>
        <p:spPr bwMode="auto">
          <a:xfrm>
            <a:off x="5436096" y="3929500"/>
            <a:ext cx="1656184" cy="2164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699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64349" y="88491"/>
            <a:ext cx="7384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5366" y="2492896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76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64349" y="88491"/>
            <a:ext cx="7384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64349" y="488601"/>
            <a:ext cx="738411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ИНФОРМАЦИОННО-АНАЛИТИЧЕСКИЕ ДАННЫЕ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 ОБРАЗОВАТЕЛЬНОЙ ОРГАНИЗАЦИИ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743" y="1628800"/>
            <a:ext cx="8934857" cy="497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ПРИОРИТЕТНЫЕ НАПРАВЛЕНИЯ ДЕЯТЕЛЬНОСТИ: </a:t>
            </a:r>
          </a:p>
          <a:p>
            <a:pPr marL="457200"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200" dirty="0" smtClean="0">
                <a:latin typeface="Times New Roman"/>
                <a:ea typeface="Times New Roman"/>
              </a:rPr>
              <a:t>- организация </a:t>
            </a:r>
            <a:r>
              <a:rPr lang="ru-RU" sz="2200" dirty="0">
                <a:latin typeface="Times New Roman"/>
                <a:ea typeface="Times New Roman"/>
              </a:rPr>
              <a:t>образовательного процесса в старшей школе через систему погружений для реализации </a:t>
            </a:r>
            <a:r>
              <a:rPr lang="ru-RU" sz="2200" dirty="0" err="1">
                <a:latin typeface="Times New Roman"/>
                <a:ea typeface="Times New Roman"/>
              </a:rPr>
              <a:t>компетентностного</a:t>
            </a:r>
            <a:r>
              <a:rPr lang="ru-RU" sz="2200" dirty="0">
                <a:latin typeface="Times New Roman"/>
                <a:ea typeface="Times New Roman"/>
              </a:rPr>
              <a:t> подхода</a:t>
            </a:r>
            <a:r>
              <a:rPr lang="ru-RU" sz="2200" dirty="0" smtClean="0">
                <a:latin typeface="Times New Roman"/>
                <a:ea typeface="Times New Roman"/>
              </a:rPr>
              <a:t>;</a:t>
            </a:r>
          </a:p>
          <a:p>
            <a:pPr marL="457200"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200" dirty="0" smtClean="0">
                <a:latin typeface="Times New Roman"/>
                <a:ea typeface="Times New Roman"/>
              </a:rPr>
              <a:t>- </a:t>
            </a:r>
            <a:r>
              <a:rPr lang="ru-RU" sz="2200" dirty="0">
                <a:latin typeface="Times New Roman"/>
                <a:ea typeface="Times New Roman"/>
              </a:rPr>
              <a:t>создание условий </a:t>
            </a:r>
            <a:r>
              <a:rPr lang="ru-RU" sz="2200" dirty="0" smtClean="0">
                <a:latin typeface="Times New Roman"/>
                <a:ea typeface="Times New Roman"/>
              </a:rPr>
              <a:t>для самоопределения, саморазвития и </a:t>
            </a:r>
            <a:r>
              <a:rPr lang="ru-RU" sz="2200" dirty="0">
                <a:latin typeface="Times New Roman"/>
                <a:ea typeface="Times New Roman"/>
              </a:rPr>
              <a:t>самореализации каждого ученика в процессе совместного со-бытия учащихся и взрослых, развитие субъектного, ответственного подхода к здоровью участников образовательных отношений;  </a:t>
            </a:r>
          </a:p>
          <a:p>
            <a:pPr marL="457200" indent="449580" algn="ctr">
              <a:lnSpc>
                <a:spcPct val="115000"/>
              </a:lnSpc>
              <a:spcAft>
                <a:spcPts val="0"/>
              </a:spcAft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ИННОВАЦИОННАЯ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</a:p>
          <a:p>
            <a:pPr marL="457200"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200" dirty="0" smtClean="0">
                <a:latin typeface="Times New Roman"/>
                <a:ea typeface="Times New Roman"/>
              </a:rPr>
              <a:t>организация </a:t>
            </a:r>
            <a:r>
              <a:rPr lang="ru-RU" sz="2200" dirty="0">
                <a:latin typeface="Times New Roman"/>
                <a:ea typeface="Times New Roman"/>
              </a:rPr>
              <a:t>обучения старшеклассников 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marL="457200"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200" dirty="0" smtClean="0">
                <a:latin typeface="Times New Roman"/>
                <a:ea typeface="Times New Roman"/>
              </a:rPr>
              <a:t>по </a:t>
            </a:r>
            <a:r>
              <a:rPr lang="ru-RU" sz="2200" dirty="0">
                <a:latin typeface="Times New Roman"/>
                <a:ea typeface="Times New Roman"/>
              </a:rPr>
              <a:t>индивидуальным учебным планам 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marL="457200"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(</a:t>
            </a:r>
            <a:r>
              <a:rPr lang="ru-RU" sz="2000" dirty="0">
                <a:latin typeface="Times New Roman"/>
                <a:ea typeface="Times New Roman"/>
              </a:rPr>
              <a:t>школа с 2007 года является </a:t>
            </a:r>
            <a:r>
              <a:rPr lang="ru-RU" sz="2000" dirty="0" smtClean="0">
                <a:latin typeface="Times New Roman"/>
                <a:ea typeface="Times New Roman"/>
              </a:rPr>
              <a:t>базовой</a:t>
            </a:r>
          </a:p>
          <a:p>
            <a:pPr marL="457200"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 по </a:t>
            </a:r>
            <a:r>
              <a:rPr lang="ru-RU" sz="2000" dirty="0">
                <a:latin typeface="Times New Roman"/>
                <a:ea typeface="Times New Roman"/>
              </a:rPr>
              <a:t>реализации профильного обучения</a:t>
            </a:r>
            <a:r>
              <a:rPr lang="ru-RU" sz="2000" dirty="0" smtClean="0">
                <a:latin typeface="Times New Roman"/>
                <a:ea typeface="Times New Roman"/>
              </a:rPr>
              <a:t>)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0252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107504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88491"/>
            <a:ext cx="7848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2612" y="470575"/>
            <a:ext cx="7779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ОБРАЗОВАТЕЛЬНАЯ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СРЕДА ШКОЛЫ</a:t>
            </a:r>
          </a:p>
        </p:txBody>
      </p:sp>
      <p:cxnSp>
        <p:nvCxnSpPr>
          <p:cNvPr id="8" name="Прямая соединительная линия 7"/>
          <p:cNvCxnSpPr>
            <a:stCxn id="28" idx="1"/>
          </p:cNvCxnSpPr>
          <p:nvPr/>
        </p:nvCxnSpPr>
        <p:spPr>
          <a:xfrm flipH="1" flipV="1">
            <a:off x="5312438" y="5029403"/>
            <a:ext cx="1340566" cy="9040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384446" y="4547253"/>
            <a:ext cx="1635825" cy="60993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5384446" y="2924944"/>
            <a:ext cx="1923858" cy="64807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5312438" y="2193766"/>
            <a:ext cx="1707833" cy="82913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5312438" y="1492951"/>
            <a:ext cx="1543460" cy="9747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2424500" y="1815108"/>
            <a:ext cx="1543460" cy="97962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2325241" y="2708920"/>
            <a:ext cx="1313230" cy="6279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6084168" y="3986519"/>
            <a:ext cx="187220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2424499" y="3741938"/>
            <a:ext cx="187220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979712" y="4065104"/>
            <a:ext cx="1658760" cy="9642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26" idx="3"/>
          </p:cNvCxnSpPr>
          <p:nvPr/>
        </p:nvCxnSpPr>
        <p:spPr>
          <a:xfrm flipH="1">
            <a:off x="2411760" y="4547253"/>
            <a:ext cx="1884946" cy="138616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21" idx="2"/>
            <a:endCxn id="31" idx="0"/>
          </p:cNvCxnSpPr>
          <p:nvPr/>
        </p:nvCxnSpPr>
        <p:spPr>
          <a:xfrm flipH="1">
            <a:off x="4567270" y="1815108"/>
            <a:ext cx="32985" cy="38094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184803" y="1168777"/>
            <a:ext cx="2830903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Научно-исследовательская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4806" y="1192096"/>
            <a:ext cx="2078823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Олимпиадное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движение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4806" y="2099568"/>
            <a:ext cx="207882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Взаимодействие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ВУЗами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4806" y="3374316"/>
            <a:ext cx="207882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Дистанционное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4806" y="4339879"/>
            <a:ext cx="207882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Взаимодействие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родителями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06426" y="5610256"/>
            <a:ext cx="210533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 к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Интернет-ресурсам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653004" y="1192096"/>
            <a:ext cx="212115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Мотивация 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поощрения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53004" y="5610256"/>
            <a:ext cx="212115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Нетрадиционные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53004" y="4706238"/>
            <a:ext cx="212115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экскурсии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05711" y="3663354"/>
            <a:ext cx="201574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Взаимодействие 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доп. образованием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151818" y="5624544"/>
            <a:ext cx="2830903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Психолого-педагогическое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сопровождение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653004" y="1998748"/>
            <a:ext cx="2121157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Профильное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обучение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653004" y="2794735"/>
            <a:ext cx="212115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Элективные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курсы</a:t>
            </a:r>
          </a:p>
        </p:txBody>
      </p:sp>
      <p:sp>
        <p:nvSpPr>
          <p:cNvPr id="34" name="Овал 33"/>
          <p:cNvSpPr/>
          <p:nvPr/>
        </p:nvSpPr>
        <p:spPr>
          <a:xfrm>
            <a:off x="3106014" y="2166865"/>
            <a:ext cx="3096344" cy="3096344"/>
          </a:xfrm>
          <a:prstGeom prst="ellipse">
            <a:avLst/>
          </a:prstGeom>
          <a:solidFill>
            <a:srgbClr val="FF99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ШКОЛА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№12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69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64349" y="88491"/>
            <a:ext cx="7384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64349" y="488601"/>
            <a:ext cx="738411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ИНФОРМАЦИОННО-АНАЛИТИЧЕСКИЕ ДАННЫЕ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 ОБРАЗОВАТЕЛЬНОЙ ОРГАНИЗАЦИИ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9143" y="1628800"/>
            <a:ext cx="87553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100%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выполнение государственного задания;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стабильный контингент учащихся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педагогического коллектива;</a:t>
            </a:r>
          </a:p>
          <a:p>
            <a:pPr marL="285750" indent="-285750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знаний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результатам промежуточной аттестации учащихся 2-11 классов составляет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51%-53%;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53 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ыпускника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награждены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золотой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медалью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«За особые успехи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учении»;</a:t>
            </a:r>
          </a:p>
          <a:p>
            <a:pPr marL="285750" indent="-285750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112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выпускников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награждены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серебряной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медалью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«За особые успехи в учении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285750" indent="-285750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стобалльников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Школа – дважды победитель приоритетного национального проекта «Образование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01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9" y="88491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0017" y="919488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КОЛИЧЕСТВО ПРИЗОВЫХ МЕСТ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МУНИЦИПАЛЬНОМ ЭТАПЕ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ВсОШ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1674523"/>
              </p:ext>
            </p:extLst>
          </p:nvPr>
        </p:nvGraphicFramePr>
        <p:xfrm>
          <a:off x="386738" y="1486882"/>
          <a:ext cx="8649758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9798" y="288546"/>
            <a:ext cx="738411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ИНФОРМАЦИОННО-АНАЛИТИЧЕСКИЕ ДАННЫЕ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 ОБРАЗОВАТЕЛЬНОЙ ОРГАНИЗАЦИИ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4404" y="4293096"/>
            <a:ext cx="87900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КОЛИЧЕСТВО ПРИЗОВЫХ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МЕСТ В РЕГИОНАЛЬНОМ  ЭТАПЕ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2015г.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 призёров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2016г.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- 5 призёров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 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2017г. -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победитель, 4 призёра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3941" y="5437126"/>
            <a:ext cx="86409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КОЛИЧЕСТВО ПРИЗОВЫХ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МЕСТ В ЗАКЛЮЧИТЕЛЬНОМ ЭТАПЕ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ВсОШ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2015г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призёр,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2016г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призёр,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2017г. -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призёра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616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64349" y="88491"/>
            <a:ext cx="7384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1187" y="1284729"/>
            <a:ext cx="705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УЧАСТИЯ В НПК РАЗЛИЧНОГО УРОВНЯ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3074885"/>
              </p:ext>
            </p:extLst>
          </p:nvPr>
        </p:nvGraphicFramePr>
        <p:xfrm>
          <a:off x="6059" y="1684840"/>
          <a:ext cx="9144000" cy="4789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19672" y="488601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ИНФОРМАЦИОННО-АНАЛИТИЧЕСКИЕ ДАННЫЕ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 ОБРАЗОВАТЕЛЬНОЙ ОРГАНИЗАЦИИ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273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46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4"/>
          <a:stretch>
            <a:fillRect/>
          </a:stretch>
        </p:blipFill>
        <p:spPr bwMode="auto">
          <a:xfrm>
            <a:off x="209143" y="88491"/>
            <a:ext cx="1155207" cy="101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64349" y="88491"/>
            <a:ext cx="7384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ОДАРЁННЫЕ ДЕТИ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6389" y="1412776"/>
            <a:ext cx="7056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УЧАСТИЯ УЧАЩИХСЯ В ОЧНЫХ, ЗАОЧНЫХ, ДИСТАНЦИОННЫХ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ОЛИМПИАДАХ И КОНКУРСАХ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(1-11 КЛАСС)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5296140"/>
              </p:ext>
            </p:extLst>
          </p:nvPr>
        </p:nvGraphicFramePr>
        <p:xfrm>
          <a:off x="0" y="2636912"/>
          <a:ext cx="9144000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64350" y="488601"/>
            <a:ext cx="7779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ИНФОРМАЦИОННО-АНАЛИТИЧЕСКИЕ ДАННЫЕ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 ОБРАЗОВАТЕЛЬНОЙ ОРГАНИЗАЦИИ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0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ипк новый">
  <a:themeElements>
    <a:clrScheme name="Другая 1">
      <a:dk1>
        <a:sysClr val="windowText" lastClr="000000"/>
      </a:dk1>
      <a:lt1>
        <a:sysClr val="window" lastClr="FFFFFF"/>
      </a:lt1>
      <a:dk2>
        <a:srgbClr val="FFFFFF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9_Обычная">
  <a:themeElements>
    <a:clrScheme name="Другая 1">
      <a:dk1>
        <a:sysClr val="windowText" lastClr="000000"/>
      </a:dk1>
      <a:lt1>
        <a:sysClr val="window" lastClr="FFFFFF"/>
      </a:lt1>
      <a:dk2>
        <a:srgbClr val="FFFFFF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FFFFFF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FFFFFF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3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FFFFFF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  <a:fontScheme name="Обычная">
    <a:majorFont>
      <a:latin typeface="Tw Cen MT"/>
      <a:ea typeface=""/>
      <a:cs typeface=""/>
      <a:font script="Grek" typeface="Calibri"/>
      <a:font script="Cyrl" typeface="Calibri"/>
      <a:font script="Jpan" typeface="HGPｺﾞｼｯｸE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Tw Cen MT"/>
      <a:ea typeface=""/>
      <a:cs typeface=""/>
      <a:font script="Grek" typeface="Calibri"/>
      <a:font script="Cyrl" typeface="Calibri"/>
      <a:font script="Jpan" typeface="HGPｺﾞｼｯｸE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Обычная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ppt/theme/themeOverride4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FFFFFF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  <a:fontScheme name="Обычная">
    <a:majorFont>
      <a:latin typeface="Tw Cen MT"/>
      <a:ea typeface=""/>
      <a:cs typeface=""/>
      <a:font script="Grek" typeface="Calibri"/>
      <a:font script="Cyrl" typeface="Calibri"/>
      <a:font script="Jpan" typeface="HGPｺﾞｼｯｸE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Tw Cen MT"/>
      <a:ea typeface=""/>
      <a:cs typeface=""/>
      <a:font script="Grek" typeface="Calibri"/>
      <a:font script="Cyrl" typeface="Calibri"/>
      <a:font script="Jpan" typeface="HGPｺﾞｼｯｸE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Обычная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ppt/theme/themeOverride5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9293BD"/>
    </a:accent1>
    <a:accent2>
      <a:srgbClr val="438086"/>
    </a:accent2>
    <a:accent3>
      <a:srgbClr val="C990CB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Изящная">
    <a:majorFont>
      <a:latin typeface="Trebuchet MS"/>
      <a:ea typeface=""/>
      <a:cs typeface=""/>
      <a:font script="Jpan" typeface="HG丸ｺﾞｼｯｸM-PRO"/>
      <a:font script="Hang" typeface="HY그래픽M"/>
      <a:font script="Hans" typeface="黑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Trebuchet MS"/>
      <a:ea typeface=""/>
      <a:cs typeface=""/>
      <a:font script="Jpan" typeface="HG丸ｺﾞｼｯｸM-PRO"/>
      <a:font script="Hang" typeface="HY그래픽M"/>
      <a:font script="Hans" typeface="华文新魏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Эркер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60000"/>
            </a:schemeClr>
          </a:gs>
          <a:gs pos="30000">
            <a:schemeClr val="phClr">
              <a:tint val="38000"/>
              <a:satMod val="260000"/>
            </a:schemeClr>
          </a:gs>
          <a:gs pos="75000">
            <a:schemeClr val="phClr">
              <a:tint val="55000"/>
              <a:satMod val="255000"/>
            </a:schemeClr>
          </a:gs>
          <a:gs pos="100000">
            <a:schemeClr val="phClr">
              <a:tint val="70000"/>
              <a:satMod val="255000"/>
            </a:schemeClr>
          </a:gs>
        </a:gsLst>
        <a:path path="circle">
          <a:fillToRect l="5000" t="100000" r="120000" b="10000"/>
        </a:path>
      </a:gradFill>
      <a:gradFill rotWithShape="1">
        <a:gsLst>
          <a:gs pos="0">
            <a:schemeClr val="phClr">
              <a:shade val="63000"/>
              <a:satMod val="165000"/>
            </a:schemeClr>
          </a:gs>
          <a:gs pos="30000">
            <a:schemeClr val="phClr">
              <a:shade val="58000"/>
              <a:satMod val="165000"/>
            </a:schemeClr>
          </a:gs>
          <a:gs pos="75000">
            <a:schemeClr val="phClr">
              <a:shade val="30000"/>
              <a:satMod val="175000"/>
            </a:schemeClr>
          </a:gs>
          <a:gs pos="100000">
            <a:schemeClr val="phClr">
              <a:shade val="15000"/>
              <a:satMod val="175000"/>
            </a:schemeClr>
          </a:gs>
        </a:gsLst>
        <a:path path="circle">
          <a:fillToRect l="5000" t="100000" r="120000" b="10000"/>
        </a:path>
      </a:gradFill>
    </a:fillStyleLst>
    <a:lnStyleLst>
      <a:ln w="12700" cap="flat" cmpd="sng" algn="ctr">
        <a:solidFill>
          <a:schemeClr val="phClr">
            <a:shade val="70000"/>
            <a:satMod val="15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4925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0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0000" dir="5400000" rotWithShape="0">
            <a:srgbClr val="000000">
              <a:alpha val="42000"/>
            </a:srgbClr>
          </a:outerShdw>
        </a:effectLst>
      </a:effectStyle>
      <a:effectStyle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58000"/>
              <a:satMod val="125000"/>
            </a:schemeClr>
          </a:gs>
          <a:gs pos="40000">
            <a:schemeClr val="phClr">
              <a:tint val="90000"/>
              <a:shade val="90000"/>
              <a:satMod val="120000"/>
            </a:schemeClr>
          </a:gs>
          <a:gs pos="100000">
            <a:schemeClr val="phClr">
              <a:tint val="50000"/>
            </a:schemeClr>
          </a:gs>
        </a:gsLst>
        <a:lin ang="16200000" scaled="1"/>
      </a:gradFill>
      <a:blipFill>
        <a:blip xmlns:r="http://schemas.openxmlformats.org/officeDocument/2006/relationships" r:embed="rId1">
          <a:duotone>
            <a:schemeClr val="phClr">
              <a:shade val="80000"/>
            </a:schemeClr>
            <a:schemeClr val="phClr">
              <a:tint val="91000"/>
            </a:schemeClr>
          </a:duotone>
        </a:blip>
        <a:tile tx="0" ty="0" sx="40000" sy="50000" flip="y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1965</TotalTime>
  <Words>2511</Words>
  <Application>Microsoft Office PowerPoint</Application>
  <PresentationFormat>Экран (4:3)</PresentationFormat>
  <Paragraphs>486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Воздушный поток</vt:lpstr>
      <vt:lpstr>5_ипк новый</vt:lpstr>
      <vt:lpstr>19_Обычная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воспитательной деятельности и её результаты  III четверть</dc:title>
  <dc:creator>user</dc:creator>
  <cp:lastModifiedBy>lapin9126@gmail.com</cp:lastModifiedBy>
  <cp:revision>142</cp:revision>
  <dcterms:created xsi:type="dcterms:W3CDTF">2016-03-30T14:31:41Z</dcterms:created>
  <dcterms:modified xsi:type="dcterms:W3CDTF">2020-08-22T10:39:30Z</dcterms:modified>
</cp:coreProperties>
</file>