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5" autoAdjust="0"/>
    <p:restoredTop sz="94660"/>
  </p:normalViewPr>
  <p:slideViewPr>
    <p:cSldViewPr snapToGrid="0">
      <p:cViewPr varScale="1">
        <p:scale>
          <a:sx n="62" d="100"/>
          <a:sy n="62" d="100"/>
        </p:scale>
        <p:origin x="90" y="6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95EAFF72-DA38-4D95-9BA7-53C069B7489A}"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ADBE934-DFEF-47F7-88B1-2883E55AF513}" type="slidenum">
              <a:rPr lang="ru-RU" smtClean="0"/>
              <a:t>‹#›</a:t>
            </a:fld>
            <a:endParaRPr lang="ru-RU"/>
          </a:p>
        </p:txBody>
      </p:sp>
    </p:spTree>
    <p:extLst>
      <p:ext uri="{BB962C8B-B14F-4D97-AF65-F5344CB8AC3E}">
        <p14:creationId xmlns:p14="http://schemas.microsoft.com/office/powerpoint/2010/main" val="2944695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5EAFF72-DA38-4D95-9BA7-53C069B7489A}"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ADBE934-DFEF-47F7-88B1-2883E55AF513}" type="slidenum">
              <a:rPr lang="ru-RU" smtClean="0"/>
              <a:t>‹#›</a:t>
            </a:fld>
            <a:endParaRPr lang="ru-RU"/>
          </a:p>
        </p:txBody>
      </p:sp>
    </p:spTree>
    <p:extLst>
      <p:ext uri="{BB962C8B-B14F-4D97-AF65-F5344CB8AC3E}">
        <p14:creationId xmlns:p14="http://schemas.microsoft.com/office/powerpoint/2010/main" val="32877474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5EAFF72-DA38-4D95-9BA7-53C069B7489A}"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ADBE934-DFEF-47F7-88B1-2883E55AF513}" type="slidenum">
              <a:rPr lang="ru-RU" smtClean="0"/>
              <a:t>‹#›</a:t>
            </a:fld>
            <a:endParaRPr lang="ru-RU"/>
          </a:p>
        </p:txBody>
      </p:sp>
    </p:spTree>
    <p:extLst>
      <p:ext uri="{BB962C8B-B14F-4D97-AF65-F5344CB8AC3E}">
        <p14:creationId xmlns:p14="http://schemas.microsoft.com/office/powerpoint/2010/main" val="19788471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5EAFF72-DA38-4D95-9BA7-53C069B7489A}"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ADBE934-DFEF-47F7-88B1-2883E55AF513}" type="slidenum">
              <a:rPr lang="ru-RU" smtClean="0"/>
              <a:t>‹#›</a:t>
            </a:fld>
            <a:endParaRPr lang="ru-RU"/>
          </a:p>
        </p:txBody>
      </p:sp>
    </p:spTree>
    <p:extLst>
      <p:ext uri="{BB962C8B-B14F-4D97-AF65-F5344CB8AC3E}">
        <p14:creationId xmlns:p14="http://schemas.microsoft.com/office/powerpoint/2010/main" val="13288189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5EAFF72-DA38-4D95-9BA7-53C069B7489A}"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ADBE934-DFEF-47F7-88B1-2883E55AF513}" type="slidenum">
              <a:rPr lang="ru-RU" smtClean="0"/>
              <a:t>‹#›</a:t>
            </a:fld>
            <a:endParaRPr lang="ru-RU"/>
          </a:p>
        </p:txBody>
      </p:sp>
    </p:spTree>
    <p:extLst>
      <p:ext uri="{BB962C8B-B14F-4D97-AF65-F5344CB8AC3E}">
        <p14:creationId xmlns:p14="http://schemas.microsoft.com/office/powerpoint/2010/main" val="30687572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95EAFF72-DA38-4D95-9BA7-53C069B7489A}" type="datetimeFigureOut">
              <a:rPr lang="ru-RU" smtClean="0"/>
              <a:t>25.09.2022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ADBE934-DFEF-47F7-88B1-2883E55AF513}" type="slidenum">
              <a:rPr lang="ru-RU" smtClean="0"/>
              <a:t>‹#›</a:t>
            </a:fld>
            <a:endParaRPr lang="ru-RU"/>
          </a:p>
        </p:txBody>
      </p:sp>
    </p:spTree>
    <p:extLst>
      <p:ext uri="{BB962C8B-B14F-4D97-AF65-F5344CB8AC3E}">
        <p14:creationId xmlns:p14="http://schemas.microsoft.com/office/powerpoint/2010/main" val="25284695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5EAFF72-DA38-4D95-9BA7-53C069B7489A}" type="datetimeFigureOut">
              <a:rPr lang="ru-RU" smtClean="0"/>
              <a:t>25.09.2022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ADBE934-DFEF-47F7-88B1-2883E55AF513}" type="slidenum">
              <a:rPr lang="ru-RU" smtClean="0"/>
              <a:t>‹#›</a:t>
            </a:fld>
            <a:endParaRPr lang="ru-RU"/>
          </a:p>
        </p:txBody>
      </p:sp>
    </p:spTree>
    <p:extLst>
      <p:ext uri="{BB962C8B-B14F-4D97-AF65-F5344CB8AC3E}">
        <p14:creationId xmlns:p14="http://schemas.microsoft.com/office/powerpoint/2010/main" val="1697736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95EAFF72-DA38-4D95-9BA7-53C069B7489A}" type="datetimeFigureOut">
              <a:rPr lang="ru-RU" smtClean="0"/>
              <a:t>25.09.2022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ADBE934-DFEF-47F7-88B1-2883E55AF513}" type="slidenum">
              <a:rPr lang="ru-RU" smtClean="0"/>
              <a:t>‹#›</a:t>
            </a:fld>
            <a:endParaRPr lang="ru-RU"/>
          </a:p>
        </p:txBody>
      </p:sp>
    </p:spTree>
    <p:extLst>
      <p:ext uri="{BB962C8B-B14F-4D97-AF65-F5344CB8AC3E}">
        <p14:creationId xmlns:p14="http://schemas.microsoft.com/office/powerpoint/2010/main" val="24304031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5EAFF72-DA38-4D95-9BA7-53C069B7489A}" type="datetimeFigureOut">
              <a:rPr lang="ru-RU" smtClean="0"/>
              <a:t>25.09.2022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ADBE934-DFEF-47F7-88B1-2883E55AF513}" type="slidenum">
              <a:rPr lang="ru-RU" smtClean="0"/>
              <a:t>‹#›</a:t>
            </a:fld>
            <a:endParaRPr lang="ru-RU"/>
          </a:p>
        </p:txBody>
      </p:sp>
    </p:spTree>
    <p:extLst>
      <p:ext uri="{BB962C8B-B14F-4D97-AF65-F5344CB8AC3E}">
        <p14:creationId xmlns:p14="http://schemas.microsoft.com/office/powerpoint/2010/main" val="2058284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95EAFF72-DA38-4D95-9BA7-53C069B7489A}" type="datetimeFigureOut">
              <a:rPr lang="ru-RU" smtClean="0"/>
              <a:t>25.09.2022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ADBE934-DFEF-47F7-88B1-2883E55AF513}" type="slidenum">
              <a:rPr lang="ru-RU" smtClean="0"/>
              <a:t>‹#›</a:t>
            </a:fld>
            <a:endParaRPr lang="ru-RU"/>
          </a:p>
        </p:txBody>
      </p:sp>
    </p:spTree>
    <p:extLst>
      <p:ext uri="{BB962C8B-B14F-4D97-AF65-F5344CB8AC3E}">
        <p14:creationId xmlns:p14="http://schemas.microsoft.com/office/powerpoint/2010/main" val="37426739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95EAFF72-DA38-4D95-9BA7-53C069B7489A}" type="datetimeFigureOut">
              <a:rPr lang="ru-RU" smtClean="0"/>
              <a:t>25.09.2022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ADBE934-DFEF-47F7-88B1-2883E55AF513}" type="slidenum">
              <a:rPr lang="ru-RU" smtClean="0"/>
              <a:t>‹#›</a:t>
            </a:fld>
            <a:endParaRPr lang="ru-RU"/>
          </a:p>
        </p:txBody>
      </p:sp>
    </p:spTree>
    <p:extLst>
      <p:ext uri="{BB962C8B-B14F-4D97-AF65-F5344CB8AC3E}">
        <p14:creationId xmlns:p14="http://schemas.microsoft.com/office/powerpoint/2010/main" val="8890197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EAFF72-DA38-4D95-9BA7-53C069B7489A}" type="datetimeFigureOut">
              <a:rPr lang="ru-RU" smtClean="0"/>
              <a:t>25.09.2022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DBE934-DFEF-47F7-88B1-2883E55AF513}" type="slidenum">
              <a:rPr lang="ru-RU" smtClean="0"/>
              <a:t>‹#›</a:t>
            </a:fld>
            <a:endParaRPr lang="ru-RU"/>
          </a:p>
        </p:txBody>
      </p:sp>
    </p:spTree>
    <p:extLst>
      <p:ext uri="{BB962C8B-B14F-4D97-AF65-F5344CB8AC3E}">
        <p14:creationId xmlns:p14="http://schemas.microsoft.com/office/powerpoint/2010/main" val="15215035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992313" y="188914"/>
            <a:ext cx="8229600" cy="1800225"/>
          </a:xfrm>
        </p:spPr>
        <p:txBody>
          <a:bodyPr/>
          <a:lstStyle/>
          <a:p>
            <a:pPr eaLnBrk="1" hangingPunct="1">
              <a:defRPr/>
            </a:pPr>
            <a:r>
              <a:rPr lang="ru-RU" altLang="ru-RU" smtClean="0"/>
              <a:t>Достопримечательности Ставрополя</a:t>
            </a:r>
          </a:p>
        </p:txBody>
      </p:sp>
      <p:sp>
        <p:nvSpPr>
          <p:cNvPr id="2051" name="AutoShape 3"/>
          <p:cNvSpPr>
            <a:spLocks noGrp="1" noChangeAspect="1" noChangeArrowheads="1"/>
          </p:cNvSpPr>
          <p:nvPr>
            <p:ph type="subTitle" idx="1"/>
          </p:nvPr>
        </p:nvSpPr>
        <p:spPr>
          <a:xfrm>
            <a:off x="2895600" y="1916114"/>
            <a:ext cx="6400800" cy="1152525"/>
          </a:xfrm>
        </p:spPr>
        <p:txBody>
          <a:bodyPr/>
          <a:lstStyle/>
          <a:p>
            <a:pPr eaLnBrk="1" hangingPunct="1">
              <a:defRPr/>
            </a:pPr>
            <a:r>
              <a:rPr lang="ru-RU" altLang="ru-RU" smtClean="0"/>
              <a:t>Ставрополь: город-сад и «врата Кавказа»</a:t>
            </a:r>
          </a:p>
        </p:txBody>
      </p:sp>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2924176"/>
            <a:ext cx="6762750" cy="324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425845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defRPr/>
            </a:pPr>
            <a:r>
              <a:rPr lang="ru-RU" altLang="ru-RU" sz="4000"/>
              <a:t>Памятник А.С.Пушкину на проспекте Карла-Маркса</a:t>
            </a:r>
          </a:p>
        </p:txBody>
      </p:sp>
      <p:pic>
        <p:nvPicPr>
          <p:cNvPr id="12291" name="Picture 3"/>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992313" y="1628776"/>
            <a:ext cx="4608512" cy="4537075"/>
          </a:xfrm>
          <a:noFill/>
        </p:spPr>
      </p:pic>
      <p:sp>
        <p:nvSpPr>
          <p:cNvPr id="12292" name="Rectangle 4"/>
          <p:cNvSpPr>
            <a:spLocks noChangeArrowheads="1"/>
          </p:cNvSpPr>
          <p:nvPr/>
        </p:nvSpPr>
        <p:spPr bwMode="auto">
          <a:xfrm>
            <a:off x="7751763" y="2133601"/>
            <a:ext cx="2520950" cy="338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a:t>Скульптор Э. Ладыгин, создан на Мытищинском заводе художественного литья. Памятник размещен напротив того места, где когда то находилась почтовая станция, на которой Пушкин отмечал свою подорожную.</a:t>
            </a:r>
          </a:p>
        </p:txBody>
      </p:sp>
    </p:spTree>
    <p:extLst>
      <p:ext uri="{BB962C8B-B14F-4D97-AF65-F5344CB8AC3E}">
        <p14:creationId xmlns:p14="http://schemas.microsoft.com/office/powerpoint/2010/main" val="33319727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defRPr/>
            </a:pPr>
            <a:r>
              <a:rPr lang="ru-RU" altLang="ru-RU" smtClean="0"/>
              <a:t>Памятник М. Ю. Лермонтову </a:t>
            </a:r>
          </a:p>
        </p:txBody>
      </p:sp>
      <p:sp>
        <p:nvSpPr>
          <p:cNvPr id="13315" name="Rectangle 7"/>
          <p:cNvSpPr>
            <a:spLocks noChangeArrowheads="1"/>
          </p:cNvSpPr>
          <p:nvPr/>
        </p:nvSpPr>
        <p:spPr bwMode="auto">
          <a:xfrm>
            <a:off x="7464425" y="1628775"/>
            <a:ext cx="2952750" cy="311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a:t> В Ставрополе в Саду Цветов недалеко от драмтеатра стоит  памятник Лермонтову. Поэт там пробыл некоторое время в 1837, а потом в 1840 году, перед отправкой на место военных действий на Кавказе, в Малой Чечне. </a:t>
            </a:r>
          </a:p>
        </p:txBody>
      </p:sp>
      <p:pic>
        <p:nvPicPr>
          <p:cNvPr id="13316"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1089" y="1268413"/>
            <a:ext cx="4752975" cy="540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03170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defRPr/>
            </a:pPr>
            <a:r>
              <a:rPr lang="ru-RU" altLang="ru-RU" sz="4000"/>
              <a:t>Мемориал Холодный Родник — Ставрополь</a:t>
            </a:r>
          </a:p>
        </p:txBody>
      </p:sp>
      <p:pic>
        <p:nvPicPr>
          <p:cNvPr id="1433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7850" y="1484314"/>
            <a:ext cx="4681538" cy="432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40" name="Rectangle 9"/>
          <p:cNvSpPr>
            <a:spLocks noChangeArrowheads="1"/>
          </p:cNvSpPr>
          <p:nvPr/>
        </p:nvSpPr>
        <p:spPr bwMode="auto">
          <a:xfrm>
            <a:off x="6816725" y="1700214"/>
            <a:ext cx="3455988" cy="311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a:t>Холодный родник берет свое начало на склоне северной экспозиции Холодной балки, в верхней части города Ставрополя, в пределах мемориала «Холодный родник». Мемориал стал символом памяти о жертвах фашистских злодеяний в годы Великой Отечественной войны.</a:t>
            </a:r>
          </a:p>
        </p:txBody>
      </p:sp>
    </p:spTree>
    <p:extLst>
      <p:ext uri="{BB962C8B-B14F-4D97-AF65-F5344CB8AC3E}">
        <p14:creationId xmlns:p14="http://schemas.microsoft.com/office/powerpoint/2010/main" val="41264616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defRPr/>
            </a:pPr>
            <a:r>
              <a:rPr lang="ru-RU" altLang="ru-RU" sz="4000"/>
              <a:t>Церковь Успения Пресвятой Богородицы</a:t>
            </a:r>
          </a:p>
        </p:txBody>
      </p:sp>
      <p:pic>
        <p:nvPicPr>
          <p:cNvPr id="16387" name="Picture 3"/>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703389" y="1600201"/>
            <a:ext cx="3887787" cy="4924425"/>
          </a:xfrm>
          <a:noFill/>
        </p:spPr>
      </p:pic>
      <p:sp>
        <p:nvSpPr>
          <p:cNvPr id="16388" name="Rectangle 6"/>
          <p:cNvSpPr>
            <a:spLocks noChangeArrowheads="1"/>
          </p:cNvSpPr>
          <p:nvPr/>
        </p:nvSpPr>
        <p:spPr bwMode="auto">
          <a:xfrm>
            <a:off x="5880101" y="1557338"/>
            <a:ext cx="4392613" cy="327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b="1"/>
              <a:t>Более 160 лет дной из старейших в крае православной церкви Успения Пресвятой Богородицы. Она вошла в историю города Ставрополя уже тем, что, несмотря ни на какие ветры перемен, на протяжении всех лет ни разу не закрывалась в отличие от большинства других.Великолепным украшением храмового комплекса вот уже несколько лет является Водосвятная часовня, появившаяся благодаря пожертвованиям многих и многих людей</a:t>
            </a:r>
          </a:p>
        </p:txBody>
      </p:sp>
      <p:pic>
        <p:nvPicPr>
          <p:cNvPr id="16389"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4797426"/>
            <a:ext cx="4103688" cy="206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24325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a:pPr>
            <a:r>
              <a:rPr lang="ru-RU" altLang="ru-RU" sz="3200"/>
              <a:t>Государственный краеведческий музей имени Г. Н. Прозрителева и Г. К. Праве</a:t>
            </a:r>
          </a:p>
        </p:txBody>
      </p:sp>
      <p:pic>
        <p:nvPicPr>
          <p:cNvPr id="17411" name="Picture 3"/>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981201" y="1600201"/>
            <a:ext cx="2962275" cy="2189163"/>
          </a:xfrm>
          <a:noFill/>
        </p:spPr>
      </p:pic>
      <p:sp>
        <p:nvSpPr>
          <p:cNvPr id="17412" name="Rectangle 4"/>
          <p:cNvSpPr>
            <a:spLocks noChangeArrowheads="1"/>
          </p:cNvSpPr>
          <p:nvPr/>
        </p:nvSpPr>
        <p:spPr bwMode="auto">
          <a:xfrm>
            <a:off x="6562726" y="1628776"/>
            <a:ext cx="3565525" cy="3662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a:t>Ставропольский государственный краеведческий музей имени Г. Н. Прозрителева и Г. К. Праве был основан в 1905 году. Собрания музея отражают его историю и отличаются многообразием, представляя не только край, но и весь Северный Кавказ. В фондах и экспозиции музея хранится и экспонируется более 250 тысяч музейных предметов. </a:t>
            </a:r>
          </a:p>
        </p:txBody>
      </p:sp>
      <p:pic>
        <p:nvPicPr>
          <p:cNvPr id="1741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5188" y="4149726"/>
            <a:ext cx="4248150" cy="244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94153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ru-RU" altLang="ru-RU" sz="4000"/>
              <a:t>Театр драмы им. М. Лермонтова</a:t>
            </a:r>
          </a:p>
        </p:txBody>
      </p:sp>
      <p:pic>
        <p:nvPicPr>
          <p:cNvPr id="19459" name="Picture 3"/>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847850" y="1600201"/>
            <a:ext cx="4248150" cy="2405063"/>
          </a:xfrm>
          <a:noFill/>
        </p:spPr>
      </p:pic>
      <p:sp>
        <p:nvSpPr>
          <p:cNvPr id="19460" name="Rectangle 4"/>
          <p:cNvSpPr>
            <a:spLocks noChangeArrowheads="1"/>
          </p:cNvSpPr>
          <p:nvPr/>
        </p:nvSpPr>
        <p:spPr bwMode="auto">
          <a:xfrm>
            <a:off x="6456364" y="1628776"/>
            <a:ext cx="3887787" cy="338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a:t>Театр драмы им. М. Лермонтова основан в мае 1845. Это первый русский театр на Кавказе. В театре талантливая, мобильная труппа, которой подвластны разные жанры – от фарса до трагедии. В центре творческого внимания театра сегодня – человек и общество в своём единстве и противоположности, совершенствование внутреннего мира человека</a:t>
            </a:r>
          </a:p>
        </p:txBody>
      </p:sp>
      <p:pic>
        <p:nvPicPr>
          <p:cNvPr id="1946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4826" y="4149726"/>
            <a:ext cx="4392613"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67367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defRPr/>
            </a:pPr>
            <a:r>
              <a:rPr lang="ru-RU" altLang="ru-RU" smtClean="0"/>
              <a:t>Центральный Парк</a:t>
            </a:r>
          </a:p>
        </p:txBody>
      </p:sp>
      <p:sp>
        <p:nvSpPr>
          <p:cNvPr id="21507" name="Rectangle 3"/>
          <p:cNvSpPr>
            <a:spLocks noGrp="1" noChangeArrowheads="1"/>
          </p:cNvSpPr>
          <p:nvPr>
            <p:ph type="body" idx="1"/>
          </p:nvPr>
        </p:nvSpPr>
        <p:spPr>
          <a:xfrm>
            <a:off x="6527800" y="1600200"/>
            <a:ext cx="3683000" cy="4495800"/>
          </a:xfrm>
        </p:spPr>
        <p:txBody>
          <a:bodyPr/>
          <a:lstStyle/>
          <a:p>
            <a:pPr eaLnBrk="1" hangingPunct="1">
              <a:lnSpc>
                <a:spcPct val="80000"/>
              </a:lnSpc>
            </a:pPr>
            <a:r>
              <a:rPr lang="ru-RU" altLang="ru-RU" sz="1800"/>
              <a:t>Центральный парк в Ставрополе расположен в центре города и занимает площадь 12 гектаров. История парка тесно связана с историей Ставрополя. Существует легенда о том, что посещавшие Ставрополь великие русские писатели А.С. Пушкин, М. Ю. Лермонтов, А.С. Грибоедов не раз гуляли под сенью его листвы. Центральный парк изумительно сочетает в себе историко-культурную ценность и место для тихого и спокойного отдыха горожан. </a:t>
            </a:r>
          </a:p>
        </p:txBody>
      </p:sp>
      <p:pic>
        <p:nvPicPr>
          <p:cNvPr id="2150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3751" y="4149726"/>
            <a:ext cx="2087563" cy="2424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5189" y="1484314"/>
            <a:ext cx="3889375" cy="2471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10"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1675" y="4221164"/>
            <a:ext cx="2152650" cy="2376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25107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2530" name="Rectangle 3"/>
          <p:cNvSpPr>
            <a:spLocks noGrp="1" noChangeArrowheads="1"/>
          </p:cNvSpPr>
          <p:nvPr>
            <p:ph type="body" idx="1"/>
          </p:nvPr>
        </p:nvSpPr>
        <p:spPr>
          <a:xfrm>
            <a:off x="0" y="260351"/>
            <a:ext cx="11980190" cy="6264275"/>
          </a:xfrm>
        </p:spPr>
        <p:txBody>
          <a:bodyPr numCol="2">
            <a:normAutofit fontScale="85000" lnSpcReduction="20000"/>
          </a:bodyPr>
          <a:lstStyle/>
          <a:p>
            <a:pPr algn="ctr" eaLnBrk="1" hangingPunct="1">
              <a:lnSpc>
                <a:spcPct val="80000"/>
              </a:lnSpc>
              <a:buFontTx/>
              <a:buNone/>
            </a:pPr>
            <a:endParaRPr lang="ru-RU" altLang="ru-RU" sz="1600" dirty="0"/>
          </a:p>
          <a:p>
            <a:pPr algn="ctr" eaLnBrk="1" hangingPunct="1">
              <a:lnSpc>
                <a:spcPct val="80000"/>
              </a:lnSpc>
              <a:buFontTx/>
              <a:buNone/>
            </a:pPr>
            <a:endParaRPr lang="ru-RU" altLang="ru-RU" sz="1600" b="1" i="1" dirty="0" smtClean="0"/>
          </a:p>
          <a:p>
            <a:pPr algn="ctr" eaLnBrk="1" hangingPunct="1">
              <a:lnSpc>
                <a:spcPct val="80000"/>
              </a:lnSpc>
              <a:buFontTx/>
              <a:buNone/>
            </a:pPr>
            <a:endParaRPr lang="ru-RU" altLang="ru-RU" sz="1600" b="1" i="1" dirty="0"/>
          </a:p>
          <a:p>
            <a:pPr algn="ctr" eaLnBrk="1" hangingPunct="1">
              <a:lnSpc>
                <a:spcPct val="80000"/>
              </a:lnSpc>
              <a:buFontTx/>
              <a:buNone/>
            </a:pPr>
            <a:endParaRPr lang="ru-RU" altLang="ru-RU" sz="1600" b="1" i="1" dirty="0" smtClean="0"/>
          </a:p>
          <a:p>
            <a:pPr algn="ctr" eaLnBrk="1" hangingPunct="1">
              <a:lnSpc>
                <a:spcPct val="80000"/>
              </a:lnSpc>
              <a:buFontTx/>
              <a:buNone/>
            </a:pPr>
            <a:r>
              <a:rPr lang="ru-RU" altLang="ru-RU" sz="2600" b="1" i="1" dirty="0" smtClean="0"/>
              <a:t> </a:t>
            </a:r>
            <a:r>
              <a:rPr lang="ru-RU" altLang="ru-RU" sz="2600" b="1" i="1" dirty="0">
                <a:solidFill>
                  <a:srgbClr val="FF0000"/>
                </a:solidFill>
              </a:rPr>
              <a:t>Есть в мире город, южный город, </a:t>
            </a:r>
          </a:p>
          <a:p>
            <a:pPr algn="ctr" eaLnBrk="1" hangingPunct="1">
              <a:lnSpc>
                <a:spcPct val="80000"/>
              </a:lnSpc>
              <a:buFontTx/>
              <a:buNone/>
            </a:pPr>
            <a:r>
              <a:rPr lang="ru-RU" altLang="ru-RU" sz="2600" b="1" i="1" dirty="0">
                <a:solidFill>
                  <a:srgbClr val="FF0000"/>
                </a:solidFill>
              </a:rPr>
              <a:t> Частица Родины моей. </a:t>
            </a:r>
          </a:p>
          <a:p>
            <a:pPr algn="ctr" eaLnBrk="1" hangingPunct="1">
              <a:lnSpc>
                <a:spcPct val="80000"/>
              </a:lnSpc>
              <a:buFontTx/>
              <a:buNone/>
            </a:pPr>
            <a:r>
              <a:rPr lang="ru-RU" altLang="ru-RU" sz="2600" b="1" i="1" dirty="0">
                <a:solidFill>
                  <a:srgbClr val="FF0000"/>
                </a:solidFill>
              </a:rPr>
              <a:t> Он из полей стремится в горы, </a:t>
            </a:r>
          </a:p>
          <a:p>
            <a:pPr algn="ctr" eaLnBrk="1" hangingPunct="1">
              <a:lnSpc>
                <a:spcPct val="80000"/>
              </a:lnSpc>
              <a:buFontTx/>
              <a:buNone/>
            </a:pPr>
            <a:r>
              <a:rPr lang="ru-RU" altLang="ru-RU" sz="2600" b="1" i="1" dirty="0">
                <a:solidFill>
                  <a:srgbClr val="FF0000"/>
                </a:solidFill>
              </a:rPr>
              <a:t> Весь в ожерелье тополей. </a:t>
            </a:r>
          </a:p>
          <a:p>
            <a:pPr algn="ctr" eaLnBrk="1" hangingPunct="1">
              <a:lnSpc>
                <a:spcPct val="80000"/>
              </a:lnSpc>
              <a:buFontTx/>
              <a:buNone/>
            </a:pPr>
            <a:r>
              <a:rPr lang="ru-RU" altLang="ru-RU" sz="2600" b="1" i="1" dirty="0">
                <a:solidFill>
                  <a:srgbClr val="FF0000"/>
                </a:solidFill>
              </a:rPr>
              <a:t> Он весь теплом и светом залит, </a:t>
            </a:r>
          </a:p>
          <a:p>
            <a:pPr algn="ctr" eaLnBrk="1" hangingPunct="1">
              <a:lnSpc>
                <a:spcPct val="80000"/>
              </a:lnSpc>
              <a:buFontTx/>
              <a:buNone/>
            </a:pPr>
            <a:r>
              <a:rPr lang="ru-RU" altLang="ru-RU" sz="2600" b="1" i="1" dirty="0">
                <a:solidFill>
                  <a:srgbClr val="FF0000"/>
                </a:solidFill>
              </a:rPr>
              <a:t> Рекой цветов чарует нас. </a:t>
            </a:r>
          </a:p>
          <a:p>
            <a:pPr algn="ctr" eaLnBrk="1" hangingPunct="1">
              <a:lnSpc>
                <a:spcPct val="80000"/>
              </a:lnSpc>
              <a:buFontTx/>
              <a:buNone/>
            </a:pPr>
            <a:r>
              <a:rPr lang="ru-RU" altLang="ru-RU" sz="2600" b="1" i="1" dirty="0">
                <a:solidFill>
                  <a:srgbClr val="FF0000"/>
                </a:solidFill>
              </a:rPr>
              <a:t> Твоими, Ставрополь, глазами </a:t>
            </a:r>
          </a:p>
          <a:p>
            <a:pPr algn="ctr" eaLnBrk="1" hangingPunct="1">
              <a:lnSpc>
                <a:spcPct val="80000"/>
              </a:lnSpc>
              <a:buFontTx/>
              <a:buNone/>
            </a:pPr>
            <a:r>
              <a:rPr lang="ru-RU" altLang="ru-RU" sz="2600" b="1" i="1" dirty="0">
                <a:solidFill>
                  <a:srgbClr val="FF0000"/>
                </a:solidFill>
              </a:rPr>
              <a:t> Глядит Россия на Кавказ. </a:t>
            </a:r>
          </a:p>
          <a:p>
            <a:pPr algn="ctr" eaLnBrk="1" hangingPunct="1">
              <a:lnSpc>
                <a:spcPct val="80000"/>
              </a:lnSpc>
              <a:buFontTx/>
              <a:buNone/>
            </a:pPr>
            <a:r>
              <a:rPr lang="ru-RU" altLang="ru-RU" sz="2600" b="1" i="1" dirty="0">
                <a:solidFill>
                  <a:srgbClr val="FF0000"/>
                </a:solidFill>
              </a:rPr>
              <a:t> Опять на горке Кафедральной </a:t>
            </a:r>
          </a:p>
          <a:p>
            <a:pPr algn="ctr" eaLnBrk="1" hangingPunct="1">
              <a:lnSpc>
                <a:spcPct val="80000"/>
              </a:lnSpc>
              <a:buFontTx/>
              <a:buNone/>
            </a:pPr>
            <a:r>
              <a:rPr lang="ru-RU" altLang="ru-RU" sz="2600" b="1" i="1" dirty="0">
                <a:solidFill>
                  <a:srgbClr val="FF0000"/>
                </a:solidFill>
              </a:rPr>
              <a:t> Стою у Вечного огня. </a:t>
            </a:r>
          </a:p>
          <a:p>
            <a:pPr algn="ctr" eaLnBrk="1" hangingPunct="1">
              <a:lnSpc>
                <a:spcPct val="80000"/>
              </a:lnSpc>
              <a:buFontTx/>
              <a:buNone/>
            </a:pPr>
            <a:r>
              <a:rPr lang="ru-RU" altLang="ru-RU" sz="2600" b="1" i="1" dirty="0">
                <a:solidFill>
                  <a:srgbClr val="FF0000"/>
                </a:solidFill>
              </a:rPr>
              <a:t>И все, что было в прошлом, дальнем, </a:t>
            </a:r>
          </a:p>
          <a:p>
            <a:pPr algn="ctr" eaLnBrk="1" hangingPunct="1">
              <a:lnSpc>
                <a:spcPct val="80000"/>
              </a:lnSpc>
              <a:buFontTx/>
              <a:buNone/>
            </a:pPr>
            <a:r>
              <a:rPr lang="ru-RU" altLang="ru-RU" sz="2600" b="1" i="1" dirty="0">
                <a:solidFill>
                  <a:srgbClr val="FF0000"/>
                </a:solidFill>
              </a:rPr>
              <a:t> Волнует, трогает меня. </a:t>
            </a:r>
            <a:endParaRPr lang="ru-RU" altLang="ru-RU" sz="2600" b="1" i="1" dirty="0" smtClean="0">
              <a:solidFill>
                <a:srgbClr val="FF0000"/>
              </a:solidFill>
            </a:endParaRPr>
          </a:p>
          <a:p>
            <a:pPr algn="ctr" eaLnBrk="1" hangingPunct="1">
              <a:lnSpc>
                <a:spcPct val="80000"/>
              </a:lnSpc>
              <a:buFontTx/>
              <a:buNone/>
            </a:pPr>
            <a:endParaRPr lang="ru-RU" altLang="ru-RU" sz="2600" b="1" i="1" dirty="0">
              <a:solidFill>
                <a:srgbClr val="FF0000"/>
              </a:solidFill>
            </a:endParaRPr>
          </a:p>
          <a:p>
            <a:pPr algn="ctr" eaLnBrk="1" hangingPunct="1">
              <a:lnSpc>
                <a:spcPct val="80000"/>
              </a:lnSpc>
              <a:buFontTx/>
              <a:buNone/>
            </a:pPr>
            <a:endParaRPr lang="ru-RU" altLang="ru-RU" sz="2600" b="1" i="1" dirty="0" smtClean="0">
              <a:solidFill>
                <a:srgbClr val="FF0000"/>
              </a:solidFill>
            </a:endParaRPr>
          </a:p>
          <a:p>
            <a:pPr algn="ctr" eaLnBrk="1" hangingPunct="1">
              <a:lnSpc>
                <a:spcPct val="80000"/>
              </a:lnSpc>
              <a:buFontTx/>
              <a:buNone/>
            </a:pPr>
            <a:endParaRPr lang="ru-RU" altLang="ru-RU" sz="2600" b="1" i="1" dirty="0">
              <a:solidFill>
                <a:srgbClr val="FF0000"/>
              </a:solidFill>
            </a:endParaRPr>
          </a:p>
          <a:p>
            <a:pPr algn="ctr" eaLnBrk="1" hangingPunct="1">
              <a:lnSpc>
                <a:spcPct val="80000"/>
              </a:lnSpc>
              <a:buFontTx/>
              <a:buNone/>
            </a:pPr>
            <a:endParaRPr lang="ru-RU" altLang="ru-RU" sz="2600" b="1" i="1" dirty="0" smtClean="0">
              <a:solidFill>
                <a:srgbClr val="FF0000"/>
              </a:solidFill>
            </a:endParaRPr>
          </a:p>
          <a:p>
            <a:pPr algn="ctr" eaLnBrk="1" hangingPunct="1">
              <a:lnSpc>
                <a:spcPct val="80000"/>
              </a:lnSpc>
              <a:buFontTx/>
              <a:buNone/>
            </a:pPr>
            <a:endParaRPr lang="ru-RU" altLang="ru-RU" sz="2600" b="1" i="1" dirty="0">
              <a:solidFill>
                <a:srgbClr val="FF0000"/>
              </a:solidFill>
            </a:endParaRPr>
          </a:p>
          <a:p>
            <a:pPr algn="ctr" eaLnBrk="1" hangingPunct="1">
              <a:lnSpc>
                <a:spcPct val="80000"/>
              </a:lnSpc>
              <a:buFontTx/>
              <a:buNone/>
            </a:pPr>
            <a:endParaRPr lang="ru-RU" altLang="ru-RU" sz="2600" b="1" i="1" dirty="0" smtClean="0">
              <a:solidFill>
                <a:srgbClr val="FF0000"/>
              </a:solidFill>
            </a:endParaRPr>
          </a:p>
          <a:p>
            <a:pPr algn="ctr" eaLnBrk="1" hangingPunct="1">
              <a:lnSpc>
                <a:spcPct val="80000"/>
              </a:lnSpc>
              <a:buFontTx/>
              <a:buNone/>
            </a:pPr>
            <a:endParaRPr lang="ru-RU" altLang="ru-RU" sz="2600" b="1" i="1" dirty="0">
              <a:solidFill>
                <a:srgbClr val="FF0000"/>
              </a:solidFill>
            </a:endParaRPr>
          </a:p>
          <a:p>
            <a:pPr algn="ctr" eaLnBrk="1" hangingPunct="1">
              <a:lnSpc>
                <a:spcPct val="80000"/>
              </a:lnSpc>
              <a:buFontTx/>
              <a:buNone/>
            </a:pPr>
            <a:endParaRPr lang="ru-RU" altLang="ru-RU" sz="2600" b="1" i="1" dirty="0" smtClean="0">
              <a:solidFill>
                <a:srgbClr val="FF0000"/>
              </a:solidFill>
            </a:endParaRPr>
          </a:p>
          <a:p>
            <a:pPr algn="ctr" eaLnBrk="1" hangingPunct="1">
              <a:lnSpc>
                <a:spcPct val="80000"/>
              </a:lnSpc>
              <a:buFontTx/>
              <a:buNone/>
            </a:pPr>
            <a:endParaRPr lang="ru-RU" altLang="ru-RU" sz="2600" b="1" i="1" dirty="0">
              <a:solidFill>
                <a:srgbClr val="FF0000"/>
              </a:solidFill>
            </a:endParaRPr>
          </a:p>
          <a:p>
            <a:pPr algn="ctr" eaLnBrk="1" hangingPunct="1">
              <a:lnSpc>
                <a:spcPct val="80000"/>
              </a:lnSpc>
              <a:buFontTx/>
              <a:buNone/>
            </a:pPr>
            <a:endParaRPr lang="ru-RU" altLang="ru-RU" sz="2600" b="1" i="1" dirty="0" smtClean="0">
              <a:solidFill>
                <a:srgbClr val="FF0000"/>
              </a:solidFill>
            </a:endParaRPr>
          </a:p>
          <a:p>
            <a:pPr algn="ctr" eaLnBrk="1" hangingPunct="1">
              <a:lnSpc>
                <a:spcPct val="80000"/>
              </a:lnSpc>
              <a:buFontTx/>
              <a:buNone/>
            </a:pPr>
            <a:r>
              <a:rPr lang="ru-RU" altLang="ru-RU" sz="2600" b="1" i="1" dirty="0" smtClean="0">
                <a:solidFill>
                  <a:srgbClr val="FF0000"/>
                </a:solidFill>
              </a:rPr>
              <a:t> </a:t>
            </a:r>
            <a:r>
              <a:rPr lang="ru-RU" altLang="ru-RU" sz="2600" b="1" i="1" dirty="0">
                <a:solidFill>
                  <a:srgbClr val="FF0000"/>
                </a:solidFill>
              </a:rPr>
              <a:t>Не раз вокруг поля дымили, </a:t>
            </a:r>
          </a:p>
          <a:p>
            <a:pPr algn="ctr" eaLnBrk="1" hangingPunct="1">
              <a:lnSpc>
                <a:spcPct val="80000"/>
              </a:lnSpc>
              <a:buFontTx/>
              <a:buNone/>
            </a:pPr>
            <a:r>
              <a:rPr lang="ru-RU" altLang="ru-RU" sz="2600" b="1" i="1" dirty="0">
                <a:solidFill>
                  <a:srgbClr val="FF0000"/>
                </a:solidFill>
              </a:rPr>
              <a:t> Жестокий враг дома крушил. </a:t>
            </a:r>
          </a:p>
          <a:p>
            <a:pPr algn="ctr" eaLnBrk="1" hangingPunct="1">
              <a:lnSpc>
                <a:spcPct val="80000"/>
              </a:lnSpc>
              <a:buFontTx/>
              <a:buNone/>
            </a:pPr>
            <a:r>
              <a:rPr lang="ru-RU" altLang="ru-RU" sz="2600" b="1" i="1" dirty="0">
                <a:solidFill>
                  <a:srgbClr val="FF0000"/>
                </a:solidFill>
              </a:rPr>
              <a:t> Да только грозы не сломили </a:t>
            </a:r>
          </a:p>
          <a:p>
            <a:pPr algn="ctr" eaLnBrk="1" hangingPunct="1">
              <a:lnSpc>
                <a:spcPct val="80000"/>
              </a:lnSpc>
              <a:buFontTx/>
              <a:buNone/>
            </a:pPr>
            <a:r>
              <a:rPr lang="ru-RU" altLang="ru-RU" sz="2600" b="1" i="1" dirty="0">
                <a:solidFill>
                  <a:srgbClr val="FF0000"/>
                </a:solidFill>
              </a:rPr>
              <a:t> Твоих людей, твоей души. </a:t>
            </a:r>
          </a:p>
          <a:p>
            <a:pPr algn="ctr" eaLnBrk="1" hangingPunct="1">
              <a:lnSpc>
                <a:spcPct val="80000"/>
              </a:lnSpc>
              <a:buFontTx/>
              <a:buNone/>
            </a:pPr>
            <a:r>
              <a:rPr lang="ru-RU" altLang="ru-RU" sz="2600" b="1" i="1" dirty="0">
                <a:solidFill>
                  <a:srgbClr val="FF0000"/>
                </a:solidFill>
              </a:rPr>
              <a:t> И мне иной судьбы не нужно </a:t>
            </a:r>
          </a:p>
          <a:p>
            <a:pPr algn="ctr" eaLnBrk="1" hangingPunct="1">
              <a:lnSpc>
                <a:spcPct val="80000"/>
              </a:lnSpc>
              <a:buFontTx/>
              <a:buNone/>
            </a:pPr>
            <a:r>
              <a:rPr lang="ru-RU" altLang="ru-RU" sz="2600" b="1" i="1" dirty="0">
                <a:solidFill>
                  <a:srgbClr val="FF0000"/>
                </a:solidFill>
              </a:rPr>
              <a:t> Чем та, которою живу. </a:t>
            </a:r>
          </a:p>
          <a:p>
            <a:pPr algn="ctr" eaLnBrk="1" hangingPunct="1">
              <a:lnSpc>
                <a:spcPct val="80000"/>
              </a:lnSpc>
              <a:buFontTx/>
              <a:buNone/>
            </a:pPr>
            <a:r>
              <a:rPr lang="ru-RU" altLang="ru-RU" sz="2600" b="1" i="1" dirty="0">
                <a:solidFill>
                  <a:srgbClr val="FF0000"/>
                </a:solidFill>
              </a:rPr>
              <a:t> Люблю я этот город южный, </a:t>
            </a:r>
          </a:p>
          <a:p>
            <a:pPr algn="ctr" eaLnBrk="1" hangingPunct="1">
              <a:lnSpc>
                <a:spcPct val="80000"/>
              </a:lnSpc>
              <a:buFontTx/>
              <a:buNone/>
            </a:pPr>
            <a:r>
              <a:rPr lang="ru-RU" altLang="ru-RU" sz="2600" b="1" i="1" dirty="0">
                <a:solidFill>
                  <a:srgbClr val="FF0000"/>
                </a:solidFill>
              </a:rPr>
              <a:t> Я с ним во сне и наяву. </a:t>
            </a:r>
          </a:p>
          <a:p>
            <a:pPr algn="ctr" eaLnBrk="1" hangingPunct="1">
              <a:lnSpc>
                <a:spcPct val="80000"/>
              </a:lnSpc>
              <a:buFontTx/>
              <a:buNone/>
            </a:pPr>
            <a:r>
              <a:rPr lang="ru-RU" altLang="ru-RU" sz="2600" b="1" i="1" dirty="0">
                <a:solidFill>
                  <a:srgbClr val="FF0000"/>
                </a:solidFill>
              </a:rPr>
              <a:t> И в двести лет он так же молод </a:t>
            </a:r>
          </a:p>
          <a:p>
            <a:pPr algn="ctr" eaLnBrk="1" hangingPunct="1">
              <a:lnSpc>
                <a:spcPct val="80000"/>
              </a:lnSpc>
              <a:buFontTx/>
              <a:buNone/>
            </a:pPr>
            <a:r>
              <a:rPr lang="ru-RU" altLang="ru-RU" sz="2600" b="1" i="1" dirty="0">
                <a:solidFill>
                  <a:srgbClr val="FF0000"/>
                </a:solidFill>
              </a:rPr>
              <a:t> Весь в ожерелье тополей. </a:t>
            </a:r>
          </a:p>
          <a:p>
            <a:pPr algn="ctr" eaLnBrk="1" hangingPunct="1">
              <a:lnSpc>
                <a:spcPct val="80000"/>
              </a:lnSpc>
              <a:buFontTx/>
              <a:buNone/>
            </a:pPr>
            <a:r>
              <a:rPr lang="ru-RU" altLang="ru-RU" sz="2600" b="1" i="1" dirty="0">
                <a:solidFill>
                  <a:srgbClr val="FF0000"/>
                </a:solidFill>
              </a:rPr>
              <a:t> Живи и здравствуй, милый город, </a:t>
            </a:r>
          </a:p>
          <a:p>
            <a:pPr algn="ctr" eaLnBrk="1" hangingPunct="1">
              <a:lnSpc>
                <a:spcPct val="80000"/>
              </a:lnSpc>
              <a:buFontTx/>
              <a:buNone/>
            </a:pPr>
            <a:r>
              <a:rPr lang="ru-RU" altLang="ru-RU" sz="2600" b="1" i="1" dirty="0">
                <a:solidFill>
                  <a:srgbClr val="FF0000"/>
                </a:solidFill>
              </a:rPr>
              <a:t> Частица Родины </a:t>
            </a:r>
          </a:p>
          <a:p>
            <a:pPr algn="ctr" eaLnBrk="1" hangingPunct="1">
              <a:lnSpc>
                <a:spcPct val="80000"/>
              </a:lnSpc>
              <a:buFontTx/>
              <a:buNone/>
            </a:pPr>
            <a:r>
              <a:rPr lang="ru-RU" altLang="ru-RU" sz="2600" b="1" i="1" dirty="0">
                <a:solidFill>
                  <a:srgbClr val="FF0000"/>
                </a:solidFill>
              </a:rPr>
              <a:t>(Геннадий Фатеев)</a:t>
            </a:r>
          </a:p>
        </p:txBody>
      </p:sp>
    </p:spTree>
    <p:extLst>
      <p:ext uri="{BB962C8B-B14F-4D97-AF65-F5344CB8AC3E}">
        <p14:creationId xmlns:p14="http://schemas.microsoft.com/office/powerpoint/2010/main" val="25395797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normAutofit fontScale="90000"/>
          </a:bodyPr>
          <a:lstStyle/>
          <a:p>
            <a:pPr eaLnBrk="1" hangingPunct="1">
              <a:defRPr/>
            </a:pPr>
            <a:r>
              <a:rPr lang="ru-RU" altLang="ru-RU" sz="2000"/>
              <a:t/>
            </a:r>
            <a:br>
              <a:rPr lang="ru-RU" altLang="ru-RU" sz="2000"/>
            </a:br>
            <a:r>
              <a:rPr lang="ru-RU" altLang="ru-RU" sz="2000"/>
              <a:t/>
            </a:r>
            <a:br>
              <a:rPr lang="ru-RU" altLang="ru-RU" sz="2000"/>
            </a:br>
            <a:r>
              <a:rPr lang="ru-RU" altLang="ru-RU" sz="2000"/>
              <a:t/>
            </a:r>
            <a:br>
              <a:rPr lang="ru-RU" altLang="ru-RU" sz="2000"/>
            </a:br>
            <a:r>
              <a:rPr lang="ru-RU" altLang="ru-RU" sz="2000"/>
              <a:t/>
            </a:r>
            <a:br>
              <a:rPr lang="ru-RU" altLang="ru-RU" sz="2000"/>
            </a:br>
            <a:r>
              <a:rPr lang="ru-RU" altLang="ru-RU" sz="2000"/>
              <a:t>Ставрополь был основан по указу Екатерины II в 1777 году как крепость на Азово-Моздокской оборонительной линии, предназначенной для охраны южных границ России, и очень быстро превратился в важный экономический центр Северного Кавказа.</a:t>
            </a:r>
          </a:p>
        </p:txBody>
      </p:sp>
      <p:sp>
        <p:nvSpPr>
          <p:cNvPr id="4099" name="Rectangle 3"/>
          <p:cNvSpPr>
            <a:spLocks noGrp="1" noChangeArrowheads="1"/>
          </p:cNvSpPr>
          <p:nvPr>
            <p:ph type="body" idx="1"/>
          </p:nvPr>
        </p:nvSpPr>
        <p:spPr>
          <a:xfrm>
            <a:off x="1981200" y="2349500"/>
            <a:ext cx="8229600" cy="4248150"/>
          </a:xfrm>
        </p:spPr>
        <p:txBody>
          <a:bodyPr/>
          <a:lstStyle/>
          <a:p>
            <a:pPr eaLnBrk="1" hangingPunct="1">
              <a:lnSpc>
                <a:spcPct val="80000"/>
              </a:lnSpc>
            </a:pPr>
            <a:r>
              <a:rPr lang="ru-RU" altLang="ru-RU" sz="2000"/>
              <a:t>Памятники Ставрополя и достопримечательности пропитаны историей, каждое из строений имеет свою легенду. Известно, что Ставрополь изначально возник как форпост, возвели его из крепости в 1777 году, она была шестой по счету крепостью Азово-Моздокской военно-оборонительной линии. Остатки крепостной стены были взяты под охрану государства.</a:t>
            </a:r>
          </a:p>
          <a:p>
            <a:pPr eaLnBrk="1" hangingPunct="1">
              <a:lnSpc>
                <a:spcPct val="80000"/>
              </a:lnSpc>
            </a:pPr>
            <a:endParaRPr lang="ru-RU" altLang="ru-RU" sz="2000"/>
          </a:p>
          <a:p>
            <a:pPr eaLnBrk="1" hangingPunct="1">
              <a:lnSpc>
                <a:spcPct val="80000"/>
              </a:lnSpc>
            </a:pPr>
            <a:r>
              <a:rPr lang="ru-RU" altLang="ru-RU" sz="2000"/>
              <a:t>Культурное наследие Ставрополя - памятники истории и культуры, в число которых входят монументальные памятники, памятники градостроительства, памятные знаки и мемориальные доски. Они представлены как едиными конструкциями, так и целыми комплексами. Больше половины достопримечательностей Ставрополя находится в центре города. Здесь на площади свободы, в память о погибших воинах в годы Великой Отечественной Войны возведен обелиск Славы и горит Вечный огонь.</a:t>
            </a:r>
          </a:p>
        </p:txBody>
      </p:sp>
    </p:spTree>
    <p:extLst>
      <p:ext uri="{BB962C8B-B14F-4D97-AF65-F5344CB8AC3E}">
        <p14:creationId xmlns:p14="http://schemas.microsoft.com/office/powerpoint/2010/main" val="35494171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defRPr/>
            </a:pPr>
            <a:r>
              <a:rPr lang="ru-RU" altLang="ru-RU" sz="1800"/>
              <a:t>Ставропольская крепость в первые годы своего существования выглядела примерно так как на этой реконструкции что стоит в краеведческом музее</a:t>
            </a:r>
            <a:r>
              <a:rPr lang="ru-RU" altLang="ru-RU" sz="4000"/>
              <a:t> </a:t>
            </a:r>
          </a:p>
        </p:txBody>
      </p:sp>
      <p:pic>
        <p:nvPicPr>
          <p:cNvPr id="5123" name="Picture 3"/>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981200" y="1600201"/>
            <a:ext cx="8229600" cy="4924425"/>
          </a:xfrm>
          <a:noFill/>
        </p:spPr>
      </p:pic>
    </p:spTree>
    <p:extLst>
      <p:ext uri="{BB962C8B-B14F-4D97-AF65-F5344CB8AC3E}">
        <p14:creationId xmlns:p14="http://schemas.microsoft.com/office/powerpoint/2010/main" val="21946091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defRPr/>
            </a:pPr>
            <a:r>
              <a:rPr lang="ru-RU" altLang="ru-RU" smtClean="0"/>
              <a:t>Фрагмент крепостной стены</a:t>
            </a:r>
          </a:p>
        </p:txBody>
      </p:sp>
      <p:pic>
        <p:nvPicPr>
          <p:cNvPr id="6147" name="Picture 3"/>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5951539" y="3644900"/>
            <a:ext cx="4319587" cy="2952750"/>
          </a:xfrm>
        </p:spPr>
      </p:pic>
      <p:sp>
        <p:nvSpPr>
          <p:cNvPr id="6148" name="Rectangle 4"/>
          <p:cNvSpPr>
            <a:spLocks noChangeArrowheads="1"/>
          </p:cNvSpPr>
          <p:nvPr/>
        </p:nvSpPr>
        <p:spPr bwMode="auto">
          <a:xfrm>
            <a:off x="2063751" y="1412876"/>
            <a:ext cx="8208963" cy="204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a:t>В городе сохранился небольшой фрагмент крепостной стены. Фрагмент стены имеет длину 34 метра, в стене имеются бойницы высотою 0,8 метра Дав волю воображению, представляем, что на дворе примерно 1777 год. На этом возвышении возводятся могучие стены, вокруг густой черный лес. Строители копают вокруг ров глубиной в три с половиной метра и шириной как минимум в шесть, сооружают вал. А стройкой руководит не абы кто, а сам Суворов. Знайте, что название «Ставрополь» получается путем сложения двух греческих слов «крест» и «город». Окрестил так этот населенный пункт граф Григорий Потемкин.</a:t>
            </a:r>
          </a:p>
        </p:txBody>
      </p:sp>
      <p:pic>
        <p:nvPicPr>
          <p:cNvPr id="614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2314" y="3573463"/>
            <a:ext cx="3671887" cy="302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15319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defRPr/>
            </a:pPr>
            <a:r>
              <a:rPr lang="ru-RU" altLang="ru-RU" smtClean="0"/>
              <a:t>Тифлисские Ворота</a:t>
            </a:r>
          </a:p>
        </p:txBody>
      </p:sp>
      <p:pic>
        <p:nvPicPr>
          <p:cNvPr id="7171" name="Picture 3"/>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981201" y="1412875"/>
            <a:ext cx="4259263" cy="2376488"/>
          </a:xfrm>
          <a:noFill/>
        </p:spPr>
      </p:pic>
      <p:sp>
        <p:nvSpPr>
          <p:cNvPr id="7172" name="Rectangle 5"/>
          <p:cNvSpPr>
            <a:spLocks noChangeArrowheads="1"/>
          </p:cNvSpPr>
          <p:nvPr/>
        </p:nvSpPr>
        <p:spPr bwMode="auto">
          <a:xfrm>
            <a:off x="7464425" y="1773238"/>
            <a:ext cx="2952750" cy="4760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a:t>Встречают гостей города «Тифлисские ворота» - памятник, посвященный 30-летию победы в Отечественной войне 1812 года. Ворота были возведены еще в 1841 году, но в советское время их разрушили. Арка Тифлисских ворот раньше служила воротами на въезде в город. В 30-х годах прошлого века арка была разрушена и восстановлена только в 1998 году. </a:t>
            </a:r>
          </a:p>
        </p:txBody>
      </p:sp>
      <p:pic>
        <p:nvPicPr>
          <p:cNvPr id="717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2313" y="4005264"/>
            <a:ext cx="5111750" cy="2681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35753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defRPr/>
            </a:pPr>
            <a:r>
              <a:rPr lang="ru-RU" altLang="ru-RU" sz="4000"/>
              <a:t>Каменный  крест </a:t>
            </a:r>
            <a:br>
              <a:rPr lang="ru-RU" altLang="ru-RU" sz="4000"/>
            </a:br>
            <a:r>
              <a:rPr lang="ru-RU" altLang="ru-RU" sz="4000"/>
              <a:t>на крепостной горе</a:t>
            </a:r>
          </a:p>
        </p:txBody>
      </p:sp>
      <p:sp>
        <p:nvSpPr>
          <p:cNvPr id="8195" name="Rectangle 5"/>
          <p:cNvSpPr>
            <a:spLocks noChangeArrowheads="1"/>
          </p:cNvSpPr>
          <p:nvPr/>
        </p:nvSpPr>
        <p:spPr bwMode="auto">
          <a:xfrm>
            <a:off x="6096000" y="1844676"/>
            <a:ext cx="3671888" cy="449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a:t>Памятник главному городскому символу. Название Ставрополя идет от греческого «Ставр» - крест и «Поль» - город.  Происхождение названия имеет три версии. По одной давшая городу начало крепость была в форме прямоугольника, основу которого составляли две пересекающиеся оси, которые и напоминали крест.  По другой версии при закладке фундамента крепости был выкопан каменный крест непонятного происхождения.  По третьей версии, при строительстве крепости ее местоположение на карте было отмечено не точкой, как обычно, а крестом:</a:t>
            </a:r>
          </a:p>
        </p:txBody>
      </p:sp>
      <p:pic>
        <p:nvPicPr>
          <p:cNvPr id="8196" name="Picture 6"/>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774826" y="1773238"/>
            <a:ext cx="4176713" cy="4495800"/>
          </a:xfrm>
          <a:noFill/>
        </p:spPr>
      </p:pic>
    </p:spTree>
    <p:extLst>
      <p:ext uri="{BB962C8B-B14F-4D97-AF65-F5344CB8AC3E}">
        <p14:creationId xmlns:p14="http://schemas.microsoft.com/office/powerpoint/2010/main" val="36184880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ru-RU" altLang="ru-RU" smtClean="0">
                <a:solidFill>
                  <a:schemeClr val="tx1"/>
                </a:solidFill>
                <a:effectLst/>
              </a:rPr>
              <a:t>Памятник Солдат</a:t>
            </a:r>
          </a:p>
        </p:txBody>
      </p:sp>
      <p:pic>
        <p:nvPicPr>
          <p:cNvPr id="9219" name="Picture 3"/>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2063751" y="1268413"/>
            <a:ext cx="3744913" cy="2520950"/>
          </a:xfrm>
          <a:noFill/>
        </p:spPr>
      </p:pic>
      <p:sp>
        <p:nvSpPr>
          <p:cNvPr id="9220" name="Rectangle 4"/>
          <p:cNvSpPr>
            <a:spLocks noChangeArrowheads="1"/>
          </p:cNvSpPr>
          <p:nvPr/>
        </p:nvSpPr>
        <p:spPr bwMode="auto">
          <a:xfrm>
            <a:off x="7104064" y="1341438"/>
            <a:ext cx="2879725" cy="4760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a:t>На Крепостной горе на склоне с видом на северную часть города Ставрополя в неудержимом порыве вперед, в будущее застыла гигантская фигура красногвардейца в буденовке и длиннополой шинели. Это памятник Солдат - героям гражданской войны возведенный в честь 50-летия освобождения Ставрополя от белогвардейцев.</a:t>
            </a:r>
          </a:p>
        </p:txBody>
      </p:sp>
      <p:pic>
        <p:nvPicPr>
          <p:cNvPr id="922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9289" y="4083050"/>
            <a:ext cx="4968875" cy="2586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51026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defRPr/>
            </a:pPr>
            <a:r>
              <a:rPr lang="ru-RU" altLang="ru-RU" smtClean="0"/>
              <a:t>Монумент Ангел Хранитель</a:t>
            </a:r>
          </a:p>
        </p:txBody>
      </p:sp>
      <p:pic>
        <p:nvPicPr>
          <p:cNvPr id="10243" name="Picture 3"/>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981201" y="1600200"/>
            <a:ext cx="3178175" cy="2044700"/>
          </a:xfrm>
          <a:noFill/>
        </p:spPr>
      </p:pic>
      <p:sp>
        <p:nvSpPr>
          <p:cNvPr id="10244" name="Rectangle 4"/>
          <p:cNvSpPr>
            <a:spLocks noChangeArrowheads="1"/>
          </p:cNvSpPr>
          <p:nvPr/>
        </p:nvSpPr>
        <p:spPr bwMode="auto">
          <a:xfrm>
            <a:off x="5664201" y="1700213"/>
            <a:ext cx="4752975" cy="2563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a:t>На листах проекта монумента "Ангел Хранитель" стояло немного другое название: "Памятник основания Ставрополя". Но суть самого нынешнего монумента не изменилась. Монумент расположен на площадке возле бывего кинотеатра "Экран", 32-метровый столб с бронзовой фигурой ангела на самом верху.</a:t>
            </a:r>
          </a:p>
        </p:txBody>
      </p:sp>
      <p:pic>
        <p:nvPicPr>
          <p:cNvPr id="1024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3389" y="3789364"/>
            <a:ext cx="3887787" cy="2592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65414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ru-RU" altLang="ru-RU" sz="2800"/>
              <a:t>Монумент вечной славы героев гражданской и Великой Отечественной войн</a:t>
            </a:r>
          </a:p>
        </p:txBody>
      </p:sp>
      <p:pic>
        <p:nvPicPr>
          <p:cNvPr id="11267" name="Picture 3"/>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838200" y="1690688"/>
            <a:ext cx="10092267" cy="4708525"/>
          </a:xfrm>
          <a:noFill/>
        </p:spPr>
      </p:pic>
      <p:sp>
        <p:nvSpPr>
          <p:cNvPr id="11268" name="Rectangle 4"/>
          <p:cNvSpPr>
            <a:spLocks noChangeArrowheads="1"/>
          </p:cNvSpPr>
          <p:nvPr/>
        </p:nvSpPr>
        <p:spPr bwMode="auto">
          <a:xfrm>
            <a:off x="5808664" y="1628776"/>
            <a:ext cx="4535487"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b="1" dirty="0">
                <a:solidFill>
                  <a:schemeClr val="bg1"/>
                </a:solidFill>
              </a:rPr>
              <a:t>У комсомольской горки на проспекте Карла Маркса воздвигнут монумент вечной славы героев гражданской и Великой Отечественной войн. У Вечного огня, зажженного и доставленного с Марсова поля в Ленинграде, установлен пионерско-комсомольский пост № 1. Юность Ставрополя стоит здесь в почетном карауле, отдавая дань светлой памяти тех, кто пал в бою ради жизни на Земле, ради светлого будущего человечества.</a:t>
            </a:r>
          </a:p>
        </p:txBody>
      </p:sp>
    </p:spTree>
    <p:extLst>
      <p:ext uri="{BB962C8B-B14F-4D97-AF65-F5344CB8AC3E}">
        <p14:creationId xmlns:p14="http://schemas.microsoft.com/office/powerpoint/2010/main" val="3356991072"/>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1146</Words>
  <Application>Microsoft Office PowerPoint</Application>
  <PresentationFormat>Широкоэкранный</PresentationFormat>
  <Paragraphs>72</Paragraphs>
  <Slides>17</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17</vt:i4>
      </vt:variant>
    </vt:vector>
  </HeadingPairs>
  <TitlesOfParts>
    <vt:vector size="21" baseType="lpstr">
      <vt:lpstr>Arial</vt:lpstr>
      <vt:lpstr>Calibri</vt:lpstr>
      <vt:lpstr>Calibri Light</vt:lpstr>
      <vt:lpstr>Тема Office</vt:lpstr>
      <vt:lpstr>Достопримечательности Ставрополя</vt:lpstr>
      <vt:lpstr>    Ставрополь был основан по указу Екатерины II в 1777 году как крепость на Азово-Моздокской оборонительной линии, предназначенной для охраны южных границ России, и очень быстро превратился в важный экономический центр Северного Кавказа.</vt:lpstr>
      <vt:lpstr>Ставропольская крепость в первые годы своего существования выглядела примерно так как на этой реконструкции что стоит в краеведческом музее </vt:lpstr>
      <vt:lpstr>Фрагмент крепостной стены</vt:lpstr>
      <vt:lpstr>Тифлисские Ворота</vt:lpstr>
      <vt:lpstr>Каменный  крест  на крепостной горе</vt:lpstr>
      <vt:lpstr>Памятник Солдат</vt:lpstr>
      <vt:lpstr>Монумент Ангел Хранитель</vt:lpstr>
      <vt:lpstr>Монумент вечной славы героев гражданской и Великой Отечественной войн</vt:lpstr>
      <vt:lpstr>Памятник А.С.Пушкину на проспекте Карла-Маркса</vt:lpstr>
      <vt:lpstr>Памятник М. Ю. Лермонтову </vt:lpstr>
      <vt:lpstr>Мемориал Холодный Родник — Ставрополь</vt:lpstr>
      <vt:lpstr>Церковь Успения Пресвятой Богородицы</vt:lpstr>
      <vt:lpstr>Государственный краеведческий музей имени Г. Н. Прозрителева и Г. К. Праве</vt:lpstr>
      <vt:lpstr>Театр драмы им. М. Лермонтова</vt:lpstr>
      <vt:lpstr>Центральный Парк</vt:lpstr>
      <vt:lpstr>Презентация PowerPoint</vt:lpstr>
    </vt:vector>
  </TitlesOfParts>
  <Company>diakov.net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Достопримечательности Ставрополя</dc:title>
  <dc:creator>RePack by Diakov</dc:creator>
  <cp:lastModifiedBy>RePack by Diakov</cp:lastModifiedBy>
  <cp:revision>2</cp:revision>
  <dcterms:created xsi:type="dcterms:W3CDTF">2022-09-25T11:10:11Z</dcterms:created>
  <dcterms:modified xsi:type="dcterms:W3CDTF">2022-09-25T11:17:42Z</dcterms:modified>
</cp:coreProperties>
</file>