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59" r:id="rId3"/>
    <p:sldId id="260" r:id="rId4"/>
    <p:sldId id="261" r:id="rId5"/>
    <p:sldId id="262" r:id="rId6"/>
    <p:sldId id="269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6418E-0078-4B11-A448-5D30CE6E858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2ECFCF-A559-4205-B98E-1D6F655C4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B6422-BC3C-488A-8FE7-5521036F8AE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76673"/>
            <a:ext cx="7772400" cy="1224136"/>
          </a:xfrm>
        </p:spPr>
        <p:txBody>
          <a:bodyPr>
            <a:normAutofit/>
          </a:bodyPr>
          <a:lstStyle/>
          <a:p>
            <a:r>
              <a:rPr lang="ru-RU" sz="3200" dirty="0"/>
              <a:t>Презентация на тему: «Травматизм на уроках физической культуры.»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15140" y="4509120"/>
            <a:ext cx="2114520" cy="1728192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Работу выполнил:</a:t>
            </a:r>
            <a:br>
              <a:rPr lang="ru-RU" sz="1600" b="1" dirty="0">
                <a:solidFill>
                  <a:schemeClr val="tx1"/>
                </a:solidFill>
              </a:rPr>
            </a:br>
            <a:r>
              <a:rPr lang="ru-RU" sz="1600" b="1" dirty="0">
                <a:solidFill>
                  <a:schemeClr val="tx1"/>
                </a:solidFill>
              </a:rPr>
              <a:t>учитель физической культуры</a:t>
            </a:r>
            <a:br>
              <a:rPr lang="ru-RU" sz="1600" b="1" dirty="0">
                <a:solidFill>
                  <a:schemeClr val="tx1"/>
                </a:solidFill>
              </a:rPr>
            </a:br>
            <a:r>
              <a:rPr lang="ru-RU" sz="1600" b="1" dirty="0">
                <a:solidFill>
                  <a:schemeClr val="tx1"/>
                </a:solidFill>
              </a:rPr>
              <a:t>Адушкина К.В</a:t>
            </a:r>
          </a:p>
        </p:txBody>
      </p:sp>
      <p:pic>
        <p:nvPicPr>
          <p:cNvPr id="12290" name="Picture 2" descr="http://samsebelekar.ru/bolezni/artr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636912"/>
            <a:ext cx="4576592" cy="34168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400" dirty="0"/>
              <a:t>Обеспечение безопасности во время спортивных игр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5114948"/>
          </a:xfrm>
        </p:spPr>
        <p:txBody>
          <a:bodyPr>
            <a:normAutofit/>
          </a:bodyPr>
          <a:lstStyle/>
          <a:p>
            <a:r>
              <a:rPr lang="ru-RU" sz="1400" dirty="0"/>
              <a:t>занятия должны проводиться на спортивных площадках и в залах, отвечающих требованиям правил игры;</a:t>
            </a:r>
          </a:p>
          <a:p>
            <a:r>
              <a:rPr lang="ru-RU" sz="1400" dirty="0"/>
              <a:t>перед игрой спортсмены должны снять все украшения. Ногти на руках должны быть коротко подстрижены, очки закреплены резинкой и должны иметь роговую оправу;</a:t>
            </a:r>
          </a:p>
          <a:p>
            <a:r>
              <a:rPr lang="ru-RU" sz="1400" dirty="0"/>
              <a:t>на занятиях необходимо соблюдать дисциплину, строго выполнять требования и указания преподавателя;</a:t>
            </a:r>
          </a:p>
          <a:p>
            <a:r>
              <a:rPr lang="ru-RU" sz="1400" dirty="0"/>
              <a:t>игра должна проводиться на сухой площадке;</a:t>
            </a:r>
          </a:p>
          <a:p>
            <a:r>
              <a:rPr lang="ru-RU" sz="1400" dirty="0"/>
              <a:t>если она проходит в зале, пол должен быть чистым и сухим;</a:t>
            </a:r>
          </a:p>
          <a:p>
            <a:r>
              <a:rPr lang="ru-RU" sz="1400" dirty="0"/>
              <a:t>все острые и выступающие предметы, находящиеся в зале, должны быть заставлены матами или ограждены;</a:t>
            </a:r>
          </a:p>
          <a:p>
            <a:r>
              <a:rPr lang="ru-RU" sz="1400" dirty="0"/>
              <a:t>тренировочные игры должны проводиться в соответствии с правилами;</a:t>
            </a:r>
          </a:p>
          <a:p>
            <a:r>
              <a:rPr lang="ru-RU" sz="1400" dirty="0"/>
              <a:t>занятия должны проводиться под руководством преподавателя.</a:t>
            </a:r>
          </a:p>
          <a:p>
            <a:endParaRPr lang="ru-RU" sz="1400" dirty="0"/>
          </a:p>
        </p:txBody>
      </p:sp>
      <p:pic>
        <p:nvPicPr>
          <p:cNvPr id="21506" name="Picture 2" descr="http://dozor.kharkov.ua/content/documents/10773/1077208/image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04" y="1772816"/>
            <a:ext cx="4284984" cy="365815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dirty="0"/>
              <a:t>Распространённые травмы.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3114668" cy="5126055"/>
          </a:xfrm>
        </p:spPr>
        <p:txBody>
          <a:bodyPr>
            <a:normAutofit fontScale="85000" lnSpcReduction="10000"/>
          </a:bodyPr>
          <a:lstStyle/>
          <a:p>
            <a:r>
              <a:rPr lang="ru-RU" sz="1600" dirty="0"/>
              <a:t>При занятиях гимнастикой возможны ссадины, потертости, срывы мозолей в области кистей, ушибы и растяжения связочно-суставного аппарата преимущественно верхних конечностей.</a:t>
            </a:r>
          </a:p>
          <a:p>
            <a:r>
              <a:rPr lang="ru-RU" sz="1600" dirty="0"/>
              <a:t>Травматизм при занятиях легкой атлетикой:</a:t>
            </a:r>
          </a:p>
          <a:p>
            <a:r>
              <a:rPr lang="ru-RU" sz="1600" dirty="0"/>
              <a:t>спринтеры, страдают от растяжений и надрывов двуглавой мышцы бедра, икроножной мышцы, ахиллова сухожилия, растяжений связок голеностопного сустава.</a:t>
            </a:r>
          </a:p>
          <a:p>
            <a:r>
              <a:rPr lang="ru-RU" sz="1600" dirty="0"/>
              <a:t>Барьеристы,  ушибами и растяжениями связок коленного и голеностопного суставов, травматическими радикулитами.</a:t>
            </a:r>
          </a:p>
          <a:p>
            <a:r>
              <a:rPr lang="ru-RU" sz="1600" dirty="0"/>
              <a:t> Бегуны на средние и длинные дистанции, страдают потертостями стоп и промежности, хроническими заболевания сухожилий и мышц стопы и голени.</a:t>
            </a:r>
          </a:p>
          <a:p>
            <a:endParaRPr lang="ru-RU" sz="1600" dirty="0"/>
          </a:p>
        </p:txBody>
      </p:sp>
      <p:pic>
        <p:nvPicPr>
          <p:cNvPr id="23555" name="Picture 3" descr="http://sustaid.ru/img/travmy_kolennogo_sustav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857628"/>
            <a:ext cx="2357454" cy="2333628"/>
          </a:xfrm>
          <a:prstGeom prst="rect">
            <a:avLst/>
          </a:prstGeom>
          <a:noFill/>
        </p:spPr>
      </p:pic>
      <p:pic>
        <p:nvPicPr>
          <p:cNvPr id="23557" name="Picture 5" descr="http://primerosauxilios.org.es/img-primerosauxilios.org.es/vendaj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7738" y="1142984"/>
            <a:ext cx="2964328" cy="274200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14380"/>
          </a:xfrm>
        </p:spPr>
        <p:txBody>
          <a:bodyPr>
            <a:noAutofit/>
          </a:bodyPr>
          <a:lstStyle/>
          <a:p>
            <a:br>
              <a:rPr lang="ru-RU" sz="2800" dirty="0"/>
            </a:br>
            <a:r>
              <a:rPr lang="ru-RU" sz="2800" dirty="0"/>
              <a:t>Основные причины травматизма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928670"/>
            <a:ext cx="4543428" cy="5572164"/>
          </a:xfrm>
        </p:spPr>
        <p:txBody>
          <a:bodyPr>
            <a:normAutofit/>
          </a:bodyPr>
          <a:lstStyle/>
          <a:p>
            <a:r>
              <a:rPr lang="ru-RU" sz="1600" dirty="0"/>
              <a:t>использование неисправных спортивных снарядов и оборудования;</a:t>
            </a:r>
          </a:p>
          <a:p>
            <a:r>
              <a:rPr lang="ru-RU" sz="1600" dirty="0"/>
              <a:t>нарушения инструкций и положений о проведении уроков физкультуры, соревнований;</a:t>
            </a:r>
          </a:p>
          <a:p>
            <a:r>
              <a:rPr lang="ru-RU" sz="1600" dirty="0"/>
              <a:t>неквалифицированное составление программы соревнований;</a:t>
            </a:r>
          </a:p>
          <a:p>
            <a:r>
              <a:rPr lang="ru-RU" sz="1600" dirty="0"/>
              <a:t>неправильное размещение участников, судей и зрителей при проведении соревнований по метаниям и др. видам спорта ;</a:t>
            </a:r>
          </a:p>
          <a:p>
            <a:r>
              <a:rPr lang="ru-RU" sz="1600" dirty="0"/>
              <a:t>проведение занятий  без преподавателя или тренера;</a:t>
            </a:r>
          </a:p>
          <a:p>
            <a:r>
              <a:rPr lang="ru-RU" sz="1600" dirty="0"/>
              <a:t>Методически  грамотно планировать и проводить  занятия;</a:t>
            </a:r>
          </a:p>
          <a:p>
            <a:r>
              <a:rPr lang="ru-RU" sz="1600" dirty="0"/>
              <a:t>Соблюдать дидактические принципы обучения (сознательность и активность, систематичность, доступность и последовательность)</a:t>
            </a:r>
          </a:p>
          <a:p>
            <a:endParaRPr lang="ru-RU" dirty="0"/>
          </a:p>
        </p:txBody>
      </p:sp>
      <p:pic>
        <p:nvPicPr>
          <p:cNvPr id="25604" name="Picture 4" descr="http://www.stroukomfort.ru/products_pictures/golyb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3786214" cy="3214710"/>
          </a:xfrm>
          <a:prstGeom prst="rect">
            <a:avLst/>
          </a:prstGeom>
          <a:noFill/>
        </p:spPr>
      </p:pic>
      <p:pic>
        <p:nvPicPr>
          <p:cNvPr id="6" name="Picture 8" descr="http://www.city.kherson.ua/libs/news/data/upimages/na-sait-21052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929198"/>
            <a:ext cx="2302858" cy="177032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ru-RU" sz="3100" dirty="0"/>
            </a:br>
            <a:r>
              <a:rPr lang="ru-RU" sz="3100" dirty="0"/>
              <a:t>Основные причины возникновения опасных ситуаций: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3805" y="2163464"/>
            <a:ext cx="5114932" cy="3529026"/>
          </a:xfrm>
        </p:spPr>
        <p:txBody>
          <a:bodyPr>
            <a:normAutofit fontScale="40000" lnSpcReduction="20000"/>
          </a:bodyPr>
          <a:lstStyle/>
          <a:p>
            <a:r>
              <a:rPr lang="ru-RU" dirty="0"/>
              <a:t>по вине школы:</a:t>
            </a:r>
          </a:p>
          <a:p>
            <a:r>
              <a:rPr lang="ru-RU" dirty="0"/>
              <a:t>меньшая, чем необходимо, площадь занятий; (малые размеры спортивных залов, спортивных площадок);</a:t>
            </a:r>
          </a:p>
          <a:p>
            <a:r>
              <a:rPr lang="ru-RU" dirty="0"/>
              <a:t>несоответствие места для занятий  количеству занимающихся;</a:t>
            </a:r>
          </a:p>
          <a:p>
            <a:r>
              <a:rPr lang="ru-RU" dirty="0"/>
              <a:t>неисправное оборудование и инвентарь; </a:t>
            </a:r>
          </a:p>
          <a:p>
            <a:r>
              <a:rPr lang="ru-RU" dirty="0"/>
              <a:t>недостаток педагогических кадров;</a:t>
            </a:r>
          </a:p>
          <a:p>
            <a:r>
              <a:rPr lang="ru-RU" dirty="0"/>
              <a:t>плохое качество пола;</a:t>
            </a:r>
          </a:p>
          <a:p>
            <a:r>
              <a:rPr lang="ru-RU" dirty="0"/>
              <a:t>плохое качество спортплощадки, беговой дорожки;</a:t>
            </a:r>
          </a:p>
          <a:p>
            <a:r>
              <a:rPr lang="ru-RU" dirty="0"/>
              <a:t>физическое старение и износ оборудования, инвентаря;</a:t>
            </a:r>
          </a:p>
          <a:p>
            <a:r>
              <a:rPr lang="ru-RU" dirty="0"/>
              <a:t>неисправность снарядов, тренажёров, ненадёжность крепления;</a:t>
            </a:r>
          </a:p>
          <a:p>
            <a:r>
              <a:rPr lang="ru-RU" dirty="0"/>
              <a:t>невыполнение санитарно-гигиенических требований: плохая освещённость места занятий; малый объём помещения для занятий; отсутствие вентиляции в помещении; грязный пол в спортзале; запылённость воздуха; низкая/высокая температура воздуха; пониженная/повышенная влажность воздуха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42" name="Picture 2" descr="http://www.ofk-tm.ru/gimnastika_ofk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714488"/>
            <a:ext cx="3557586" cy="37623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2000" dirty="0"/>
              <a:t>по вине учителя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4069686" cy="5306932"/>
          </a:xfrm>
        </p:spPr>
        <p:txBody>
          <a:bodyPr>
            <a:noAutofit/>
          </a:bodyPr>
          <a:lstStyle/>
          <a:p>
            <a:r>
              <a:rPr lang="ru-RU" sz="1400" dirty="0"/>
              <a:t>недостатки в организации занятий неправильная расстановка спортивного оборудования;</a:t>
            </a:r>
          </a:p>
          <a:p>
            <a:r>
              <a:rPr lang="ru-RU" sz="1400" dirty="0"/>
              <a:t>отсутствие гимнастических матов под спортивными снарядами и тренажёрами;</a:t>
            </a:r>
          </a:p>
          <a:p>
            <a:r>
              <a:rPr lang="ru-RU" sz="1400" dirty="0"/>
              <a:t>нерациональное размещение занимающихся при выполнении физических упражнений;</a:t>
            </a:r>
          </a:p>
          <a:p>
            <a:r>
              <a:rPr lang="ru-RU" sz="1400" dirty="0"/>
              <a:t>недостаточные интервал и дистанция между занимающимися;</a:t>
            </a:r>
          </a:p>
          <a:p>
            <a:r>
              <a:rPr lang="ru-RU" sz="1400" dirty="0"/>
              <a:t>неправильный выбор места для занятия;</a:t>
            </a:r>
          </a:p>
          <a:p>
            <a:r>
              <a:rPr lang="ru-RU" sz="1400" dirty="0"/>
              <a:t>нахождение части учеников без присмотра учителя;</a:t>
            </a:r>
          </a:p>
          <a:p>
            <a:r>
              <a:rPr lang="ru-RU" sz="1400" dirty="0"/>
              <a:t>неорганизованный приход на место/уход с места занятия;</a:t>
            </a:r>
          </a:p>
          <a:p>
            <a:r>
              <a:rPr lang="ru-RU" sz="1400" b="1" dirty="0"/>
              <a:t>Методические ошибки при проведении занятий:</a:t>
            </a:r>
          </a:p>
          <a:p>
            <a:r>
              <a:rPr lang="ru-RU" sz="1400" dirty="0"/>
              <a:t>не соответствующая учебно-воспитательным задачам структура занятия;</a:t>
            </a:r>
          </a:p>
          <a:p>
            <a:r>
              <a:rPr lang="ru-RU" sz="1400" dirty="0"/>
              <a:t>плохая разминка;</a:t>
            </a:r>
          </a:p>
          <a:p>
            <a:r>
              <a:rPr lang="ru-RU" sz="1400" dirty="0"/>
              <a:t>неправильная дозировка физической нагрузки;</a:t>
            </a:r>
          </a:p>
          <a:p>
            <a:endParaRPr lang="ru-RU" sz="1400" dirty="0"/>
          </a:p>
          <a:p>
            <a:endParaRPr lang="ru-RU" sz="1400" dirty="0"/>
          </a:p>
          <a:p>
            <a:endParaRPr lang="ru-RU" sz="2800" dirty="0"/>
          </a:p>
        </p:txBody>
      </p:sp>
      <p:pic>
        <p:nvPicPr>
          <p:cNvPr id="16386" name="Picture 2" descr="http://www.jazzfunk.ru/upload/2010/12/Jazz-funk-str-600x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340768"/>
            <a:ext cx="2928958" cy="1739063"/>
          </a:xfrm>
          <a:prstGeom prst="rect">
            <a:avLst/>
          </a:prstGeom>
          <a:noFill/>
        </p:spPr>
      </p:pic>
      <p:pic>
        <p:nvPicPr>
          <p:cNvPr id="16388" name="Picture 4" descr="http://move-life.ru/wp-content/uploads/2012/07/Razminka-pered-trenirovkoy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89040"/>
            <a:ext cx="2736304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b="1" dirty="0"/>
            </a:br>
            <a:endParaRPr lang="ru-RU" dirty="0"/>
          </a:p>
        </p:txBody>
      </p:sp>
      <p:pic>
        <p:nvPicPr>
          <p:cNvPr id="5" name="Picture 4" descr="http://mkdoulohovo.ucoz.ru/kartinki/small_information_items_136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1958181"/>
            <a:ext cx="3384376" cy="381000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779912" y="1556792"/>
            <a:ext cx="5112568" cy="4569371"/>
          </a:xfrm>
        </p:spPr>
        <p:txBody>
          <a:bodyPr>
            <a:normAutofit/>
          </a:bodyPr>
          <a:lstStyle/>
          <a:p>
            <a:r>
              <a:rPr lang="ru-RU" sz="1600" dirty="0"/>
              <a:t>чрезмерная нагрузка на занимающихся в ходе занятия;</a:t>
            </a:r>
          </a:p>
          <a:p>
            <a:r>
              <a:rPr lang="ru-RU" sz="1600" dirty="0"/>
              <a:t>Несоблюдение дидактических принципов: сознательности и активности, систематичности, доступности и последовательности;</a:t>
            </a:r>
          </a:p>
          <a:p>
            <a:r>
              <a:rPr lang="ru-RU" sz="1600" dirty="0"/>
              <a:t>Форсированное обучение сложным упражнениям, связанным с риском и психологическими трудностями;</a:t>
            </a:r>
          </a:p>
          <a:p>
            <a:r>
              <a:rPr lang="ru-RU" sz="1600" dirty="0"/>
              <a:t>Неправильное обучение технике физических упражнений;</a:t>
            </a:r>
          </a:p>
          <a:p>
            <a:r>
              <a:rPr lang="ru-RU" sz="1600" dirty="0"/>
              <a:t>Отсутствие страховки и помощи, контроля за деятельностью учащихся;</a:t>
            </a:r>
          </a:p>
          <a:p>
            <a:r>
              <a:rPr lang="ru-RU" sz="1600" dirty="0"/>
              <a:t>Незнание учащимися приёмов </a:t>
            </a:r>
            <a:r>
              <a:rPr lang="ru-RU" sz="1600" dirty="0" err="1"/>
              <a:t>самостраховки</a:t>
            </a:r>
            <a:r>
              <a:rPr lang="ru-RU" sz="1600" dirty="0"/>
              <a:t>;</a:t>
            </a:r>
          </a:p>
          <a:p>
            <a:r>
              <a:rPr lang="ru-RU" sz="1600" dirty="0"/>
              <a:t>Допуск к занятиям после перенесённой болезни без разрешения врача;</a:t>
            </a:r>
          </a:p>
          <a:p>
            <a:r>
              <a:rPr lang="ru-RU" sz="1600" dirty="0"/>
              <a:t>Низкий уровень квалификации учителя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dirty="0"/>
              <a:t>Факторы, влияющие на травматизм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042792" cy="4525963"/>
          </a:xfrm>
        </p:spPr>
        <p:txBody>
          <a:bodyPr>
            <a:normAutofit/>
          </a:bodyPr>
          <a:lstStyle/>
          <a:p>
            <a:pPr algn="ctr"/>
            <a:r>
              <a:rPr lang="ru-RU" sz="1800" dirty="0"/>
              <a:t>по вине ученика:</a:t>
            </a:r>
          </a:p>
          <a:p>
            <a:r>
              <a:rPr lang="ru-RU" sz="1600" dirty="0"/>
              <a:t>плохая дисциплина;</a:t>
            </a:r>
          </a:p>
          <a:p>
            <a:r>
              <a:rPr lang="ru-RU" sz="1600" dirty="0"/>
              <a:t>невнимательность при объяснении учителем техники выполнения того или иного двигательного действия, при показе упражнения;</a:t>
            </a:r>
          </a:p>
          <a:p>
            <a:r>
              <a:rPr lang="ru-RU" sz="1600" dirty="0"/>
              <a:t>поспешность при выполнении упражнения;</a:t>
            </a:r>
          </a:p>
          <a:p>
            <a:r>
              <a:rPr lang="ru-RU" sz="1600" dirty="0"/>
              <a:t>выполнение упражнений без разрешения учителя;</a:t>
            </a:r>
          </a:p>
          <a:p>
            <a:r>
              <a:rPr lang="ru-RU" sz="1600" dirty="0"/>
              <a:t>недостаточная подготовленность к физическим нагрузкам;</a:t>
            </a:r>
          </a:p>
          <a:p>
            <a:r>
              <a:rPr lang="ru-RU" sz="1600" dirty="0"/>
              <a:t>невыполнение требований к одежде и обуви для занятий, внешнему виду;</a:t>
            </a:r>
          </a:p>
          <a:p>
            <a:r>
              <a:rPr lang="ru-RU" sz="1600" dirty="0"/>
              <a:t>Неудобная, сковывающая движения и затрудняющая теплообмен одежда;</a:t>
            </a:r>
          </a:p>
          <a:p>
            <a:endParaRPr lang="ru-RU" sz="16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</p:txBody>
      </p:sp>
      <p:pic>
        <p:nvPicPr>
          <p:cNvPr id="15362" name="Picture 2" descr="http://www.kirovnet.ru/files/img/news/13329/241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285860"/>
            <a:ext cx="3960440" cy="3727316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Факторы, влияющие на травматизм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92696"/>
            <a:ext cx="4929222" cy="5555704"/>
          </a:xfrm>
        </p:spPr>
        <p:txBody>
          <a:bodyPr>
            <a:normAutofit fontScale="85000" lnSpcReduction="10000"/>
          </a:bodyPr>
          <a:lstStyle/>
          <a:p>
            <a:endParaRPr lang="ru-RU" sz="1200" b="1" dirty="0"/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скользкая, кожаная или пластиковая подошва обуви, высокий каблук, незавязанные шнурки;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различные  (особенно колющие) предметы на теле, на одежде или карманах, в волосах -  заколки, значки, булавки, мелкие бусы, цепочки, тесёмки, браслеты;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длинные волосы (их необходимо перетянуть лентой)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/>
              <a:t>Условия, необходимые для обеспечения безопасности занятий</a:t>
            </a:r>
          </a:p>
          <a:p>
            <a:r>
              <a:rPr lang="ru-RU" sz="1700" dirty="0"/>
              <a:t>1.Создать хорошую материально-техническую базу;</a:t>
            </a:r>
          </a:p>
          <a:p>
            <a:r>
              <a:rPr lang="ru-RU" sz="1700" dirty="0"/>
              <a:t>2.Выполнять санитарно-гигиенические требования;</a:t>
            </a:r>
          </a:p>
          <a:p>
            <a:r>
              <a:rPr lang="ru-RU" sz="1700" dirty="0"/>
              <a:t>3.Правильно выбирать место для занятий;</a:t>
            </a:r>
          </a:p>
          <a:p>
            <a:r>
              <a:rPr lang="ru-RU" sz="1700" dirty="0"/>
              <a:t>4.Методически грамотно планировать и проводить занятия;</a:t>
            </a:r>
          </a:p>
          <a:p>
            <a:r>
              <a:rPr lang="ru-RU" sz="1700" dirty="0"/>
              <a:t>5. Предупреждать занимающихся о возможных травмах, невыполнении указаний, неправильных двигательных действий.</a:t>
            </a:r>
          </a:p>
          <a:p>
            <a:r>
              <a:rPr lang="ru-RU" sz="1700" u="sng" dirty="0"/>
              <a:t>Таким образом, причины несчастных случаев и травм кроются в нарушениях обязательных правил при проведении занятий по физическому воспитанию. Эти правила изложены в специальных инструкциях по разным видам физкультурно-спортивной деятельности (легкой атлетике, спортивным играм, лыжной подготовке, плаванию, и т.д.), с ними занимающихся необходимо знакомить перед началом занятий.</a:t>
            </a:r>
          </a:p>
          <a:p>
            <a:endParaRPr lang="ru-RU" sz="1600" dirty="0"/>
          </a:p>
          <a:p>
            <a:endParaRPr lang="ru-RU" sz="1200" dirty="0"/>
          </a:p>
        </p:txBody>
      </p:sp>
      <p:pic>
        <p:nvPicPr>
          <p:cNvPr id="5" name="Picture 8" descr="http://im6-tub-ru.yandex.net/i?id=464088932-43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762000"/>
            <a:ext cx="342900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vlast50.ru/upload/news/29/2013/01/picture-50f4f3e582a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505200"/>
            <a:ext cx="34575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158162" cy="1000124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r>
              <a:rPr lang="ru-RU" sz="3100" dirty="0"/>
              <a:t>Общие требования безопасности при проведении занятий по легкой атлетике. </a:t>
            </a:r>
            <a:br>
              <a:rPr lang="ru-RU" sz="4000" dirty="0"/>
            </a:br>
            <a:br>
              <a:rPr lang="ru-RU" dirty="0"/>
            </a:br>
            <a:endParaRPr lang="ru-RU" dirty="0"/>
          </a:p>
        </p:txBody>
      </p:sp>
      <p:pic>
        <p:nvPicPr>
          <p:cNvPr id="18434" name="Picture 2" descr="http://www.medikforum.ru/news/uploads/posts/2010-11/1290451939_fiz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929190" y="2643182"/>
            <a:ext cx="4000527" cy="3929115"/>
          </a:xfrm>
          <a:prstGeom prst="rect">
            <a:avLst/>
          </a:prstGeom>
          <a:noFill/>
        </p:spPr>
      </p:pic>
      <p:pic>
        <p:nvPicPr>
          <p:cNvPr id="18436" name="Picture 4" descr="http://dumskaya.net/pics/bpicturepicture20950_812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643182"/>
            <a:ext cx="4168514" cy="392875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Лёгкая атлетика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4643470" cy="5197493"/>
          </a:xfrm>
        </p:spPr>
        <p:txBody>
          <a:bodyPr>
            <a:normAutofit/>
          </a:bodyPr>
          <a:lstStyle/>
          <a:p>
            <a:r>
              <a:rPr lang="ru-RU" sz="1600" dirty="0"/>
              <a:t>Лёгкая атлетика объединяет различные виды физических упражнений со стереотипными, циклическими, ациклическими и смешанными движениями. Во всех видах лёгкой атлетики более всего подвержены повреждениям голеностопный и коленный суставы. Особенно часты растяжения и разрывы связочного аппарата, надрывы и разрывы сухожилий, реже встречаются травмы мышц. Кроме того, при общих стартах на кроссовых дистанциях возможно острое физическое перенапряжение сердечно -сосудистой системы. Иногда наблюдается так называемый гравитационный шок - кратковременная потеря сознания в результате резкой остановки после интенсивного бега. </a:t>
            </a:r>
          </a:p>
          <a:p>
            <a:endParaRPr lang="ru-RU" sz="1600" dirty="0"/>
          </a:p>
        </p:txBody>
      </p:sp>
      <p:pic>
        <p:nvPicPr>
          <p:cNvPr id="19460" name="Picture 4" descr="http://www.irk.ru/img/site/gallery/206/6533b5ea-b449-4c3a-b227-2119a561d688_jpg_300x225_q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357298"/>
            <a:ext cx="2857500" cy="2143125"/>
          </a:xfrm>
          <a:prstGeom prst="rect">
            <a:avLst/>
          </a:prstGeom>
          <a:noFill/>
        </p:spPr>
      </p:pic>
      <p:pic>
        <p:nvPicPr>
          <p:cNvPr id="19462" name="Picture 6" descr="http://8gr.ru/wp-content/gallery/fizra-dekabr-2010/thumbs/thumbs_img_62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357818" y="3857628"/>
            <a:ext cx="3071834" cy="25619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Рекомендации по технике безопасности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41148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1900" dirty="0"/>
              <a:t>1. Места проведения занятий следует всегда содержать в порядке.</a:t>
            </a:r>
          </a:p>
          <a:p>
            <a:r>
              <a:rPr lang="ru-RU" sz="1900" dirty="0"/>
              <a:t>2. Бег на стадионе следует проводить только в направлении против часовой стрелки.</a:t>
            </a:r>
          </a:p>
          <a:p>
            <a:r>
              <a:rPr lang="ru-RU" sz="1900" dirty="0"/>
              <a:t>3. Бежать на короткие дистанции при групповом старте следует только по своей дорожке.</a:t>
            </a:r>
          </a:p>
          <a:p>
            <a:r>
              <a:rPr lang="ru-RU" sz="1900" dirty="0"/>
              <a:t>4. Нельзя выполнять прыжки на неровном и скользком грунте с приземлением на руки.</a:t>
            </a:r>
          </a:p>
          <a:p>
            <a:pPr>
              <a:buNone/>
            </a:pPr>
            <a:r>
              <a:rPr lang="ru-RU" sz="1900" dirty="0"/>
              <a:t>      5. Запрещается проводить на одной площадке одновременно занятия несовместимыми видами спорта (например, футбол и бег и т. п.).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482" name="Picture 2" descr="http://info.tatcenter.ru/images/article/Sport-2/f8ae2ad5a5954637d575f47e87644d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643050"/>
            <a:ext cx="4497387" cy="4071916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944</Words>
  <Application>Microsoft Office PowerPoint</Application>
  <PresentationFormat>Экран (4:3)</PresentationFormat>
  <Paragraphs>92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Презентация на тему: «Травматизм на уроках физической культуры.»</vt:lpstr>
      <vt:lpstr> Основные причины возникновения опасных ситуаций:  </vt:lpstr>
      <vt:lpstr>по вине учителя</vt:lpstr>
      <vt:lpstr> </vt:lpstr>
      <vt:lpstr>Факторы, влияющие на травматизм</vt:lpstr>
      <vt:lpstr>Факторы, влияющие на травматизм</vt:lpstr>
      <vt:lpstr>  Общие требования безопасности при проведении занятий по легкой атлетике.   </vt:lpstr>
      <vt:lpstr>Лёгкая атлетика</vt:lpstr>
      <vt:lpstr>Рекомендации по технике безопасности</vt:lpstr>
      <vt:lpstr>Обеспечение безопасности во время спортивных игр</vt:lpstr>
      <vt:lpstr>Распространённые травмы.</vt:lpstr>
      <vt:lpstr> Основные причины травматизма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травматизма на уроках физической культуры</dc:title>
  <dc:creator>Damir</dc:creator>
  <cp:lastModifiedBy>кристина адушкина</cp:lastModifiedBy>
  <cp:revision>9</cp:revision>
  <dcterms:modified xsi:type="dcterms:W3CDTF">2022-09-25T11:16:09Z</dcterms:modified>
</cp:coreProperties>
</file>