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300" r:id="rId2"/>
    <p:sldId id="256" r:id="rId3"/>
    <p:sldId id="301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9" r:id="rId12"/>
    <p:sldId id="270" r:id="rId13"/>
    <p:sldId id="271" r:id="rId14"/>
    <p:sldId id="272" r:id="rId15"/>
    <p:sldId id="273" r:id="rId16"/>
    <p:sldId id="274" r:id="rId17"/>
    <p:sldId id="277" r:id="rId18"/>
    <p:sldId id="278" r:id="rId19"/>
    <p:sldId id="279" r:id="rId20"/>
    <p:sldId id="280" r:id="rId21"/>
    <p:sldId id="282" r:id="rId22"/>
    <p:sldId id="283" r:id="rId23"/>
    <p:sldId id="284" r:id="rId24"/>
    <p:sldId id="285" r:id="rId25"/>
    <p:sldId id="286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8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483B0-C83D-D848-8E05-93CF100B6B5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52DE0-9D63-0248-8F93-F1597D8B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583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52DE0-9D63-0248-8F93-F1597D8B25E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618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55877E-AD56-8C8B-9E4A-D626BBDE45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BA09A2-CD72-2E23-51AE-5276A3188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4EB88C-83C8-FDF5-8150-917BCF3DF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7371C4-0A4D-D5CA-1BF2-1BBD0D81A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20A995-B457-A9C2-33D0-C28F26EA3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89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A02F06-B41B-1BA8-5546-3E36933B0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DE44EE-2269-821F-35F8-27DE2A641A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AFA0A7-35AF-D60B-4D31-C8B41AACC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302064-1444-6BE5-B40B-1E32FB911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E0DA73-590F-A23C-CF45-3B174ED2C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53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3E5E79C-302C-B552-7870-1522152A90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5384A22-DD89-F7CF-19F3-00DB50A577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EEC571-BB09-EF6A-3B79-E7BB3C334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77506C-5887-8729-8B64-DB46F5487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953FAB-0C26-6504-B645-737BA7ECA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943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11A05B-6E5E-DEB0-4E78-3AB27671A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1C330D-003E-B3B0-BC16-3E3502D79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74E2A5-AAF9-8306-9EB7-3FCB09770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20D647-2A09-7732-3D2A-950A4F6A4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6285D1-B692-6838-78E3-D76C48531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61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E75C85-EFA7-696E-92CB-95FCE55BE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5B6C38-B7BC-7B37-F79C-ECF388D8E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CD16A6-5015-36CB-A470-395F7D958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8A4241-FE58-1C6B-55E0-757CC7725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62ACD4-63E6-948D-4621-FF81FD5F0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876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9F02B4-1D5D-025C-771F-691D86952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AA8449-42FC-5518-F765-6BACBE8290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64CEC4-815E-AACA-39CA-BA7FB11AC1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C2B8A8-D4ED-B49B-8B13-7AE741C9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407B5D-90BD-2E12-634E-7E21A76CE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938888-259C-76D6-EB84-B5262EF44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260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BA5C27-0FDB-D5BE-611F-78AFB039A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9A0D83-4F40-663C-87F8-8AB569454F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88AB665-2F50-8226-CACA-EBB6B13EB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B91DF46-DAF6-C1A3-F3C7-0F8F132505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79A8D2B-D0D8-1833-3606-48D2272EAB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A7673A-8491-856C-1840-FE1EA9E2D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E06B311-83BB-3CA6-7DD4-610CF58D4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B62F-B24D-BFAB-4664-1226011EC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416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E5CD0-54C5-8DF4-7DAF-77F60EA10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2ABDDEA-45D3-C6D2-A223-6B087D42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A77D1B-407F-6DBD-ADDE-8537F9F20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73CF8B7-E8AE-0964-1A5B-6374BCA52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33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9E22E2-0F3C-9F6B-51CB-BFC0A5F5F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F0BF543-81E6-2BB7-50D2-C4A7772D7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2D6A5C6-5E45-0ED2-E27B-98E5850E4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197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3356C-D376-26F8-130B-DD02672B6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AB569F-F1B6-05C2-B5B7-33B23628A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3697EB-5ADD-FFE9-B631-F19056E501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BDA8E5-3067-9545-7C9C-D04D90B20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A2F07C-01B7-EF92-C401-76F983DB8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A8D832-9678-054D-6EB5-A096DB78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456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5EC64E-5F9A-6FA6-3463-286BA4FE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C4F59FF-D434-62EA-5DD2-012984541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16FB4B-D22E-EC8A-5A60-162A59997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552A7C-9438-796D-3C02-A358E5641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6E7749-3566-B646-D762-BC13458B5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047C9A-2411-985A-C27E-770EDCB33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323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1486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B4C628-ADCA-BA87-B188-3AF478109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317E97-1B39-0BA1-9B4C-791F82386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261D2C-1CE8-F5FE-B874-633DCB3B4B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495E77-460A-32CA-CF5F-2ACA4247BE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5E6B28-0EDD-E7C3-A138-F4F8D2FD0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9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45D0290-2519-4883-A4BA-3F9846BBF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Кошеленко Александра Викторовна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1B53062-6B22-614B-6D3D-8404D9994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БГПУ им. Калинина, специальность «учитель истории, обществознания, права и экономики», 2017, бакалавриат;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РГПУ им. Герцена, специальность «учитель истории», 2020, магистратура;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Лодзинский университет, Польша. Факультет истории и философии, 2015, программа студенческого обмена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Direct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Действующий эксперт ЕГЭ по истории и обществознанию.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595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Геральдика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ÐÐ°ÑÑÐ¸Ð½ÐºÐ¸ Ð¿Ð¾ Ð·Ð°Ð¿ÑÐ¾ÑÑ Ð³ÐµÑÐ°Ð»ÑÐ´Ð¸Ðº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1416"/>
            <a:ext cx="700877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3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Сфрагистика</a:t>
            </a:r>
          </a:p>
        </p:txBody>
      </p:sp>
      <p:pic>
        <p:nvPicPr>
          <p:cNvPr id="6146" name="Picture 2" descr="ÐÐ°ÑÑÐ¸Ð½ÐºÐ¸ Ð¿Ð¾ Ð·Ð°Ð¿ÑÐ¾ÑÑ ÑÑÑÐ°Ð³Ð¸ÑÑÐ¸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2879"/>
            <a:ext cx="7368753" cy="378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ÐÐ°ÑÑÐ¸Ð½ÐºÐ¸ Ð¿Ð¾ Ð·Ð°Ð¿ÑÐ¾ÑÑ ÑÑÑÐ°Ð³Ð¸ÑÑÐ¸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84" y="58629"/>
            <a:ext cx="454299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45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Нумизматика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ÐÐ°ÑÑÐ¸Ð½ÐºÐ¸ Ð¿Ð¾ Ð·Ð°Ð¿ÑÐ¾ÑÑ Ð½ÑÐ¼Ð¸Ð·Ð¼Ð°ÑÐ¸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" y="1700808"/>
            <a:ext cx="9168341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45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Археология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ÐÐ°ÑÑÐ¸Ð½ÐºÐ¸ Ð¿Ð¾ Ð·Ð°Ð¿ÑÐ¾ÑÑ Ð°ÑÑÐµÐ¾Ð»Ð¾Ð³Ð¸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1174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45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Антропология</a:t>
            </a:r>
          </a:p>
        </p:txBody>
      </p:sp>
      <p:pic>
        <p:nvPicPr>
          <p:cNvPr id="9218" name="Picture 2" descr="ÐÐ°ÑÑÐ¸Ð½ÐºÐ¸ Ð¿Ð¾ Ð·Ð°Ð¿ÑÐ¾ÑÑ Ð°Ð½ÑÑÐ¾Ð¿Ð¾Ð»Ð¾Ð³Ð¸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0"/>
            <a:ext cx="78390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45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Этнология</a:t>
            </a:r>
          </a:p>
        </p:txBody>
      </p:sp>
      <p:pic>
        <p:nvPicPr>
          <p:cNvPr id="10242" name="Picture 2" descr="ÐÐ°ÑÑÐ¸Ð½ÐºÐ¸ Ð¿Ð¾ Ð·Ð°Ð¿ÑÐ¾ÑÑ ÑÐ»Ð°Ð²ÑÐ½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5733"/>
            <a:ext cx="9144000" cy="501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6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Метрология</a:t>
            </a:r>
          </a:p>
        </p:txBody>
      </p:sp>
      <p:pic>
        <p:nvPicPr>
          <p:cNvPr id="11266" name="Picture 2" descr="ÐÐ°ÑÑÐ¸Ð½ÐºÐ¸ Ð¿Ð¾ Ð·Ð°Ð¿ÑÐ¾ÑÑ Ð¼ÐµÑÑ ÑÑÑ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341" y="1104899"/>
            <a:ext cx="5753100" cy="5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6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Топонимика</a:t>
            </a:r>
          </a:p>
        </p:txBody>
      </p:sp>
      <p:pic>
        <p:nvPicPr>
          <p:cNvPr id="13314" name="Picture 2" descr="ÐÐ°ÑÑÐ¸Ð½ÐºÐ¸ Ð¿Ð¾ Ð·Ð°Ð¿ÑÐ¾ÑÑ ÑÐ¼ÐµÑÐ½ÑÐµ Ð½Ð°Ð·Ð²Ð°Ð½Ð¸Ñ Ð³Ð¾ÑÐ¾Ð´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40768"/>
            <a:ext cx="5328592" cy="529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6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исторической науки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социальной памяти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научно-познавательная функция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 функция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идейно-политическая функция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6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исторической науки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истины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конкретности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историзма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объективности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всесторонности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системности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историографической традиции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6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96753"/>
            <a:ext cx="8856984" cy="3240360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</a:rPr>
              <a:t>История как </a:t>
            </a:r>
            <a:r>
              <a:rPr lang="ru-RU" sz="4400" dirty="0">
                <a:effectLst/>
              </a:rPr>
              <a:t>область</a:t>
            </a:r>
            <a:r>
              <a:rPr lang="ru-RU" dirty="0">
                <a:effectLst/>
              </a:rPr>
              <a:t> знания. Функции истории.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20171" cy="1199704"/>
          </a:xfrm>
        </p:spPr>
        <p:txBody>
          <a:bodyPr/>
          <a:lstStyle/>
          <a:p>
            <a:r>
              <a:rPr lang="ru-RU" dirty="0"/>
              <a:t>Занятие 1</a:t>
            </a:r>
            <a:endParaRPr lang="en-US" dirty="0"/>
          </a:p>
          <a:p>
            <a:r>
              <a:rPr lang="ru-RU" dirty="0"/>
              <a:t>СПб ГБПОУ «Медицинский техникум №9»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CFC77-BFDB-CDE2-1F57-DED49ACCF277}"/>
              </a:ext>
            </a:extLst>
          </p:cNvPr>
          <p:cNvSpPr txBox="1"/>
          <p:nvPr/>
        </p:nvSpPr>
        <p:spPr>
          <a:xfrm>
            <a:off x="5076056" y="580526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Преподаватель истории </a:t>
            </a:r>
          </a:p>
          <a:p>
            <a:r>
              <a:rPr lang="ru-RU" dirty="0"/>
              <a:t>Кошеленко Александра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2737904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752601"/>
            <a:ext cx="8784976" cy="1829761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исторического развития.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Периодизация истории.</a:t>
            </a:r>
          </a:p>
        </p:txBody>
      </p:sp>
    </p:spTree>
    <p:extLst>
      <p:ext uri="{BB962C8B-B14F-4D97-AF65-F5344CB8AC3E}">
        <p14:creationId xmlns:p14="http://schemas.microsoft.com/office/powerpoint/2010/main" val="3980575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Формационная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81328"/>
            <a:ext cx="8856984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Общественно-экономическая формация (ОЭФ) – определённая стадия развития общества</a:t>
            </a:r>
          </a:p>
          <a:p>
            <a:pPr marL="109728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Производительные силы – всё, что используется в процессе производства</a:t>
            </a:r>
          </a:p>
          <a:p>
            <a:pPr marL="109728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Производственные отношения – отношения, складывающиеся в процессе 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227196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Ð°ÑÑÐ¸Ð½ÐºÐ¸ Ð¿Ð¾ Ð·Ð°Ð¿ÑÐ¾ÑÑ ÑÑÐµÐ¼Ð° Ð¾Ð±ÑÐµÑÑÐ²ÐµÐ½Ð½Ð¾-ÑÐºÐ¾Ð½Ð¾Ð¼Ð¸ÑÐµÑÐºÐ°Ñ ÑÐ¾ÑÐ¼Ð°ÑÐ¸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00" y="0"/>
            <a:ext cx="92874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1022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Цивилизационная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Цивилизация – социальная общность, находящаяся на определённой ступени развития и имеющая схожие черты.</a:t>
            </a:r>
          </a:p>
        </p:txBody>
      </p:sp>
    </p:spTree>
    <p:extLst>
      <p:ext uri="{BB962C8B-B14F-4D97-AF65-F5344CB8AC3E}">
        <p14:creationId xmlns:p14="http://schemas.microsoft.com/office/powerpoint/2010/main" val="2975297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Шарль Луи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Монтескьё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2420888"/>
            <a:ext cx="4464496" cy="358640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«Варварство»</a:t>
            </a:r>
          </a:p>
          <a:p>
            <a:pPr marL="109728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«Цивилизация»</a:t>
            </a:r>
          </a:p>
        </p:txBody>
      </p:sp>
      <p:pic>
        <p:nvPicPr>
          <p:cNvPr id="2050" name="Picture 2" descr="ÐÐ°ÑÑÐ¸Ð½ÐºÐ¸ Ð¿Ð¾ Ð·Ð°Ð¿ÑÐ¾ÑÑ Ð¼Ð¾Ð½ÑÐµÑÐºÑ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8" y="1772817"/>
            <a:ext cx="4358728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864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Элвин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Тоффлер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Дэниел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Белл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ÐÐ°ÑÑÐ¸Ð½ÐºÐ¸ Ð¿Ð¾ Ð·Ð°Ð¿ÑÐ¾ÑÑ Ð´ Ð±ÐµÐ»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159" y="1700808"/>
            <a:ext cx="3714047" cy="478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Ð°ÑÑÐ¸Ð½ÐºÐ¸ Ð¿Ð¾ Ð·Ð°Ð¿ÑÐ¾ÑÑ ÑÐ»Ð²Ð¸Ð½ ÑÐ¾ÑÑÐ»ÐµÑ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32" y="1640714"/>
            <a:ext cx="3607480" cy="500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7792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2EB72AC-059D-134C-8040-2F735F0A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75547"/>
            <a:ext cx="8229600" cy="11430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Периодизация истории</a:t>
            </a:r>
          </a:p>
        </p:txBody>
      </p:sp>
    </p:spTree>
    <p:extLst>
      <p:ext uri="{BB962C8B-B14F-4D97-AF65-F5344CB8AC3E}">
        <p14:creationId xmlns:p14="http://schemas.microsoft.com/office/powerpoint/2010/main" val="1163786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354162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Первобытность (2 млн.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4 тыс. до н.э.)</a:t>
            </a:r>
          </a:p>
        </p:txBody>
      </p:sp>
      <p:pic>
        <p:nvPicPr>
          <p:cNvPr id="4098" name="Picture 2" descr="ÐÐ°ÑÑÐ¸Ð½ÐºÐ¸ Ð¿Ð¾ Ð·Ð°Ð¿ÑÐ¾ÑÑ Ð¿ÐµÑÐ²Ð¾Ð±ÑÑÐ½Ð¾ÑÑÑ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16833"/>
            <a:ext cx="8475383" cy="497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7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Древний мир (4 тыс. до н.э. –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н.э.)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ÐÐ°ÑÑÐ¸Ð½ÐºÐ¸ Ð¿Ð¾ Ð·Ð°Ð¿ÑÐ¾ÑÑ Ð´ÑÐµÐ²Ð½Ð¸Ð¹ Ð¼Ð¸Ñ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8" y="1514474"/>
            <a:ext cx="7134225" cy="534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18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Средние века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–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XIV/XV-XVI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вв.)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ÐÐ°ÑÑÐ¸Ð½ÐºÐ¸ Ð¿Ð¾ Ð·Ð°Ð¿ÑÐ¾ÑÑ Ð¼ÐµÐ¼Ñ ÑÑÐµÐ´Ð½Ð¸Ðµ Ð²Ðµ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39498" cy="517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13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20DD54-06CC-71FB-41E9-28D8E87DE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занятия: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8911F5-830B-A2CA-05D4-CCD4C05EB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dirty="0"/>
              <a:t>История как научная дисциплина</a:t>
            </a:r>
          </a:p>
          <a:p>
            <a:pPr marL="457200" indent="-457200">
              <a:buAutoNum type="arabicPeriod"/>
            </a:pPr>
            <a:r>
              <a:rPr lang="ru-RU" dirty="0"/>
              <a:t>Исторические источники</a:t>
            </a:r>
          </a:p>
          <a:p>
            <a:pPr marL="457200" indent="-457200">
              <a:buAutoNum type="arabicPeriod"/>
            </a:pPr>
            <a:r>
              <a:rPr lang="ru-RU" dirty="0"/>
              <a:t>Вспомогательные исторические дисциплины</a:t>
            </a:r>
          </a:p>
          <a:p>
            <a:pPr marL="457200" indent="-457200">
              <a:buAutoNum type="arabicPeriod"/>
            </a:pPr>
            <a:r>
              <a:rPr lang="ru-RU" dirty="0"/>
              <a:t>Функции исторической науки</a:t>
            </a:r>
          </a:p>
          <a:p>
            <a:pPr marL="457200" indent="-457200">
              <a:buAutoNum type="arabicPeriod"/>
            </a:pPr>
            <a:r>
              <a:rPr lang="ru-RU" dirty="0"/>
              <a:t>Принципы исторической науки</a:t>
            </a:r>
          </a:p>
          <a:p>
            <a:pPr marL="457200" indent="-457200">
              <a:buAutoNum type="arabicPeriod"/>
            </a:pPr>
            <a:r>
              <a:rPr lang="ru-RU" dirty="0"/>
              <a:t>Концепции исторического развития</a:t>
            </a:r>
          </a:p>
          <a:p>
            <a:pPr marL="457200" indent="-457200">
              <a:buAutoNum type="arabicPeriod"/>
            </a:pPr>
            <a:r>
              <a:rPr lang="ru-RU" dirty="0"/>
              <a:t>Периодизация истории</a:t>
            </a:r>
          </a:p>
        </p:txBody>
      </p:sp>
    </p:spTree>
    <p:extLst>
      <p:ext uri="{BB962C8B-B14F-4D97-AF65-F5344CB8AC3E}">
        <p14:creationId xmlns:p14="http://schemas.microsoft.com/office/powerpoint/2010/main" val="4255232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Новое время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XIV/XV-XVI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вв. – ХХ в.)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ÐÐ°ÑÑÐ¸Ð½ÐºÐ¸ Ð¿Ð¾ Ð·Ð°Ð¿ÑÐ¾ÑÑ Ð½Ð¾Ð²Ð¾Ðµ Ð²ÑÐµÐ¼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2766"/>
            <a:ext cx="8460432" cy="540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4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Новейшее время (ХХ в. – наши дни)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ÐÐ°ÑÑÐ¸Ð½ÐºÐ¸ Ð¿Ð¾ Ð·Ð°Ð¿ÑÐ¾ÑÑ ÑÐ¾Ð²ÑÐµÐ¼ÐµÐ½Ð½Ð¾ÑÑÑ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4974"/>
            <a:ext cx="7715250" cy="515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17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ÐÐ°ÑÑÐ¸Ð½ÐºÐ¸ Ð¿Ð¾ Ð·Ð°Ð¿ÑÐ¾ÑÑ Ð»ÐµÐ½ÑÐ° Ð²ÑÐµÐ¼ÐµÐ½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" y="908720"/>
            <a:ext cx="9090853" cy="327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212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09045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Эпоха - определённый исторический период</a:t>
            </a:r>
          </a:p>
          <a:p>
            <a:pPr marL="109728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Эра – начало летоисчисления</a:t>
            </a:r>
          </a:p>
        </p:txBody>
      </p:sp>
    </p:spTree>
    <p:extLst>
      <p:ext uri="{BB962C8B-B14F-4D97-AF65-F5344CB8AC3E}">
        <p14:creationId xmlns:p14="http://schemas.microsoft.com/office/powerpoint/2010/main" val="2618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35EBEF3-D83C-E64F-9719-CBD361935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346364"/>
            <a:ext cx="10293315" cy="566092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ВСРС №1 по истории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Эссе на тему «…»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Выполнил(а) студент(ка) группы ___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Кошеленко А.В.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</a:t>
            </a:r>
          </a:p>
        </p:txBody>
      </p:sp>
    </p:spTree>
    <p:extLst>
      <p:ext uri="{BB962C8B-B14F-4D97-AF65-F5344CB8AC3E}">
        <p14:creationId xmlns:p14="http://schemas.microsoft.com/office/powerpoint/2010/main" val="2828128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5910" y="1481328"/>
            <a:ext cx="5392194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Основоположником истории как науки считается </a:t>
            </a:r>
          </a:p>
          <a:p>
            <a:pPr marL="109728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Геродот Галикарнасский </a:t>
            </a:r>
          </a:p>
          <a:p>
            <a:pPr marL="109728" indent="0">
              <a:buNone/>
            </a:pP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484 г. до н.э. –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425 г. до н.э.)</a:t>
            </a:r>
          </a:p>
        </p:txBody>
      </p:sp>
      <p:pic>
        <p:nvPicPr>
          <p:cNvPr id="1026" name="Picture 2" descr="ÐÐ°ÑÑÐ¸Ð½ÐºÐ¸ Ð¿Ð¾ Ð·Ð°Ð¿ÑÐ¾ÑÑ Ð³ÐµÑÐ¾Ð´Ð¾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006" y="116632"/>
            <a:ext cx="333741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15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37934"/>
            <a:ext cx="8229600" cy="21411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– наука, изучающая прошлое человечества во всём его многообразии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579090"/>
            <a:ext cx="8229600" cy="327890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исторического познания — получение исторической истины: объективного, системного, верифицируемого конкретного знания исторического процесса развития конкретного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31803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источники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источник – то, из чего мы можем узнать информацию о прошлом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Письменные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Вещественные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Этнографические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Устные (фольклорные)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Лингвистические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Кино- и фотодокументы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Фонодокументы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3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Палеография</a:t>
            </a:r>
          </a:p>
        </p:txBody>
      </p:sp>
      <p:pic>
        <p:nvPicPr>
          <p:cNvPr id="2050" name="Picture 2" descr="ÐÐ°ÑÑÐ¸Ð½ÐºÐ¸ Ð¿Ð¾ Ð·Ð°Ð¿ÑÐ¾ÑÑ Ð¿Ð°Ð»ÐµÐ¾Ð³ÑÐ°ÑÐ¸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0"/>
            <a:ext cx="3152183" cy="493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ÑÑÑÑÐºÐ°Ñ Ð¿ÑÐ°Ð²Ð´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69648"/>
            <a:ext cx="6156176" cy="367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3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Дипломатика</a:t>
            </a:r>
          </a:p>
        </p:txBody>
      </p:sp>
      <p:pic>
        <p:nvPicPr>
          <p:cNvPr id="3074" name="Picture 2" descr="ÐÐ°ÑÑÐ¸Ð½ÐºÐ¸ Ð¿Ð¾ Ð·Ð°Ð¿ÑÐ¾ÑÑ Ð´Ð¸Ð¿Ð»Ð¾Ð¼Ð°ÑÐ¸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396" y="0"/>
            <a:ext cx="40266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Ð°ÑÑÐ¸Ð½ÐºÐ¸ Ð¿Ð¾ Ð·Ð°Ð¿ÑÐ¾ÑÑ ÐºÐ¾Ð½ÑÑÐ¸ÑÑÑÐ¸Ñ ÑÑ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99" y="3905672"/>
            <a:ext cx="524858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3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Генеалогия</a:t>
            </a:r>
          </a:p>
        </p:txBody>
      </p:sp>
      <p:pic>
        <p:nvPicPr>
          <p:cNvPr id="4098" name="Picture 2" descr="https://ic.pics.livejournal.com/deletant/25270605/4096926/4096926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421" y="-387424"/>
            <a:ext cx="5192579" cy="778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3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2256</TotalTime>
  <Words>428</Words>
  <Application>Microsoft Macintosh PowerPoint</Application>
  <PresentationFormat>Экран (4:3)</PresentationFormat>
  <Paragraphs>98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Times New Roman</vt:lpstr>
      <vt:lpstr>Тема Office</vt:lpstr>
      <vt:lpstr>Кошеленко Александра Викторовна</vt:lpstr>
      <vt:lpstr>История как область знания. Функции истории. </vt:lpstr>
      <vt:lpstr>План занятия:</vt:lpstr>
      <vt:lpstr>Презентация PowerPoint</vt:lpstr>
      <vt:lpstr>История – наука, изучающая прошлое человечества во всём его многообразии </vt:lpstr>
      <vt:lpstr>Исторические источники</vt:lpstr>
      <vt:lpstr>Палеография</vt:lpstr>
      <vt:lpstr>Дипломатика</vt:lpstr>
      <vt:lpstr>Генеалогия</vt:lpstr>
      <vt:lpstr>Геральдика</vt:lpstr>
      <vt:lpstr>Сфрагистика</vt:lpstr>
      <vt:lpstr>Нумизматика</vt:lpstr>
      <vt:lpstr>Археология</vt:lpstr>
      <vt:lpstr>Антропология</vt:lpstr>
      <vt:lpstr>Этнология</vt:lpstr>
      <vt:lpstr>Метрология</vt:lpstr>
      <vt:lpstr>Топонимика</vt:lpstr>
      <vt:lpstr>Функции исторической науки</vt:lpstr>
      <vt:lpstr>Принципы исторической науки</vt:lpstr>
      <vt:lpstr>Концепции исторического развития.  Периодизация истории.</vt:lpstr>
      <vt:lpstr>Формационная </vt:lpstr>
      <vt:lpstr>Презентация PowerPoint</vt:lpstr>
      <vt:lpstr>Цивилизационная</vt:lpstr>
      <vt:lpstr>Шарль Луи Монтескьё</vt:lpstr>
      <vt:lpstr>Элвин Тоффлер, Дэниел Белл</vt:lpstr>
      <vt:lpstr>Периодизация истории</vt:lpstr>
      <vt:lpstr>1) Первобытность (2 млн. л.н. – 4 тыс. до н.э.)</vt:lpstr>
      <vt:lpstr>2) Древний мир (4 тыс. до н.э. – V в. н.э.)</vt:lpstr>
      <vt:lpstr>3) Средние века (V в. – XIV/XV-XVI вв.)</vt:lpstr>
      <vt:lpstr>4) Новое время (XIV/XV-XVI вв. – ХХ в.)</vt:lpstr>
      <vt:lpstr>5) Новейшее время (ХХ в. – наши дни)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как область знания. Функции истории. </dc:title>
  <dc:creator>Aleksandra Koshelenko</dc:creator>
  <cp:lastModifiedBy>Aleksandra Koshelenko</cp:lastModifiedBy>
  <cp:revision>39</cp:revision>
  <dcterms:created xsi:type="dcterms:W3CDTF">2018-09-08T20:04:13Z</dcterms:created>
  <dcterms:modified xsi:type="dcterms:W3CDTF">2022-09-25T11:25:10Z</dcterms:modified>
</cp:coreProperties>
</file>