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64" r:id="rId3"/>
    <p:sldId id="297" r:id="rId4"/>
    <p:sldId id="265" r:id="rId5"/>
    <p:sldId id="307" r:id="rId6"/>
    <p:sldId id="267" r:id="rId7"/>
    <p:sldId id="322" r:id="rId8"/>
    <p:sldId id="323" r:id="rId9"/>
    <p:sldId id="324" r:id="rId10"/>
    <p:sldId id="325" r:id="rId11"/>
    <p:sldId id="291" r:id="rId12"/>
    <p:sldId id="283" r:id="rId13"/>
    <p:sldId id="308" r:id="rId14"/>
    <p:sldId id="298" r:id="rId15"/>
    <p:sldId id="301" r:id="rId16"/>
    <p:sldId id="314" r:id="rId17"/>
    <p:sldId id="315" r:id="rId18"/>
    <p:sldId id="302" r:id="rId19"/>
    <p:sldId id="303" r:id="rId20"/>
    <p:sldId id="304" r:id="rId21"/>
    <p:sldId id="309" r:id="rId22"/>
    <p:sldId id="287" r:id="rId23"/>
    <p:sldId id="316" r:id="rId24"/>
    <p:sldId id="317" r:id="rId25"/>
    <p:sldId id="288" r:id="rId26"/>
    <p:sldId id="313" r:id="rId27"/>
    <p:sldId id="312" r:id="rId28"/>
    <p:sldId id="290" r:id="rId29"/>
    <p:sldId id="326" r:id="rId30"/>
    <p:sldId id="259" r:id="rId31"/>
    <p:sldId id="327" r:id="rId32"/>
    <p:sldId id="318" r:id="rId33"/>
    <p:sldId id="329" r:id="rId34"/>
    <p:sldId id="320" r:id="rId35"/>
    <p:sldId id="330" r:id="rId36"/>
    <p:sldId id="331" r:id="rId37"/>
    <p:sldId id="294" r:id="rId38"/>
    <p:sldId id="319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8" autoAdjust="0"/>
    <p:restoredTop sz="90323" autoAdjust="0"/>
  </p:normalViewPr>
  <p:slideViewPr>
    <p:cSldViewPr>
      <p:cViewPr varScale="1">
        <p:scale>
          <a:sx n="73" d="100"/>
          <a:sy n="73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931DB-A9CC-4956-895F-3C4D93FAF23E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3FD56-7DF4-4E6D-8FDA-72319A8408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69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0BCFB6-6C33-4B9A-8881-885052DF85C4}" type="slidenum">
              <a:rPr lang="ru-RU" smtClean="0"/>
              <a:pPr/>
              <a:t>28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11426-EC48-48DE-ACC9-AC0150CF77A3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9.png"/><Relationship Id="rId7" Type="http://schemas.openxmlformats.org/officeDocument/2006/relationships/image" Target="../media/image7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5.jpeg"/><Relationship Id="rId10" Type="http://schemas.openxmlformats.org/officeDocument/2006/relationships/image" Target="../media/image17.jpeg"/><Relationship Id="rId4" Type="http://schemas.openxmlformats.org/officeDocument/2006/relationships/image" Target="../media/image6.wmf"/><Relationship Id="rId9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Relationship Id="rId5" Type="http://schemas.openxmlformats.org/officeDocument/2006/relationships/image" Target="../media/image26.pn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6.jpeg"/><Relationship Id="rId2" Type="http://schemas.openxmlformats.org/officeDocument/2006/relationships/audio" Target="../media/audio5.wav"/><Relationship Id="rId1" Type="http://schemas.openxmlformats.org/officeDocument/2006/relationships/vmlDrawing" Target="../drawings/vmlDrawing1.vml"/><Relationship Id="rId6" Type="http://schemas.openxmlformats.org/officeDocument/2006/relationships/image" Target="../media/image45.emf"/><Relationship Id="rId5" Type="http://schemas.openxmlformats.org/officeDocument/2006/relationships/package" Target="../embeddings/Microsoft_PowerPoint_Slide1.sldx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6.wmf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.gif"/><Relationship Id="rId4" Type="http://schemas.openxmlformats.org/officeDocument/2006/relationships/image" Target="../media/image7.emf"/><Relationship Id="rId9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1" y="2000240"/>
            <a:ext cx="5904655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Гласный звук [ы], буква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ы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3140968"/>
            <a:ext cx="5112568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Учение – это труд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Обязанности ученика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48" y="6519446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/>
          </a:p>
        </p:txBody>
      </p:sp>
      <p:pic>
        <p:nvPicPr>
          <p:cNvPr id="10" name="Picture 1" descr="G:\Диск  разработки 1 класс Школа России\клипарт\буквы-дидлы\0_4a920_fd65b69f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249539"/>
            <a:ext cx="2950448" cy="260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-Как называются предметы в красной рамке? </a:t>
            </a:r>
          </a:p>
          <a:p>
            <a:r>
              <a:rPr lang="ru-RU" dirty="0" smtClean="0"/>
              <a:t>-Почему под рисунками шаров расположены разные схемы слов?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Павел\Downloads\Screenshot_20220925-155355_Ope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358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0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27" descr="глсный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357430"/>
            <a:ext cx="2143108" cy="21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86116" y="571480"/>
          <a:ext cx="4619636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9636"/>
              </a:tblGrid>
              <a:tr h="221457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00496" y="714356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r>
              <a:rPr lang="ru-RU" sz="3600" dirty="0" smtClean="0"/>
              <a:t>ГЛАСНЫЙ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000628" y="1071546"/>
            <a:ext cx="5405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1857364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СОГЛАСНЫЙ</a:t>
            </a:r>
            <a:endParaRPr lang="ru-RU" sz="3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488" y="3429000"/>
          <a:ext cx="5286412" cy="2500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6412"/>
              </a:tblGrid>
              <a:tr h="250033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14810" y="3643314"/>
            <a:ext cx="257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У</a:t>
            </a:r>
            <a:r>
              <a:rPr lang="ru-RU" sz="3600" dirty="0" smtClean="0"/>
              <a:t>ДАРНЫЙ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4857752" y="4214818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5143512"/>
            <a:ext cx="28246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БЕЗУДАРНЫЙ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785786" y="2571744"/>
            <a:ext cx="11224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/>
              <a:t>Ы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215313" y="1820863"/>
            <a:ext cx="279400" cy="750887"/>
          </a:xfrm>
        </p:spPr>
        <p:txBody>
          <a:bodyPr lIns="45720" rIns="45720" anchor="b">
            <a:normAutofit fontScale="90000"/>
          </a:bodyPr>
          <a:lstStyle/>
          <a:p>
            <a:pPr algn="r" eaLnBrk="1" hangingPunct="1">
              <a:defRPr/>
            </a:pPr>
            <a:r>
              <a:rPr lang="en-US" sz="49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ru-RU" sz="490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flipH="1">
            <a:off x="631825" y="5813425"/>
            <a:ext cx="46038" cy="77788"/>
          </a:xfrm>
        </p:spPr>
        <p:txBody>
          <a:bodyPr lIns="182880" tIns="0">
            <a:normAutofit fontScale="55000" lnSpcReduction="20000"/>
          </a:bodyPr>
          <a:lstStyle/>
          <a:p>
            <a:pPr marL="36513" indent="0" algn="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sz="600" smtClean="0">
                <a:solidFill>
                  <a:srgbClr val="79766F"/>
                </a:solidFill>
              </a:rPr>
              <a:t> </a:t>
            </a:r>
            <a:endParaRPr lang="ru-RU" sz="600" smtClean="0">
              <a:solidFill>
                <a:srgbClr val="79766F"/>
              </a:solidFill>
            </a:endParaRPr>
          </a:p>
        </p:txBody>
      </p:sp>
      <p:pic>
        <p:nvPicPr>
          <p:cNvPr id="14340" name="Picture 1" descr="D:\анимациядля нач школы\солнце,тучки и т. д\Солнце\s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28600"/>
            <a:ext cx="2214563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51" name="Group 7"/>
          <p:cNvGraphicFramePr>
            <a:graphicFrameLocks noGrp="1"/>
          </p:cNvGraphicFramePr>
          <p:nvPr/>
        </p:nvGraphicFramePr>
        <p:xfrm>
          <a:off x="457200" y="2057400"/>
          <a:ext cx="8229600" cy="1036320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58775"/>
                <a:gridCol w="457200"/>
                <a:gridCol w="358775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4409" name="Picture 91" descr="35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733800"/>
            <a:ext cx="3048000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3528" y="5373954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– Где на «ленте букв» расположена буква </a:t>
            </a:r>
            <a:r>
              <a:rPr lang="ru-RU" i="1" dirty="0" err="1" smtClean="0"/>
              <a:t>ы</a:t>
            </a:r>
            <a:r>
              <a:rPr lang="ru-RU" dirty="0" smtClean="0"/>
              <a:t>? Почему?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22df2745b1d3">
            <a:hlinkClick r:id="" action="ppaction://noaction">
              <a:snd r:embed="rId2" name="фрукты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-242888"/>
            <a:ext cx="3170238" cy="2128838"/>
          </a:xfrm>
          <a:prstGeom prst="rect">
            <a:avLst/>
          </a:prstGeom>
          <a:noFill/>
        </p:spPr>
      </p:pic>
      <p:pic>
        <p:nvPicPr>
          <p:cNvPr id="17413" name="Picture 5" descr="дын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3284538"/>
            <a:ext cx="2016125" cy="792162"/>
          </a:xfrm>
          <a:prstGeom prst="rect">
            <a:avLst/>
          </a:prstGeom>
          <a:noFill/>
        </p:spPr>
      </p:pic>
      <p:pic>
        <p:nvPicPr>
          <p:cNvPr id="17414" name="Picture 6" descr="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4365625"/>
            <a:ext cx="1276350" cy="1944688"/>
          </a:xfrm>
          <a:prstGeom prst="rect">
            <a:avLst/>
          </a:prstGeom>
          <a:noFill/>
        </p:spPr>
      </p:pic>
      <p:pic>
        <p:nvPicPr>
          <p:cNvPr id="17415" name="Picture 7" descr="3a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3933825"/>
            <a:ext cx="1800225" cy="1776413"/>
          </a:xfrm>
          <a:prstGeom prst="rect">
            <a:avLst/>
          </a:prstGeom>
          <a:noFill/>
        </p:spPr>
      </p:pic>
      <p:pic>
        <p:nvPicPr>
          <p:cNvPr id="17416" name="Picture 8" descr="сыр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650" y="1844675"/>
            <a:ext cx="2016125" cy="1292225"/>
          </a:xfrm>
          <a:prstGeom prst="rect">
            <a:avLst/>
          </a:prstGeom>
          <a:noFill/>
        </p:spPr>
      </p:pic>
      <p:sp>
        <p:nvSpPr>
          <p:cNvPr id="17441" name="Line 33"/>
          <p:cNvSpPr>
            <a:spLocks noChangeShapeType="1"/>
          </p:cNvSpPr>
          <p:nvPr/>
        </p:nvSpPr>
        <p:spPr bwMode="auto">
          <a:xfrm flipH="1">
            <a:off x="2916238" y="1268413"/>
            <a:ext cx="1511300" cy="1223962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2" name="Line 34"/>
          <p:cNvSpPr>
            <a:spLocks noChangeShapeType="1"/>
          </p:cNvSpPr>
          <p:nvPr/>
        </p:nvSpPr>
        <p:spPr bwMode="auto">
          <a:xfrm flipH="1">
            <a:off x="1908175" y="2205038"/>
            <a:ext cx="2663825" cy="2376487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3" name="Line 35"/>
          <p:cNvSpPr>
            <a:spLocks noChangeShapeType="1"/>
          </p:cNvSpPr>
          <p:nvPr/>
        </p:nvSpPr>
        <p:spPr bwMode="auto">
          <a:xfrm flipH="1">
            <a:off x="3059113" y="2997200"/>
            <a:ext cx="1512887" cy="2087563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4" name="Line 36"/>
          <p:cNvSpPr>
            <a:spLocks noChangeShapeType="1"/>
          </p:cNvSpPr>
          <p:nvPr/>
        </p:nvSpPr>
        <p:spPr bwMode="auto">
          <a:xfrm flipH="1" flipV="1">
            <a:off x="2843213" y="3789363"/>
            <a:ext cx="1728787" cy="287337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4" name="Рисунок 118" descr="слияние сог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6" y="2643182"/>
            <a:ext cx="9032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118" descr="слияние сог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1000108"/>
            <a:ext cx="9032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Рисунок 110" descr="согласный бе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0694" y="1000108"/>
            <a:ext cx="4667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Рисунок 110" descr="согласный бе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2643182"/>
            <a:ext cx="4667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110" descr="согласный бе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6" y="1857364"/>
            <a:ext cx="4667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Рисунок 118" descr="слияние сог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57884" y="1857364"/>
            <a:ext cx="9032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118" descr="слияние сог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1857364"/>
            <a:ext cx="9032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Рисунок 118" descr="слияние сог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3643314"/>
            <a:ext cx="9032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118" descr="слияние сог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3643314"/>
            <a:ext cx="9032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110" descr="согласный бе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72132" y="3643314"/>
            <a:ext cx="4667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118" descr="слияние сог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2643182"/>
            <a:ext cx="9032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110" descr="согласный бе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6" y="4857760"/>
            <a:ext cx="4667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Рисунок 118" descr="слияние сог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4857760"/>
            <a:ext cx="9032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Рисунок 110" descr="согласный бе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4857760"/>
            <a:ext cx="4667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Рисунок 118" descr="слияние согл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4857760"/>
            <a:ext cx="9032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0" name="Прямая соединительная линия 49">
            <a:hlinkClick r:id="" action="ppaction://macro?name=DragandDrop"/>
          </p:cNvPr>
          <p:cNvCxnSpPr/>
          <p:nvPr/>
        </p:nvCxnSpPr>
        <p:spPr>
          <a:xfrm rot="16200000" flipH="1">
            <a:off x="5536413" y="5036355"/>
            <a:ext cx="928696" cy="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hlinkClick r:id="" action="ppaction://macro?name=DragandDrop"/>
          </p:cNvPr>
          <p:cNvCxnSpPr/>
          <p:nvPr/>
        </p:nvCxnSpPr>
        <p:spPr>
          <a:xfrm rot="5400000">
            <a:off x="5571338" y="2857496"/>
            <a:ext cx="715174" cy="7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hlinkClick r:id="" action="ppaction://macro?name=DragandDrop"/>
          </p:cNvPr>
          <p:cNvCxnSpPr/>
          <p:nvPr/>
        </p:nvCxnSpPr>
        <p:spPr>
          <a:xfrm rot="16200000" flipH="1">
            <a:off x="5536413" y="3821909"/>
            <a:ext cx="928696" cy="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>
            <a:hlinkClick r:id="" action="ppaction://macro?name=DragandDrop"/>
          </p:cNvPr>
          <p:cNvCxnSpPr/>
          <p:nvPr/>
        </p:nvCxnSpPr>
        <p:spPr>
          <a:xfrm rot="16200000" flipH="1">
            <a:off x="5393537" y="2035959"/>
            <a:ext cx="928696" cy="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Line 34"/>
          <p:cNvSpPr>
            <a:spLocks noChangeShapeType="1"/>
          </p:cNvSpPr>
          <p:nvPr/>
        </p:nvSpPr>
        <p:spPr bwMode="auto">
          <a:xfrm flipH="1" flipV="1">
            <a:off x="3143238" y="1857364"/>
            <a:ext cx="1643075" cy="3357585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1571604" y="6286520"/>
            <a:ext cx="6797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Буква </a:t>
            </a:r>
            <a:r>
              <a:rPr lang="ru-RU" b="1" dirty="0" smtClean="0">
                <a:solidFill>
                  <a:srgbClr val="FF0000"/>
                </a:solidFill>
              </a:rPr>
              <a:t>Ы</a:t>
            </a:r>
            <a:r>
              <a:rPr lang="ru-RU" dirty="0" smtClean="0">
                <a:solidFill>
                  <a:srgbClr val="00B050"/>
                </a:solidFill>
              </a:rPr>
              <a:t> обозначает твёрдость предшествующего согласного звука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0" name="Рисунок 145" descr="слияние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3438" y="1000108"/>
            <a:ext cx="8953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Рисунок 145" descr="слияние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1857364"/>
            <a:ext cx="8953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Рисунок 145" descr="слияние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29322" y="2643182"/>
            <a:ext cx="8953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Рисунок 145" descr="слияние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4876" y="3643314"/>
            <a:ext cx="8953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Рисунок 145" descr="слияние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388" y="4857760"/>
            <a:ext cx="8953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1" grpId="0" animBg="1"/>
      <p:bldP spid="17442" grpId="0" animBg="1"/>
      <p:bldP spid="17443" grpId="0" animBg="1"/>
      <p:bldP spid="17444" grpId="0" animBg="1"/>
      <p:bldP spid="58" grpId="0" animBg="1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Физкультминутка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770984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«Цветы и солнышко».</a:t>
            </a:r>
          </a:p>
          <a:p>
            <a:r>
              <a:rPr lang="ru-RU" dirty="0" smtClean="0"/>
              <a:t> </a:t>
            </a:r>
            <a:r>
              <a:rPr lang="ru-RU" sz="2800" dirty="0" smtClean="0"/>
              <a:t>Цветы растут, тянутся к солнышку </a:t>
            </a:r>
            <a:r>
              <a:rPr lang="ru-RU" sz="2800" i="1" dirty="0" smtClean="0"/>
              <a:t>(напряжение)</a:t>
            </a:r>
            <a:r>
              <a:rPr lang="ru-RU" sz="2800" dirty="0" smtClean="0"/>
              <a:t>, </a:t>
            </a:r>
          </a:p>
          <a:p>
            <a:r>
              <a:rPr lang="ru-RU" sz="2800" dirty="0" smtClean="0"/>
              <a:t>под палящим солнцем цветы увяли </a:t>
            </a:r>
            <a:r>
              <a:rPr lang="ru-RU" sz="2800" i="1" dirty="0" smtClean="0"/>
              <a:t>(расслабление)</a:t>
            </a:r>
            <a:endParaRPr lang="ru-RU" sz="2800" dirty="0"/>
          </a:p>
        </p:txBody>
      </p:sp>
      <p:pic>
        <p:nvPicPr>
          <p:cNvPr id="50178" name="Picture 2" descr="http://liubavyshka.ru/_ph/2/1/52423470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941168"/>
            <a:ext cx="1616968" cy="1616968"/>
          </a:xfrm>
          <a:prstGeom prst="rect">
            <a:avLst/>
          </a:prstGeom>
          <a:noFill/>
        </p:spPr>
      </p:pic>
      <p:pic>
        <p:nvPicPr>
          <p:cNvPr id="50180" name="Picture 4" descr="http://liubavyshka.ru/_ph/2/1/859573058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297034"/>
            <a:ext cx="936104" cy="1356672"/>
          </a:xfrm>
          <a:prstGeom prst="rect">
            <a:avLst/>
          </a:prstGeom>
          <a:noFill/>
        </p:spPr>
      </p:pic>
      <p:pic>
        <p:nvPicPr>
          <p:cNvPr id="50182" name="Picture 6" descr="http://liubavyshka.ru/_ph/151/1/639713285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458368"/>
            <a:ext cx="3399629" cy="3399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Закрепление знаний 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с. </a:t>
            </a:r>
            <a:r>
              <a:rPr lang="ru-RU" sz="5400" b="1" smtClean="0"/>
              <a:t>34</a:t>
            </a:r>
            <a:endParaRPr lang="ru-RU" sz="5400" b="1" dirty="0"/>
          </a:p>
        </p:txBody>
      </p:sp>
      <p:pic>
        <p:nvPicPr>
          <p:cNvPr id="4" name="Picture 2" descr="C:\Documents and Settings\ADMIN\Рабочий стол\физика\математ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88840"/>
            <a:ext cx="259172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75656" y="5733255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0"/>
            <a:ext cx="77707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772816"/>
            <a:ext cx="11601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68818" y="5517232"/>
            <a:ext cx="4999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88640"/>
            <a:ext cx="9964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Дидактическая игра «Кто больше?»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pic>
        <p:nvPicPr>
          <p:cNvPr id="10244" name="Picture 4" descr="Мышка машет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340768"/>
            <a:ext cx="2657475" cy="2971801"/>
          </a:xfrm>
          <a:prstGeom prst="rect">
            <a:avLst/>
          </a:prstGeom>
          <a:noFill/>
        </p:spPr>
      </p:pic>
      <p:pic>
        <p:nvPicPr>
          <p:cNvPr id="10246" name="Picture 6" descr="Северный мишк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556792"/>
            <a:ext cx="2585430" cy="2808312"/>
          </a:xfrm>
          <a:prstGeom prst="rect">
            <a:avLst/>
          </a:prstGeom>
          <a:noFill/>
        </p:spPr>
      </p:pic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899592" y="5215430"/>
            <a:ext cx="53285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Как мишку превратить в мышку?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клипарты\игрушкиа\8e79c6d880a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928813"/>
            <a:ext cx="3786188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D:\клипарты\животные\0_4e53c_9d5c638d_XXXL.png"/>
          <p:cNvPicPr>
            <a:picLocks noChangeAspect="1" noChangeArrowheads="1"/>
          </p:cNvPicPr>
          <p:nvPr/>
        </p:nvPicPr>
        <p:blipFill>
          <a:blip r:embed="rId4" cstate="print"/>
          <a:srcRect l="51221" t="15854" b="15854"/>
          <a:stretch>
            <a:fillRect/>
          </a:stretch>
        </p:blipFill>
        <p:spPr bwMode="auto">
          <a:xfrm>
            <a:off x="5572125" y="1500188"/>
            <a:ext cx="34194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>
            <a:off x="4286250" y="3571875"/>
            <a:ext cx="857250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214290"/>
            <a:ext cx="1040670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214290"/>
            <a:ext cx="84670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214290"/>
            <a:ext cx="113524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ш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214290"/>
            <a:ext cx="772969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72198" y="142852"/>
            <a:ext cx="843501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57554" y="214290"/>
            <a:ext cx="103105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ы</a:t>
            </a: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497F26EC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650" y="3889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000"/>
                            </p:stCondLst>
                            <p:childTnLst>
                              <p:par>
                                <p:cTn id="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1604" y="285728"/>
            <a:ext cx="535274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каких словах есть звук Ы?</a:t>
            </a:r>
          </a:p>
        </p:txBody>
      </p:sp>
      <p:pic>
        <p:nvPicPr>
          <p:cNvPr id="17411" name="Picture 3" descr="D:\клипарты\еда раст\55bb4c8a81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635375"/>
            <a:ext cx="3981450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D:\клипарты\еда раст\98b40bf271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3629025"/>
            <a:ext cx="3319463" cy="291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D:\клипарты\еда раст\917b834fd4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5375" y="785813"/>
            <a:ext cx="29686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D:\клипарты\еда раст\9838db0a146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28688"/>
            <a:ext cx="38481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D:\клипарты\еда раст\0041463fde6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50" y="2286000"/>
            <a:ext cx="2500313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D:\клипарты\еда раст\51358e98d1a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8" y="4786313"/>
            <a:ext cx="1828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C00000"/>
                </a:solidFill>
              </a:rPr>
              <a:t>Физкультминутка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400675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Мы шагаем, мы шагаем,</a:t>
            </a:r>
          </a:p>
          <a:p>
            <a:r>
              <a:rPr lang="ru-RU" sz="2000" dirty="0" smtClean="0"/>
              <a:t>Руки выше поднимаем,</a:t>
            </a:r>
          </a:p>
          <a:p>
            <a:r>
              <a:rPr lang="ru-RU" sz="2000" dirty="0" smtClean="0"/>
              <a:t>Голову не опускаем,</a:t>
            </a:r>
          </a:p>
          <a:p>
            <a:r>
              <a:rPr lang="ru-RU" sz="2000" dirty="0" smtClean="0"/>
              <a:t>Дышим ровно, глубоко.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Мы походим на носках,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А потом на пятках.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Пойдём мягко, как лисята,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И как мишка косолапый,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И как заинька-трусишка,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И как серый </a:t>
            </a:r>
            <a:r>
              <a:rPr lang="ru-RU" sz="2000" dirty="0" err="1" smtClean="0"/>
              <a:t>волк-волчишка</a:t>
            </a:r>
            <a:r>
              <a:rPr lang="ru-RU" sz="2000" dirty="0" smtClean="0"/>
              <a:t>.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Вот свернулся ёж в клубок,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Потому что он продрог.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Лучик ёжика коснулся,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Ёжик сладко потянулся</a:t>
            </a:r>
          </a:p>
          <a:p>
            <a:r>
              <a:rPr lang="ru-RU" sz="2000" dirty="0" smtClean="0"/>
              <a:t>Ёжик сладко потянулся,</a:t>
            </a:r>
          </a:p>
          <a:p>
            <a:r>
              <a:rPr lang="ru-RU" sz="2000" dirty="0" smtClean="0"/>
              <a:t>Наконец-таки проснулся.</a:t>
            </a:r>
          </a:p>
          <a:p>
            <a:r>
              <a:rPr lang="ru-RU" sz="2000" dirty="0" smtClean="0"/>
              <a:t>Захотелось поиграть</a:t>
            </a:r>
          </a:p>
          <a:p>
            <a:r>
              <a:rPr lang="ru-RU" sz="2000" dirty="0" smtClean="0"/>
              <a:t>Всех ребят пересчитать</a:t>
            </a:r>
            <a:endParaRPr lang="ru-RU" sz="2000" dirty="0"/>
          </a:p>
        </p:txBody>
      </p:sp>
      <p:pic>
        <p:nvPicPr>
          <p:cNvPr id="103430" name="Picture 6" descr="Лисенок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549275"/>
            <a:ext cx="42481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2" name="Picture 8" descr="http://liubavyshka.ru/_ph/30/1/274884249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2133600"/>
            <a:ext cx="2503487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4" name="Picture 10" descr="http://liubavyshka.ru/_ph/145/1/606607625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2205038"/>
            <a:ext cx="30035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8" name="Picture 14" descr="Волк из 'ну, погоди'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1844675"/>
            <a:ext cx="3287713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40" name="Picture 16" descr="Ёжик с колокольчиком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549275"/>
            <a:ext cx="4157662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79388" y="188913"/>
            <a:ext cx="8964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Развитие связной речи. 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sz="3600" b="1" i="1" dirty="0" smtClean="0">
                <a:solidFill>
                  <a:srgbClr val="C00000"/>
                </a:solidFill>
              </a:rPr>
              <a:t>Рассказ сказки по сюжетным картинкам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8104" y="1600200"/>
            <a:ext cx="3178696" cy="4525963"/>
          </a:xfrm>
        </p:spPr>
        <p:txBody>
          <a:bodyPr>
            <a:noAutofit/>
          </a:bodyPr>
          <a:lstStyle/>
          <a:p>
            <a:r>
              <a:rPr lang="ru-RU" sz="2800" dirty="0" smtClean="0"/>
              <a:t>– Иллюстрации к какой русской сказке вы видите?</a:t>
            </a:r>
          </a:p>
          <a:p>
            <a:r>
              <a:rPr lang="ru-RU" sz="2800" dirty="0" smtClean="0"/>
              <a:t>– Назовите все слова, в которых есть звук [</a:t>
            </a:r>
            <a:r>
              <a:rPr lang="ru-RU" sz="2800" dirty="0" err="1" smtClean="0"/>
              <a:t>ы</a:t>
            </a:r>
            <a:r>
              <a:rPr lang="ru-RU" sz="2800" dirty="0" smtClean="0"/>
              <a:t>].</a:t>
            </a:r>
          </a:p>
          <a:p>
            <a:r>
              <a:rPr lang="ru-RU" sz="2800" dirty="0" smtClean="0"/>
              <a:t>– Расскажите сказку по картинкам</a:t>
            </a:r>
            <a:endParaRPr lang="ru-RU" sz="2800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12775"/>
            <a:ext cx="5579665" cy="516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979712" y="1243559"/>
            <a:ext cx="669674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Внимание! Проверь, дружок,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Готов ли ты начать урок!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Всё ли на месте? Всё ли в порядке: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Книжки, ручки и тетрадки?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Есть у нас девиз такой: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Всё, что надо под рукой!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– Проверим готовность к уроку</a:t>
            </a:r>
            <a:endParaRPr lang="ru-RU" sz="3200" b="1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sz="4000" b="1" i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21509" name="Picture 5" descr="колокольчи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54632">
            <a:off x="467544" y="332656"/>
            <a:ext cx="1728192" cy="1728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Рефлексивно-оценочный</a:t>
            </a:r>
            <a:endParaRPr lang="ru-RU" i="1" dirty="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Что нового вы узнали на уроке?</a:t>
            </a:r>
          </a:p>
          <a:p>
            <a:r>
              <a:rPr lang="ru-RU" dirty="0" smtClean="0"/>
              <a:t>– Что особенно вам понравилось? Почему?</a:t>
            </a:r>
          </a:p>
          <a:p>
            <a:r>
              <a:rPr lang="ru-RU" dirty="0" smtClean="0"/>
              <a:t>– Что вызвало затруднение? Почему?</a:t>
            </a:r>
          </a:p>
          <a:p>
            <a:r>
              <a:rPr lang="ru-RU" dirty="0" smtClean="0"/>
              <a:t>– Какие знания, умения, навыки помогали нам сегодня на уроке?</a:t>
            </a:r>
          </a:p>
          <a:p>
            <a:r>
              <a:rPr lang="ru-RU" dirty="0" smtClean="0"/>
              <a:t>– Спасибо за урок</a:t>
            </a:r>
            <a:endParaRPr lang="ru-RU" b="1" i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548680"/>
            <a:ext cx="8208913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Закрепление написания изученных букв</a:t>
            </a:r>
            <a:endParaRPr lang="ru-RU" sz="7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2348880"/>
            <a:ext cx="4300591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письма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59338" y="1844675"/>
            <a:ext cx="3816350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15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" name="Picture 14" descr="http://animashky.ru/flist/glludi/3/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47664" y="3212976"/>
            <a:ext cx="1925406" cy="1437962"/>
          </a:xfrm>
          <a:prstGeom prst="rect">
            <a:avLst/>
          </a:prstGeom>
        </p:spPr>
      </p:pic>
      <p:pic>
        <p:nvPicPr>
          <p:cNvPr id="11" name="Picture 1" descr="G:\Диск  разработки 1 класс Школа России\клипарт\буквы-дидлы\0_4a920_fd65b69f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16832"/>
            <a:ext cx="3602038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258888" y="836613"/>
            <a:ext cx="67691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Прозвенел и смолк звонок.</a:t>
            </a:r>
            <a:b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Начинается урок.</a:t>
            </a:r>
            <a:b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Тихо девочки за парту сели,</a:t>
            </a:r>
            <a:b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Тихо мальчики за парту сели,</a:t>
            </a:r>
            <a:b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На меня все посмотрели.</a:t>
            </a:r>
          </a:p>
        </p:txBody>
      </p:sp>
      <p:pic>
        <p:nvPicPr>
          <p:cNvPr id="6147" name="Picture 3" descr="колокольчи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2500313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2.bp.blogspot.com/_OURyH02c2gs/TNZVomVxwdI/AAAAAAAAAd4/S6Fgr12djhc/s1600/%D0%AB.jpg"/>
          <p:cNvPicPr>
            <a:picLocks noChangeAspect="1" noChangeArrowheads="1"/>
          </p:cNvPicPr>
          <p:nvPr/>
        </p:nvPicPr>
        <p:blipFill>
          <a:blip r:embed="rId2" cstate="print"/>
          <a:srcRect l="2136" r="5983"/>
          <a:stretch>
            <a:fillRect/>
          </a:stretch>
        </p:blipFill>
        <p:spPr bwMode="auto">
          <a:xfrm>
            <a:off x="571500" y="571500"/>
            <a:ext cx="8001000" cy="546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G:\Диск  разработки 1 класс Школа России\клипарт\буквы-дидлы\0_4a920_fd65b69f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3602037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625" y="642938"/>
            <a:ext cx="2286000" cy="20002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4" name="Picture 2" descr="C:\Users\Helen\Desktop\схемы\2011-09-08_1937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4214813"/>
            <a:ext cx="450691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992FF0A3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650" y="6540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9900"/>
                </a:solidFill>
                <a:latin typeface="Comic Sans MS" pitchFamily="66" charset="0"/>
              </a:rPr>
              <a:t>СЕГОДНЯ НА УРОКЕ</a:t>
            </a:r>
            <a:r>
              <a:rPr lang="ru-RU" sz="5400" b="1" dirty="0" smtClean="0">
                <a:latin typeface="Comic Sans MS" pitchFamily="66" charset="0"/>
              </a:rPr>
              <a:t>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4400" b="1" dirty="0" smtClean="0">
                <a:solidFill>
                  <a:srgbClr val="990033"/>
                </a:solidFill>
                <a:latin typeface="Century Gothic" pitchFamily="34" charset="0"/>
              </a:rPr>
              <a:t>ПОВТОРИМ  …</a:t>
            </a:r>
          </a:p>
          <a:p>
            <a:pPr eaLnBrk="1" hangingPunct="1">
              <a:buFontTx/>
              <a:buNone/>
            </a:pPr>
            <a:r>
              <a:rPr lang="ru-RU" sz="4400" b="1" dirty="0" smtClean="0">
                <a:solidFill>
                  <a:srgbClr val="990033"/>
                </a:solidFill>
                <a:latin typeface="Century Gothic" pitchFamily="34" charset="0"/>
              </a:rPr>
              <a:t>БУДЕМ ОТЛИЧАТЬ …</a:t>
            </a:r>
          </a:p>
          <a:p>
            <a:pPr eaLnBrk="1" hangingPunct="1">
              <a:buFontTx/>
              <a:buNone/>
            </a:pPr>
            <a:r>
              <a:rPr lang="ru-RU" sz="4400" b="1" dirty="0" smtClean="0">
                <a:solidFill>
                  <a:srgbClr val="990033"/>
                </a:solidFill>
                <a:latin typeface="Century Gothic" pitchFamily="34" charset="0"/>
              </a:rPr>
              <a:t>НАУЧИМСЯ ПИСАТЬ 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3861048"/>
            <a:ext cx="4620560" cy="26776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тетрадочку открою 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как надо положу.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от вас не скрою: 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Ручку я вот так держу.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Сяду </a:t>
            </a:r>
            <a:r>
              <a:rPr lang="ru-RU" sz="28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прямо,не</a:t>
            </a: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согнусь, 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работу я возьмусь.</a:t>
            </a: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Helen\Desktop\ель\шаблоны мои\2011-10-14_182115.jpg"/>
          <p:cNvPicPr>
            <a:picLocks noChangeAspect="1" noChangeArrowheads="1"/>
          </p:cNvPicPr>
          <p:nvPr/>
        </p:nvPicPr>
        <p:blipFill>
          <a:blip r:embed="rId4" cstate="print"/>
          <a:srcRect b="5013"/>
          <a:stretch>
            <a:fillRect/>
          </a:stretch>
        </p:blipFill>
        <p:spPr bwMode="auto">
          <a:xfrm>
            <a:off x="1691680" y="0"/>
            <a:ext cx="5225642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Helen\Desktop\схемы\шаблоны мои\2011-10-19_0637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0" y="17463"/>
          <a:ext cx="9144000" cy="684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Слайд" r:id="rId5" imgW="4570501" imgH="3427618" progId="PowerPoint.Slide.12">
                  <p:embed/>
                </p:oleObj>
              </mc:Choice>
              <mc:Fallback>
                <p:oleObj name="Слайд" r:id="rId5" imgW="4570501" imgH="3427618" progId="PowerPoint.Slide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463"/>
                        <a:ext cx="9144000" cy="684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28728" y="0"/>
            <a:ext cx="5848589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Сравните буквы</a:t>
            </a:r>
          </a:p>
        </p:txBody>
      </p:sp>
      <p:pic>
        <p:nvPicPr>
          <p:cNvPr id="9" name="Picture 4" descr="http://media5.picsearch.com/is?dVM4HwGyMCQArN8i3kqratsN3ZKxv0Ymp79bZ9XeFq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39731" y="5000637"/>
            <a:ext cx="76320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500938" y="1428750"/>
            <a:ext cx="12747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/>
              <a:t>Ы</a:t>
            </a:r>
          </a:p>
        </p:txBody>
      </p:sp>
      <p:pic>
        <p:nvPicPr>
          <p:cNvPr id="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74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44000" y="6562725"/>
            <a:ext cx="1587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DCEFE5F"/>
          <p:cNvPicPr>
            <a:picLocks noChangeAspect="1" noChangeArrowheads="1"/>
          </p:cNvPicPr>
          <p:nvPr/>
        </p:nvPicPr>
        <p:blipFill>
          <a:blip r:embed="rId9" cstate="print"/>
          <a:srcRect l="55685" t="62139" r="13212"/>
          <a:stretch>
            <a:fillRect/>
          </a:stretch>
        </p:blipFill>
        <p:spPr bwMode="auto">
          <a:xfrm>
            <a:off x="6286512" y="4714884"/>
            <a:ext cx="2219803" cy="173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/>
      <p:bldP spid="1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332656"/>
            <a:ext cx="3466728" cy="57935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Павел\Downloads\Screenshot_20220925-161058_Office Rea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387424"/>
            <a:ext cx="8830490" cy="72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94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215313" y="1820863"/>
            <a:ext cx="279400" cy="750887"/>
          </a:xfrm>
        </p:spPr>
        <p:txBody>
          <a:bodyPr lIns="45720" rIns="45720" anchor="b">
            <a:normAutofit fontScale="90000"/>
          </a:bodyPr>
          <a:lstStyle/>
          <a:p>
            <a:pPr algn="r" eaLnBrk="1" hangingPunct="1">
              <a:defRPr/>
            </a:pPr>
            <a:r>
              <a:rPr lang="en-US" sz="49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ru-RU" sz="490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flipH="1">
            <a:off x="631825" y="5813425"/>
            <a:ext cx="46038" cy="77788"/>
          </a:xfrm>
        </p:spPr>
        <p:txBody>
          <a:bodyPr lIns="182880" tIns="0">
            <a:normAutofit fontScale="55000" lnSpcReduction="20000"/>
          </a:bodyPr>
          <a:lstStyle/>
          <a:p>
            <a:pPr marL="36513" indent="0" algn="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sz="600" smtClean="0">
                <a:solidFill>
                  <a:srgbClr val="79766F"/>
                </a:solidFill>
              </a:rPr>
              <a:t> </a:t>
            </a:r>
            <a:endParaRPr lang="ru-RU" sz="600" smtClean="0">
              <a:solidFill>
                <a:srgbClr val="79766F"/>
              </a:solidFill>
            </a:endParaRPr>
          </a:p>
        </p:txBody>
      </p:sp>
      <p:graphicFrame>
        <p:nvGraphicFramePr>
          <p:cNvPr id="6151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203388"/>
              </p:ext>
            </p:extLst>
          </p:nvPr>
        </p:nvGraphicFramePr>
        <p:xfrm>
          <a:off x="457200" y="2057400"/>
          <a:ext cx="8229600" cy="1036320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58775"/>
                <a:gridCol w="457200"/>
                <a:gridCol w="358775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4409" name="Picture 91" descr="35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3733800"/>
            <a:ext cx="3048000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791666" flipV="1">
            <a:off x="6372225" y="4508500"/>
            <a:ext cx="1944688" cy="5111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4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29514 -0.18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14 -0.18426 C -0.30313 -0.1588 -0.31094 -0.1331 -0.32014 -0.10648 C -0.32934 -0.07986 -0.34236 -0.04977 -0.3507 -0.025 C -0.35903 -0.00023 -0.36667 0.02592 -0.37014 0.04166 C -0.37361 0.0574 -0.37205 0.06134 -0.37153 0.06944 C -0.37101 0.07754 -0.36997 0.0831 -0.36736 0.08981 C -0.36476 0.09652 -0.36268 0.10625 -0.35625 0.11018 C -0.34983 0.11412 -0.33663 0.11504 -0.32847 0.11389 C -0.32031 0.11273 -0.31545 0.11041 -0.30764 0.10277 C -0.29983 0.09514 -0.28872 0.08333 -0.28125 0.06759 C -0.27379 0.05185 -0.26615 0.02407 -0.2632 0.00833 C -0.26025 -0.00741 -0.26268 -0.0169 -0.2632 -0.02685 C -0.26372 -0.03681 -0.26372 -0.04537 -0.26597 -0.05093 C -0.26823 -0.05648 -0.27379 -0.05718 -0.27709 -0.06019 C -0.28038 -0.0632 -0.28264 -0.06829 -0.28542 -0.06945 C -0.2882 -0.0706 -0.29358 -0.07014 -0.29375 -0.0676 C -0.29393 -0.06505 -0.29045 -0.05834 -0.28681 -0.05463 C -0.28316 -0.05093 -0.27552 -0.04699 -0.27153 -0.04537 C -0.26754 -0.04375 -0.26667 -0.04537 -0.2632 -0.04537 C -0.25972 -0.04537 -0.25643 -0.04422 -0.2507 -0.04537 C -0.24497 -0.04653 -0.23559 -0.04885 -0.22847 -0.05278 C -0.22136 -0.05672 -0.21476 -0.06297 -0.20764 -0.06945 C -0.20052 -0.07593 -0.19167 -0.08241 -0.18542 -0.09167 C -0.17917 -0.10093 -0.17518 -0.11297 -0.17014 -0.125 C -0.16511 -0.13704 -0.15781 -0.1544 -0.15486 -0.16389 C -0.15191 -0.17338 -0.15087 -0.18727 -0.15209 -0.18241 C -0.1533 -0.17755 -0.15469 -0.15625 -0.16181 -0.13426 C -0.16893 -0.11227 -0.18837 -0.06783 -0.19514 -0.05093 C -0.20191 -0.03403 -0.19879 -0.04375 -0.20261 -0.0331 C -0.20643 -0.02246 -0.21337 -0.00139 -0.21788 0.01319 C -0.2224 0.02777 -0.22674 0.0419 -0.22986 0.05463 C -0.23299 0.06736 -0.23611 0.08125 -0.23681 0.08981 C -0.2375 0.09838 -0.23681 0.10277 -0.23403 0.10648 C -0.23125 0.11018 -0.22552 0.1118 -0.22014 0.11203 C -0.21476 0.11227 -0.20903 0.11203 -0.20209 0.10833 C -0.19514 0.10463 -0.18559 0.09606 -0.17847 0.08981 C -0.17136 0.08356 -0.1632 0.07477 -0.15903 0.07129 " pathEditMode="relative" rAng="0" ptsTypes="aaaaaaaaaaaaaaaaaaaaaaaaaaaaaaaaaaaaa">
                                      <p:cBhvr>
                                        <p:cTn id="10" dur="5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1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498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332656"/>
            <a:ext cx="3466728" cy="57935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Павел\Downloads\Screenshot_20220925-161058_Office Rea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387424"/>
            <a:ext cx="8830490" cy="72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80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490" y="428604"/>
            <a:ext cx="359104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r>
              <a:rPr lang="ru-RU" sz="9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  <a:r>
              <a:rPr lang="ru-RU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3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000625"/>
            <a:ext cx="27654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88" y="5000625"/>
            <a:ext cx="27654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Минус 5"/>
          <p:cNvSpPr/>
          <p:nvPr/>
        </p:nvSpPr>
        <p:spPr>
          <a:xfrm rot="7388443">
            <a:off x="1762593" y="4275768"/>
            <a:ext cx="1071563" cy="35718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 rot="5400000">
            <a:off x="1857375" y="5357813"/>
            <a:ext cx="2786063" cy="64293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2" name="Picture 2" descr="C:\Users\Павел\Downloads\1920x1200_472803_[www.ArtFile.ru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538" y="116632"/>
            <a:ext cx="533846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клипарты\Оформляшки\vozd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0" y="142875"/>
            <a:ext cx="5238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428604"/>
            <a:ext cx="3305713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ш</a:t>
            </a: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  <a:r>
              <a:rPr lang="ru-RU" sz="9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</a:t>
            </a: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ы</a:t>
            </a:r>
          </a:p>
        </p:txBody>
      </p:sp>
      <p:pic>
        <p:nvPicPr>
          <p:cNvPr id="3073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5000625"/>
            <a:ext cx="27654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4218" y="5000625"/>
            <a:ext cx="27654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Минус 5"/>
          <p:cNvSpPr/>
          <p:nvPr/>
        </p:nvSpPr>
        <p:spPr>
          <a:xfrm rot="7388443">
            <a:off x="4121150" y="4154488"/>
            <a:ext cx="1071563" cy="35718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 rot="5400000">
            <a:off x="1857375" y="5357813"/>
            <a:ext cx="2786063" cy="64293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058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-171400"/>
            <a:ext cx="8352927" cy="691276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6561" y="1484784"/>
            <a:ext cx="8123210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9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</a:t>
            </a:r>
            <a:r>
              <a:rPr lang="ru-RU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9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3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000625"/>
            <a:ext cx="2765425" cy="139065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9974" y="4984562"/>
            <a:ext cx="27654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Минус 5"/>
          <p:cNvSpPr/>
          <p:nvPr/>
        </p:nvSpPr>
        <p:spPr>
          <a:xfrm rot="7388443">
            <a:off x="2174415" y="4012694"/>
            <a:ext cx="1071563" cy="35718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 rot="5400000">
            <a:off x="1872456" y="5357812"/>
            <a:ext cx="2786063" cy="64293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50698" y="5000625"/>
            <a:ext cx="2314624" cy="1390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 rot="5400000">
            <a:off x="4336943" y="5262850"/>
            <a:ext cx="2786063" cy="64293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527365" y="5012675"/>
            <a:ext cx="2738122" cy="1362538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658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6561" y="1484784"/>
            <a:ext cx="8123210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9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r>
              <a:rPr lang="ru-RU" sz="9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</a:t>
            </a:r>
            <a:r>
              <a:rPr lang="ru-RU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9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3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000625"/>
            <a:ext cx="2765425" cy="139065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9974" y="4984562"/>
            <a:ext cx="27654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Минус 5"/>
          <p:cNvSpPr/>
          <p:nvPr/>
        </p:nvSpPr>
        <p:spPr>
          <a:xfrm rot="7388443">
            <a:off x="2174415" y="4012694"/>
            <a:ext cx="1071563" cy="35718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 rot="5400000">
            <a:off x="1872456" y="5357812"/>
            <a:ext cx="2786063" cy="64293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50698" y="5000625"/>
            <a:ext cx="2314624" cy="1390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 rot="5400000">
            <a:off x="4336943" y="5262850"/>
            <a:ext cx="2786063" cy="64293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527365" y="5012675"/>
            <a:ext cx="2738122" cy="1362538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9940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571744"/>
            <a:ext cx="69381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Что вам показалось сложным в уроке?</a:t>
            </a:r>
          </a:p>
          <a:p>
            <a:r>
              <a:rPr lang="ru-RU" sz="3200" dirty="0" smtClean="0"/>
              <a:t>Чему вы научились легко и быстро?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42976" y="5357826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Стыдно не знать , стыдно не учиться.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121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142984"/>
            <a:ext cx="5286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33"/>
                </a:solidFill>
                <a:latin typeface="Century Gothic" pitchFamily="34" charset="0"/>
              </a:rPr>
              <a:t>ПОВТОРИЛИ  …</a:t>
            </a:r>
          </a:p>
          <a:p>
            <a:r>
              <a:rPr lang="ru-RU" sz="3600" b="1" dirty="0" smtClean="0">
                <a:solidFill>
                  <a:srgbClr val="990033"/>
                </a:solidFill>
                <a:latin typeface="Century Gothic" pitchFamily="34" charset="0"/>
              </a:rPr>
              <a:t>ОТЛИЧАЛИ …</a:t>
            </a:r>
          </a:p>
          <a:p>
            <a:r>
              <a:rPr lang="ru-RU" sz="3600" b="1" dirty="0" smtClean="0">
                <a:solidFill>
                  <a:srgbClr val="990033"/>
                </a:solidFill>
                <a:latin typeface="Century Gothic" pitchFamily="34" charset="0"/>
              </a:rPr>
              <a:t>НАУЧИСЬ ПИСАТЬ …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500042"/>
            <a:ext cx="4572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9900"/>
                </a:solidFill>
                <a:latin typeface="Comic Sans MS" pitchFamily="66" charset="0"/>
              </a:rPr>
              <a:t>СЕГОДНЯ НА УРОКЕ</a:t>
            </a:r>
            <a:r>
              <a:rPr lang="ru-RU" sz="3200" b="1" dirty="0" smtClean="0">
                <a:latin typeface="Comic Sans MS" pitchFamily="66" charset="0"/>
              </a:rPr>
              <a:t>:</a:t>
            </a:r>
            <a:endParaRPr lang="ru-RU" sz="3200" dirty="0"/>
          </a:p>
        </p:txBody>
      </p:sp>
      <p:pic>
        <p:nvPicPr>
          <p:cNvPr id="7" name="Picture 4" descr="DCEFE5F"/>
          <p:cNvPicPr>
            <a:picLocks noChangeAspect="1" noChangeArrowheads="1"/>
          </p:cNvPicPr>
          <p:nvPr/>
        </p:nvPicPr>
        <p:blipFill>
          <a:blip r:embed="rId2" cstate="print"/>
          <a:srcRect l="55685" t="62139" r="13212"/>
          <a:stretch>
            <a:fillRect/>
          </a:stretch>
        </p:blipFill>
        <p:spPr bwMode="auto">
          <a:xfrm>
            <a:off x="6357950" y="1142984"/>
            <a:ext cx="2219803" cy="173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Helen\Desktop\схемы\буквы-фрукты\0_4a8c3_110a2564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7950" y="908050"/>
            <a:ext cx="6348413" cy="634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696420" y="447055"/>
            <a:ext cx="375115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Молодцы!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6443663" y="1484313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СЛОВО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2133600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ПРЕДЛОЖЕНИЕ</a:t>
            </a:r>
            <a:endParaRPr lang="ru-RU"/>
          </a:p>
        </p:txBody>
      </p:sp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3779838" y="3860800"/>
            <a:ext cx="4321175" cy="885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РЕЧЬ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827088" y="5373688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СЛОГ</a:t>
            </a:r>
            <a:endParaRPr lang="ru-RU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219700" y="685800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ЗВУК</a:t>
            </a:r>
            <a:endParaRPr lang="ru-RU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843213" y="685800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omic Sans MS" pitchFamily="66" charset="0"/>
              </a:rPr>
              <a:t>ГЛАСНЫЙ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6804025" y="68580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СОГЛАСНЫЙ</a:t>
            </a:r>
            <a:endParaRPr lang="ru-RU"/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435600" y="707390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ТВЁРДЫЙ</a:t>
            </a:r>
            <a:endParaRPr lang="ru-RU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7596188" y="7100888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8000"/>
                </a:solidFill>
                <a:latin typeface="Comic Sans MS" pitchFamily="66" charset="0"/>
              </a:rPr>
              <a:t>МЯГКИЙ</a:t>
            </a:r>
            <a:endParaRPr lang="ru-RU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0.12604 -0.431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-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45 0.05047 L 0.41736 0.05047 " pathEditMode="relative" ptsTypes="AA">
                                      <p:cBhvr>
                                        <p:cTn id="10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02 0.05069 L -0.27951 0.28171 " pathEditMode="relative" ptsTypes="AA">
                                      <p:cBhvr>
                                        <p:cTn id="14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1 -0.04398 L 0.2717 -0.1280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-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96296E-6 L -0.02361 -0.3428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-1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0.11823 -0.2604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1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10225 -0.2497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01 -0.06481 L -0.03542 -0.2078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 -0.04375 L -0.09063 -0.21181 " pathEditMode="relative" ptsTypes="AA">
                                      <p:cBhvr>
                                        <p:cTn id="38" dur="2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 animBg="1"/>
      <p:bldP spid="25607" grpId="0"/>
      <p:bldP spid="25608" grpId="0"/>
      <p:bldP spid="25609" grpId="0"/>
      <p:bldP spid="25610" grpId="0"/>
      <p:bldP spid="25611" grpId="0"/>
      <p:bldP spid="256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620713"/>
            <a:ext cx="1889125" cy="2879725"/>
          </a:xfrm>
          <a:prstGeom prst="rect">
            <a:avLst/>
          </a:prstGeom>
          <a:noFill/>
        </p:spPr>
      </p:pic>
      <p:pic>
        <p:nvPicPr>
          <p:cNvPr id="2058" name="Picture 10" descr="ды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997200"/>
            <a:ext cx="2016125" cy="792163"/>
          </a:xfrm>
          <a:prstGeom prst="rect">
            <a:avLst/>
          </a:prstGeom>
          <a:noFill/>
        </p:spPr>
      </p:pic>
      <p:pic>
        <p:nvPicPr>
          <p:cNvPr id="2059" name="Picture 11" descr="сы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4149725"/>
            <a:ext cx="2016125" cy="1292225"/>
          </a:xfrm>
          <a:prstGeom prst="rect">
            <a:avLst/>
          </a:prstGeom>
          <a:noFill/>
        </p:spPr>
      </p:pic>
      <p:pic>
        <p:nvPicPr>
          <p:cNvPr id="2062" name="Picture 14" descr="3a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4149725"/>
            <a:ext cx="2160588" cy="2132013"/>
          </a:xfrm>
          <a:prstGeom prst="rect">
            <a:avLst/>
          </a:prstGeom>
          <a:noFill/>
        </p:spPr>
      </p:pic>
      <p:pic>
        <p:nvPicPr>
          <p:cNvPr id="2064" name="Picture 16" descr="22df2745b1d3">
            <a:hlinkClick r:id="" action="ppaction://noaction">
              <a:snd r:embed="rId6" name="фрукты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836613"/>
            <a:ext cx="3170237" cy="2128837"/>
          </a:xfrm>
          <a:prstGeom prst="rect">
            <a:avLst/>
          </a:prstGeom>
          <a:noFill/>
        </p:spPr>
      </p:pic>
      <p:pic>
        <p:nvPicPr>
          <p:cNvPr id="2070" name="Picture 22" descr="APPLE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275" y="4149725"/>
            <a:ext cx="1154113" cy="1439863"/>
          </a:xfrm>
          <a:prstGeom prst="rect">
            <a:avLst/>
          </a:prstGeom>
          <a:noFill/>
        </p:spPr>
      </p:pic>
      <p:pic>
        <p:nvPicPr>
          <p:cNvPr id="2078" name="Picture 30" descr="BOOK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938" y="1052513"/>
            <a:ext cx="1944687" cy="138588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428860" y="214290"/>
            <a:ext cx="4996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Где спряталась буква </a:t>
            </a:r>
            <a:r>
              <a:rPr lang="ru-RU" sz="2400" b="1" dirty="0" smtClean="0">
                <a:solidFill>
                  <a:srgbClr val="FF0000"/>
                </a:solidFill>
              </a:rPr>
              <a:t>Ы</a:t>
            </a:r>
            <a:r>
              <a:rPr lang="ru-RU" sz="2400" b="1" dirty="0" smtClean="0"/>
              <a:t> на рисунке?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900113" y="908050"/>
            <a:ext cx="67675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chemeClr val="accent2"/>
                </a:solidFill>
                <a:latin typeface="Comic Sans MS" pitchFamily="66" charset="0"/>
              </a:rPr>
              <a:t>СЕГОДНЯ НА УРОКЕ: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827088" y="1844675"/>
            <a:ext cx="779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4400" b="1" dirty="0" smtClean="0">
                <a:solidFill>
                  <a:srgbClr val="990033"/>
                </a:solidFill>
                <a:latin typeface="Century Gothic" pitchFamily="34" charset="0"/>
              </a:rPr>
              <a:t>ПОВТОРИМ  </a:t>
            </a:r>
            <a:r>
              <a:rPr lang="ru-RU" sz="4400" b="1" dirty="0">
                <a:solidFill>
                  <a:srgbClr val="990033"/>
                </a:solidFill>
                <a:latin typeface="Century Gothic" pitchFamily="34" charset="0"/>
              </a:rPr>
              <a:t>…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4400" b="1" dirty="0">
                <a:solidFill>
                  <a:srgbClr val="990033"/>
                </a:solidFill>
                <a:latin typeface="Century Gothic" pitchFamily="34" charset="0"/>
              </a:rPr>
              <a:t>НАУЧИМСЯ ОТЛИЧАТЬ …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4400" b="1" dirty="0">
                <a:solidFill>
                  <a:srgbClr val="990033"/>
                </a:solidFill>
                <a:latin typeface="Century Gothic" pitchFamily="34" charset="0"/>
              </a:rPr>
              <a:t>НАУЧИМСЯ ЧИТАТЬ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900113" y="908050"/>
            <a:ext cx="7757252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Произнесем хором скороговорку</a:t>
            </a:r>
          </a:p>
          <a:p>
            <a:endParaRPr lang="ru-RU" sz="36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endParaRPr lang="ru-RU" sz="36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Мыла Мила мишку мылом,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Мила мыло уронила.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Уронила Мила мыло,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Мишку мылом не домыла.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endParaRPr lang="ru-RU" sz="3600" b="1" dirty="0">
              <a:solidFill>
                <a:schemeClr val="accent2"/>
              </a:solidFill>
              <a:latin typeface="Comic Sans MS" pitchFamily="66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endParaRPr lang="ru-RU" sz="3600" b="1" dirty="0">
              <a:solidFill>
                <a:schemeClr val="accent2"/>
              </a:solidFill>
              <a:latin typeface="Comic Sans MS" pitchFamily="66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endParaRPr lang="ru-RU" sz="3600" b="1" dirty="0">
              <a:solidFill>
                <a:schemeClr val="accent2"/>
              </a:solidFill>
              <a:latin typeface="Comic Sans MS" pitchFamily="66" charset="0"/>
            </a:endParaRPr>
          </a:p>
          <a:p>
            <a:endParaRPr lang="ru-RU" sz="3600" b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827088" y="1844675"/>
            <a:ext cx="779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</a:pPr>
            <a:endParaRPr lang="ru-RU" sz="4400" b="1" dirty="0">
              <a:solidFill>
                <a:srgbClr val="990033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69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51520" y="764704"/>
            <a:ext cx="8640960" cy="723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Проанализируем слова «Мила» и «мыла»</a:t>
            </a:r>
          </a:p>
          <a:p>
            <a:endParaRPr lang="ru-RU" sz="3600" b="1" dirty="0">
              <a:solidFill>
                <a:schemeClr val="accent2"/>
              </a:solidFill>
              <a:latin typeface="Comic Sans MS" pitchFamily="66" charset="0"/>
            </a:endParaRPr>
          </a:p>
          <a:p>
            <a:r>
              <a:rPr lang="ru-RU" sz="3600" b="1" dirty="0" smtClean="0">
                <a:latin typeface="Comic Sans MS" pitchFamily="66" charset="0"/>
              </a:rPr>
              <a:t>    Мила              мыла</a:t>
            </a:r>
          </a:p>
          <a:p>
            <a:endParaRPr lang="ru-RU" sz="3600" b="1" dirty="0">
              <a:solidFill>
                <a:schemeClr val="accent2"/>
              </a:solidFill>
              <a:latin typeface="Comic Sans MS" pitchFamily="66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-Чем отличаются их схемы?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-Чем отличаются слова?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-Какой звук нам указал нам на мягкость согласного звука </a:t>
            </a:r>
            <a:r>
              <a:rPr lang="en-US" sz="3600" b="1" dirty="0" smtClean="0">
                <a:solidFill>
                  <a:srgbClr val="7030A0"/>
                </a:solidFill>
                <a:latin typeface="Comic Sans MS" pitchFamily="66" charset="0"/>
              </a:rPr>
              <a:t>[</a:t>
            </a: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м</a:t>
            </a:r>
            <a:r>
              <a:rPr lang="el-GR" sz="3600" b="1" dirty="0" smtClean="0">
                <a:solidFill>
                  <a:srgbClr val="7030A0"/>
                </a:solidFill>
                <a:latin typeface="Comic Sans MS" pitchFamily="66" charset="0"/>
              </a:rPr>
              <a:t>΄</a:t>
            </a:r>
            <a:r>
              <a:rPr lang="en-US" sz="3600" b="1" dirty="0" smtClean="0">
                <a:solidFill>
                  <a:srgbClr val="7030A0"/>
                </a:solidFill>
                <a:latin typeface="Comic Sans MS" pitchFamily="66" charset="0"/>
              </a:rPr>
              <a:t>]</a:t>
            </a: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?</a:t>
            </a:r>
          </a:p>
          <a:p>
            <a:pPr lvl="0" algn="ctr"/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-Какой звук указал нам на твердость согласного звука </a:t>
            </a:r>
            <a:r>
              <a:rPr lang="en-US" sz="3600" b="1" dirty="0" smtClean="0">
                <a:solidFill>
                  <a:srgbClr val="7030A0"/>
                </a:solidFill>
                <a:latin typeface="Comic Sans MS" pitchFamily="66" charset="0"/>
              </a:rPr>
              <a:t>[</a:t>
            </a: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м</a:t>
            </a:r>
            <a:r>
              <a:rPr lang="en-US" sz="3600" b="1" dirty="0" smtClean="0">
                <a:solidFill>
                  <a:srgbClr val="7030A0"/>
                </a:solidFill>
                <a:latin typeface="Comic Sans MS" pitchFamily="66" charset="0"/>
              </a:rPr>
              <a:t>]</a:t>
            </a:r>
            <a:r>
              <a:rPr lang="ru-RU" sz="3600" b="1" dirty="0">
                <a:solidFill>
                  <a:srgbClr val="7030A0"/>
                </a:solidFill>
                <a:latin typeface="Comic Sans MS" pitchFamily="66" charset="0"/>
              </a:rPr>
              <a:t>?</a:t>
            </a:r>
          </a:p>
          <a:p>
            <a:r>
              <a:rPr lang="ru-RU" sz="3600" b="1" dirty="0" smtClean="0">
                <a:solidFill>
                  <a:schemeClr val="accent2"/>
                </a:solidFill>
                <a:latin typeface="Comic Sans MS" pitchFamily="66" charset="0"/>
              </a:rPr>
              <a:t> </a:t>
            </a:r>
            <a:endParaRPr lang="ru-RU" sz="3600" b="1" dirty="0">
              <a:solidFill>
                <a:schemeClr val="accent2"/>
              </a:solidFill>
              <a:latin typeface="Comic Sans MS" pitchFamily="66" charset="0"/>
            </a:endParaRPr>
          </a:p>
          <a:p>
            <a:endParaRPr lang="ru-RU" sz="3600" b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827088" y="1844675"/>
            <a:ext cx="779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</a:pPr>
            <a:endParaRPr lang="ru-RU" sz="4400" b="1" dirty="0">
              <a:solidFill>
                <a:srgbClr val="990033"/>
              </a:solidFill>
              <a:latin typeface="Century Gothic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2564904"/>
            <a:ext cx="1152128" cy="6480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2564904"/>
            <a:ext cx="1296144" cy="6480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39552" y="2564904"/>
            <a:ext cx="1152128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91680" y="2564904"/>
            <a:ext cx="1296144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ый треугольник 7"/>
          <p:cNvSpPr/>
          <p:nvPr/>
        </p:nvSpPr>
        <p:spPr>
          <a:xfrm>
            <a:off x="547158" y="2564904"/>
            <a:ext cx="1144521" cy="648072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>
            <a:off x="1705254" y="2564904"/>
            <a:ext cx="1282570" cy="648072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564904"/>
            <a:ext cx="1224136" cy="6480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96136" y="2564904"/>
            <a:ext cx="1368152" cy="6480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>
            <a:off x="4572000" y="2561387"/>
            <a:ext cx="1224136" cy="651589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>
            <a:off x="5823806" y="2564904"/>
            <a:ext cx="1340481" cy="648072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2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r>
              <a:rPr lang="ru-RU" dirty="0" smtClean="0"/>
              <a:t>-Какой одинаковый звук есть в словах </a:t>
            </a:r>
            <a:r>
              <a:rPr lang="ru-RU" dirty="0" smtClean="0">
                <a:solidFill>
                  <a:srgbClr val="7030A0"/>
                </a:solidFill>
              </a:rPr>
              <a:t>«дым», </a:t>
            </a:r>
            <a:r>
              <a:rPr lang="ru-RU" dirty="0" smtClean="0">
                <a:solidFill>
                  <a:srgbClr val="FF0000"/>
                </a:solidFill>
              </a:rPr>
              <a:t>«рыбы»,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«сыры», </a:t>
            </a:r>
            <a:r>
              <a:rPr lang="ru-RU" dirty="0" smtClean="0">
                <a:solidFill>
                  <a:srgbClr val="FFC000"/>
                </a:solidFill>
              </a:rPr>
              <a:t>«рысь»?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-Что вы можете сказать </a:t>
            </a:r>
            <a:r>
              <a:rPr lang="ru-RU" dirty="0"/>
              <a:t>о </a:t>
            </a:r>
            <a:r>
              <a:rPr lang="ru-RU" dirty="0" smtClean="0"/>
              <a:t>звуке </a:t>
            </a:r>
            <a:r>
              <a:rPr lang="ru-RU" dirty="0" smtClean="0">
                <a:solidFill>
                  <a:srgbClr val="C00000"/>
                </a:solidFill>
              </a:rPr>
              <a:t>[ы]</a:t>
            </a:r>
            <a:r>
              <a:rPr lang="ru-RU" dirty="0" smtClean="0"/>
              <a:t>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399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538</Words>
  <Application>Microsoft Office PowerPoint</Application>
  <PresentationFormat>Экран (4:3)</PresentationFormat>
  <Paragraphs>147</Paragraphs>
  <Slides>38</Slides>
  <Notes>1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Тема Office</vt:lpstr>
      <vt:lpstr>Слайд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-Какой одинаковый звук есть в словах «дым», «рыбы», «сыры», «рысь»? -Что вы можете сказать о звуке [ы]?  </vt:lpstr>
      <vt:lpstr>Презентация PowerPoint</vt:lpstr>
      <vt:lpstr>Презентация PowerPoint</vt:lpstr>
      <vt:lpstr> </vt:lpstr>
      <vt:lpstr>Презентация PowerPoint</vt:lpstr>
      <vt:lpstr>Физкультминутка</vt:lpstr>
      <vt:lpstr>Закрепление знаний  </vt:lpstr>
      <vt:lpstr>Презентация PowerPoint</vt:lpstr>
      <vt:lpstr>Презентация PowerPoint</vt:lpstr>
      <vt:lpstr>Физкультминутка</vt:lpstr>
      <vt:lpstr>Развитие связной речи.  Рассказ сказки по сюжетным картинкам</vt:lpstr>
      <vt:lpstr>Рефлексивно-оценочный</vt:lpstr>
      <vt:lpstr>Презентация PowerPoint</vt:lpstr>
      <vt:lpstr>Презентация PowerPoint</vt:lpstr>
      <vt:lpstr>Презентация PowerPoint</vt:lpstr>
      <vt:lpstr>Презентация PowerPoint</vt:lpstr>
      <vt:lpstr>СЕГОДНЯ НА УРОКЕ: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Павел</cp:lastModifiedBy>
  <cp:revision>44</cp:revision>
  <dcterms:created xsi:type="dcterms:W3CDTF">2010-10-01T07:29:14Z</dcterms:created>
  <dcterms:modified xsi:type="dcterms:W3CDTF">2022-09-25T11:30:56Z</dcterms:modified>
</cp:coreProperties>
</file>